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8"/>
  </p:notesMasterIdLst>
  <p:handoutMasterIdLst>
    <p:handoutMasterId r:id="rId9"/>
  </p:handoutMasterIdLst>
  <p:sldIdLst>
    <p:sldId id="374" r:id="rId2"/>
    <p:sldId id="342" r:id="rId3"/>
    <p:sldId id="375" r:id="rId4"/>
    <p:sldId id="344" r:id="rId5"/>
    <p:sldId id="376" r:id="rId6"/>
    <p:sldId id="345" r:id="rId7"/>
  </p:sldIdLst>
  <p:sldSz cx="9144000" cy="6858000" type="screen4x3"/>
  <p:notesSz cx="9942513" cy="68151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0" autoAdjust="0"/>
  </p:normalViewPr>
  <p:slideViewPr>
    <p:cSldViewPr>
      <p:cViewPr>
        <p:scale>
          <a:sx n="94" d="100"/>
          <a:sy n="94" d="100"/>
        </p:scale>
        <p:origin x="-69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2365" y="0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72804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2365" y="6472804"/>
            <a:ext cx="4308422" cy="34075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2365" y="0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24.04.2015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11175"/>
            <a:ext cx="3408363" cy="255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37191"/>
            <a:ext cx="7954010" cy="3066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72804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2365" y="6472804"/>
            <a:ext cx="4308422" cy="34075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140968"/>
            <a:ext cx="8280400" cy="2992884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i="1" kern="1200" dirty="0" smtClean="0">
                <a:solidFill>
                  <a:srgbClr val="006666">
                    <a:lumMod val="75000"/>
                  </a:srgbClr>
                </a:solidFill>
              </a:rPr>
              <a:t>________________________________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Руководители–модераторы: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600" b="1" dirty="0" smtClean="0"/>
              <a:t>Серебряков </a:t>
            </a:r>
            <a:r>
              <a:rPr lang="ru-RU" sz="1600" b="1" dirty="0"/>
              <a:t>Алексей </a:t>
            </a:r>
            <a:r>
              <a:rPr lang="ru-RU" sz="1600" b="1" dirty="0" smtClean="0"/>
              <a:t>Георгиевич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600" dirty="0" smtClean="0"/>
              <a:t>президент Центра тестирования и развития «Гуманитарные   технологии», научный сотрудник факультета психологии МГУ им. М.В. Ломоносова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6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600" b="1" dirty="0" err="1"/>
              <a:t>Дулаева</a:t>
            </a:r>
            <a:r>
              <a:rPr lang="ru-RU" sz="1600" b="1" dirty="0"/>
              <a:t> </a:t>
            </a:r>
            <a:r>
              <a:rPr lang="ru-RU" sz="1600" b="1" dirty="0" err="1"/>
              <a:t>Залина</a:t>
            </a:r>
            <a:r>
              <a:rPr lang="ru-RU" sz="1600" b="1" dirty="0"/>
              <a:t> </a:t>
            </a:r>
            <a:r>
              <a:rPr lang="ru-RU" sz="1600" b="1" dirty="0" err="1" smtClean="0"/>
              <a:t>Кайсиновна</a:t>
            </a:r>
            <a:endParaRPr lang="ru-RU" sz="1600" b="1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600" dirty="0" smtClean="0"/>
              <a:t>старший </a:t>
            </a:r>
            <a:r>
              <a:rPr lang="ru-RU" sz="1600" dirty="0"/>
              <a:t>научный сотрудник центра профессионального образования </a:t>
            </a:r>
            <a:endParaRPr lang="ru-RU" sz="16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600" dirty="0" smtClean="0"/>
              <a:t>ФГАУ </a:t>
            </a:r>
            <a:r>
              <a:rPr lang="ru-RU" sz="1600" dirty="0"/>
              <a:t>«Федеральный институт развития образования</a:t>
            </a:r>
            <a:r>
              <a:rPr lang="ru-RU" sz="1600" dirty="0" smtClean="0"/>
              <a:t>»</a:t>
            </a:r>
            <a:endParaRPr lang="ru-RU" sz="1600" dirty="0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1260356" y="517311"/>
            <a:ext cx="7025580" cy="648609"/>
          </a:xfrm>
        </p:spPr>
        <p:txBody>
          <a:bodyPr/>
          <a:lstStyle/>
          <a:p>
            <a:r>
              <a:rPr lang="ru-RU" altLang="ru-RU" dirty="0" smtClean="0">
                <a:solidFill>
                  <a:srgbClr val="006666"/>
                </a:solidFill>
              </a:rPr>
              <a:t>Секция 4</a:t>
            </a:r>
            <a:endParaRPr lang="ru-RU" altLang="ru-RU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16023" cy="1895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2103264"/>
            <a:ext cx="65527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ОЦЕНКА РЕЗУЛЬТАТИВНОСТИ ПРОФЕССИОНАЛЬНОЙ ОРИЕНТАЦИИ: 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КРИТЕРИИ И ТЕХНОЛОГИИ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252463" y="178480"/>
            <a:ext cx="7640017" cy="1143000"/>
          </a:xfrm>
        </p:spPr>
        <p:txBody>
          <a:bodyPr/>
          <a:lstStyle/>
          <a:p>
            <a:r>
              <a:rPr lang="ru-RU" altLang="ru-RU" sz="2400" dirty="0" smtClean="0"/>
              <a:t>В СФЕРЕ ИНТЕРЕСОВ СЕКЦИИ </a:t>
            </a:r>
            <a:br>
              <a:rPr lang="ru-RU" altLang="ru-RU" sz="2400" dirty="0" smtClean="0"/>
            </a:br>
            <a:r>
              <a:rPr lang="ru-RU" altLang="ru-RU" sz="2400" dirty="0" smtClean="0"/>
              <a:t>СЛЕДУЮЩИЕ ВОПРОСЫ: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2038" y="2060575"/>
            <a:ext cx="7313612" cy="41148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ru-RU" altLang="ru-RU" sz="1600" dirty="0"/>
              <a:t>- Можно ли объединить оценку психолого-педагогических и социально-экономических критериев результативности профориентации?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altLang="ru-RU" sz="1600" dirty="0"/>
              <a:t>- Учебно-профессиональный портфолио – универсальный инструмент оценки результатов сопровождения профессионального самоопределения?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altLang="ru-RU" sz="1600" dirty="0"/>
              <a:t>- Как оценивать результативность прохождения профессиональных проб?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altLang="ru-RU" sz="1600" dirty="0"/>
              <a:t>- Какую роль может и должна играть семья оптанта в оценке </a:t>
            </a:r>
            <a:r>
              <a:rPr lang="ru-RU" altLang="ru-RU" sz="1600" dirty="0" smtClean="0"/>
              <a:t>результативности </a:t>
            </a:r>
            <a:r>
              <a:rPr lang="ru-RU" altLang="ru-RU" sz="1600" dirty="0"/>
              <a:t>его профессионального самоопределения?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ru-RU" altLang="ru-RU" sz="1600" dirty="0"/>
              <a:t>- Как должен быть организован региональный и муниципальный мониторинг результативности профориентационной работы?</a:t>
            </a:r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altLang="ru-RU" sz="1200" dirty="0" smtClean="0"/>
          </a:p>
        </p:txBody>
      </p:sp>
      <p:pic>
        <p:nvPicPr>
          <p:cNvPr id="5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4257"/>
            <a:ext cx="1224136" cy="12241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1239392" y="629960"/>
            <a:ext cx="6662632" cy="648073"/>
          </a:xfrm>
        </p:spPr>
        <p:txBody>
          <a:bodyPr/>
          <a:lstStyle/>
          <a:p>
            <a:pPr>
              <a:defRPr/>
            </a:pPr>
            <a:r>
              <a:rPr lang="ru-RU" altLang="ru-RU" sz="2400" dirty="0" smtClean="0">
                <a:latin typeface="+mn-lt"/>
              </a:rPr>
              <a:t>ОСОБЫЙ ИНТЕРЕС ВЫЗВАЛИ ВЫСТУПЛЕНИЯ:</a:t>
            </a: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>
          <a:xfrm>
            <a:off x="323850" y="1556793"/>
            <a:ext cx="8645525" cy="4032447"/>
          </a:xfrm>
        </p:spPr>
        <p:txBody>
          <a:bodyPr/>
          <a:lstStyle/>
          <a:p>
            <a:pPr marL="0" indent="0">
              <a:buNone/>
              <a:defRPr/>
            </a:pPr>
            <a:endParaRPr lang="ru-RU" altLang="ru-RU" sz="2400" b="1" dirty="0" smtClean="0"/>
          </a:p>
          <a:p>
            <a:pPr marL="0" indent="0">
              <a:buNone/>
              <a:defRPr/>
            </a:pPr>
            <a:endParaRPr lang="ru-RU" alt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040736" y="1648232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ru-RU" sz="1200" dirty="0"/>
              <a:t>Серебряков Алексей </a:t>
            </a:r>
            <a:r>
              <a:rPr lang="ru-RU" sz="1200" dirty="0" smtClean="0"/>
              <a:t>Георгиевич, президент </a:t>
            </a:r>
            <a:r>
              <a:rPr lang="ru-RU" sz="1200" dirty="0"/>
              <a:t>Центра тестирования и развития «Гуманитарные   технологии», научный сотрудник факультета психологии МГУ </a:t>
            </a:r>
            <a:r>
              <a:rPr lang="ru-RU" sz="1200" dirty="0" smtClean="0"/>
              <a:t>им</a:t>
            </a:r>
            <a:r>
              <a:rPr lang="ru-RU" sz="1200" dirty="0"/>
              <a:t>. </a:t>
            </a:r>
            <a:r>
              <a:rPr lang="ru-RU" sz="1200" dirty="0" err="1" smtClean="0"/>
              <a:t>М.В.Ломоносова</a:t>
            </a:r>
            <a:endParaRPr lang="ru-RU" sz="12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200" b="1" dirty="0" smtClean="0"/>
              <a:t>Непрерывное сопровождение профессиональной ориентации учащихся: подходы и технологии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200" dirty="0" smtClean="0"/>
          </a:p>
          <a:p>
            <a:pPr>
              <a:spcBef>
                <a:spcPts val="0"/>
              </a:spcBef>
              <a:defRPr/>
            </a:pPr>
            <a:r>
              <a:rPr lang="ru-RU" sz="1200" dirty="0" err="1" smtClean="0"/>
              <a:t>Дулаева</a:t>
            </a:r>
            <a:r>
              <a:rPr lang="ru-RU" sz="1200" dirty="0" smtClean="0"/>
              <a:t> </a:t>
            </a:r>
            <a:r>
              <a:rPr lang="ru-RU" sz="1200" dirty="0" err="1" smtClean="0"/>
              <a:t>Залина</a:t>
            </a:r>
            <a:r>
              <a:rPr lang="ru-RU" sz="1200" dirty="0"/>
              <a:t> </a:t>
            </a:r>
            <a:r>
              <a:rPr lang="ru-RU" sz="1200" dirty="0" err="1" smtClean="0"/>
              <a:t>Кайсиновна</a:t>
            </a:r>
            <a:r>
              <a:rPr lang="ru-RU" sz="1200" dirty="0" smtClean="0"/>
              <a:t>, </a:t>
            </a:r>
            <a:r>
              <a:rPr lang="ru-RU" sz="1200" dirty="0"/>
              <a:t>старший научный сотрудник </a:t>
            </a:r>
            <a:r>
              <a:rPr lang="ru-RU" sz="1200" dirty="0" smtClean="0"/>
              <a:t>центра профессионального</a:t>
            </a:r>
            <a:r>
              <a:rPr lang="ru-RU" sz="1200" dirty="0"/>
              <a:t> </a:t>
            </a:r>
            <a:r>
              <a:rPr lang="ru-RU" sz="1200" dirty="0" smtClean="0"/>
              <a:t>образования</a:t>
            </a:r>
            <a:r>
              <a:rPr lang="ru-RU" sz="1200" dirty="0"/>
              <a:t> ФГАУ «Федеральный институт развития образования»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200" b="1" dirty="0"/>
              <a:t>Некоторые подходы к оценке результативности профессиональной ориентации</a:t>
            </a:r>
          </a:p>
          <a:p>
            <a:endParaRPr lang="ru-RU" sz="1200" dirty="0" smtClean="0"/>
          </a:p>
          <a:p>
            <a:r>
              <a:rPr lang="ru-RU" sz="1200" dirty="0" smtClean="0"/>
              <a:t>Криволапова Нина Анатольевна</a:t>
            </a:r>
            <a:r>
              <a:rPr lang="ru-RU" sz="1200" dirty="0"/>
              <a:t>, </a:t>
            </a:r>
            <a:r>
              <a:rPr lang="ru-RU" sz="1200" dirty="0" err="1"/>
              <a:t>д.пед.н</a:t>
            </a:r>
            <a:r>
              <a:rPr lang="ru-RU" sz="1200" dirty="0"/>
              <a:t>., </a:t>
            </a:r>
            <a:r>
              <a:rPr lang="ru-RU" sz="1200" dirty="0" smtClean="0"/>
              <a:t>профессор, первый проректор ГАОУ </a:t>
            </a:r>
            <a:r>
              <a:rPr lang="ru-RU" sz="1200" dirty="0"/>
              <a:t>ДПО </a:t>
            </a:r>
            <a:r>
              <a:rPr lang="ru-RU" sz="1200" dirty="0" smtClean="0"/>
              <a:t>«Институт </a:t>
            </a:r>
            <a:r>
              <a:rPr lang="ru-RU" sz="1200" dirty="0"/>
              <a:t>развития образования и социальных </a:t>
            </a:r>
            <a:r>
              <a:rPr lang="ru-RU" sz="1200" dirty="0" smtClean="0"/>
              <a:t>технологий», Курганская обл.</a:t>
            </a:r>
            <a:endParaRPr lang="ru-RU" sz="1200" dirty="0"/>
          </a:p>
          <a:p>
            <a:r>
              <a:rPr lang="ru-RU" sz="1200" b="1" dirty="0"/>
              <a:t>Создание системы профессиональной ориентации учащихся и молодежи на основе  межведомственного взаимодействия  органов власти, учреждений системы образования </a:t>
            </a:r>
            <a:endParaRPr lang="ru-RU" sz="1200" b="1" dirty="0" smtClean="0"/>
          </a:p>
          <a:p>
            <a:r>
              <a:rPr lang="ru-RU" sz="1200" b="1" dirty="0" smtClean="0"/>
              <a:t>и работодателей</a:t>
            </a:r>
          </a:p>
          <a:p>
            <a:endParaRPr lang="ru-RU" sz="1200" dirty="0"/>
          </a:p>
          <a:p>
            <a:r>
              <a:rPr lang="ru-RU" sz="1200" dirty="0" smtClean="0"/>
              <a:t>Филина</a:t>
            </a:r>
            <a:r>
              <a:rPr lang="ru-RU" sz="1200" dirty="0"/>
              <a:t>	Светлана 	Владимировна, </a:t>
            </a:r>
            <a:r>
              <a:rPr lang="ru-RU" sz="1200" dirty="0" err="1"/>
              <a:t>к.пс.н</a:t>
            </a:r>
            <a:r>
              <a:rPr lang="ru-RU" sz="1200" dirty="0"/>
              <a:t>., педагог-психолог ГУ ЯО "Центр профессиональной ориентации и психологической поддержки </a:t>
            </a:r>
            <a:r>
              <a:rPr lang="ru-RU" sz="1200" dirty="0" smtClean="0"/>
              <a:t>«Ресурс»,</a:t>
            </a:r>
            <a:r>
              <a:rPr lang="ru-RU" sz="1200" dirty="0"/>
              <a:t> </a:t>
            </a:r>
            <a:r>
              <a:rPr lang="ru-RU" sz="1200" dirty="0" smtClean="0"/>
              <a:t>г. Ярославль</a:t>
            </a:r>
            <a:endParaRPr lang="ru-RU" sz="1200" dirty="0"/>
          </a:p>
          <a:p>
            <a:r>
              <a:rPr lang="ru-RU" sz="1200" b="1" dirty="0" smtClean="0"/>
              <a:t>Образовательные результаты дисциплины «Эффективное </a:t>
            </a:r>
            <a:r>
              <a:rPr lang="ru-RU" sz="1200" b="1" dirty="0"/>
              <a:t>поведение на рынке </a:t>
            </a:r>
            <a:r>
              <a:rPr lang="ru-RU" sz="1200" b="1" dirty="0" smtClean="0"/>
              <a:t>труда» и качество профессиональной подготовки выпускников СПО</a:t>
            </a:r>
          </a:p>
          <a:p>
            <a:endParaRPr lang="ru-RU" sz="1200" b="1" dirty="0" smtClean="0"/>
          </a:p>
          <a:p>
            <a:r>
              <a:rPr lang="ru-RU" sz="1200" dirty="0" smtClean="0"/>
              <a:t>Чупрова Лариса Вячеславовна, </a:t>
            </a:r>
            <a:r>
              <a:rPr lang="ru-RU" sz="1200" dirty="0"/>
              <a:t>педагог-психолог ГУ ЯО "Центр профессиональной ориентации и психологической поддержки «Ресурс», г. </a:t>
            </a:r>
            <a:r>
              <a:rPr lang="ru-RU" sz="1200" dirty="0" smtClean="0"/>
              <a:t>Ярославль</a:t>
            </a:r>
          </a:p>
          <a:p>
            <a:pPr lvl="0"/>
            <a:r>
              <a:rPr lang="ru-RU" sz="1200" b="1" dirty="0" smtClean="0"/>
              <a:t>Обратная </a:t>
            </a:r>
            <a:r>
              <a:rPr lang="ru-RU" sz="1200" b="1" dirty="0"/>
              <a:t>связь как способ определения  результативности индивидуальных консультаций старшеклассников  по построению профессиональных и образовательных планов (Из опыта работы Центра профессиональной ориентации и психологической поддержки «Ресурс</a:t>
            </a:r>
            <a:r>
              <a:rPr lang="ru-RU" sz="1200" b="1" dirty="0" smtClean="0"/>
              <a:t>»)</a:t>
            </a:r>
            <a:endParaRPr lang="ru-RU" sz="12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992" y="0"/>
            <a:ext cx="885426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364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867525" cy="863377"/>
          </a:xfrm>
        </p:spPr>
        <p:txBody>
          <a:bodyPr/>
          <a:lstStyle/>
          <a:p>
            <a:r>
              <a:rPr lang="ru-RU" altLang="ru-RU" sz="2400" smtClean="0"/>
              <a:t>РЕКОМЕНДАЦИИ СЕКЦИИ </a:t>
            </a:r>
            <a:r>
              <a:rPr lang="ru-RU" altLang="ru-RU" sz="2400" dirty="0" smtClean="0"/>
              <a:t>3.4</a:t>
            </a:r>
            <a:endParaRPr lang="ru-RU" altLang="ru-RU" sz="2400" dirty="0" smtClean="0"/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1331640" y="1772816"/>
            <a:ext cx="6953523" cy="4321175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600" dirty="0" smtClean="0"/>
              <a:t>Мониторинг результативности должен быть разработан в соответствии с моделью организационно-педагогической моделью профессионального самоопределения на региональном уровне, с учетом количественных и качественных показателей и критериев оценки.</a:t>
            </a:r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endParaRPr lang="ru-RU" altLang="ru-RU" sz="1600" dirty="0"/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600" dirty="0" smtClean="0"/>
              <a:t>Уделить особое внимание подготовке кадров, работающих в области организационно-педагогического сопровождения и повышения их квалификации, и методики оценки их деятельности.</a:t>
            </a:r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endParaRPr lang="ru-RU" altLang="ru-RU" sz="1600" dirty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600" dirty="0" smtClean="0"/>
              <a:t>Разработка нормативно-правовой базы организационно-педагогического профессионального самоопределения с учетом региональной специфики.</a:t>
            </a:r>
          </a:p>
          <a:p>
            <a:pPr marL="0" indent="0" algn="just">
              <a:spcBef>
                <a:spcPct val="0"/>
              </a:spcBef>
              <a:buNone/>
            </a:pPr>
            <a:endParaRPr lang="ru-RU" altLang="ru-RU" sz="1600" dirty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600" dirty="0" smtClean="0"/>
              <a:t>При принятии Концепции и стратегии </a:t>
            </a:r>
            <a:r>
              <a:rPr lang="ru-RU" altLang="ru-RU" sz="1600" dirty="0"/>
              <a:t>организационно-педагогического </a:t>
            </a:r>
            <a:r>
              <a:rPr lang="ru-RU" altLang="ru-RU" sz="1600" dirty="0" smtClean="0"/>
              <a:t>сопровождения считаем важным обратить внимание на межведомственное взаимодействие.</a:t>
            </a:r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endParaRPr lang="ru-RU" altLang="ru-RU" sz="1600" dirty="0"/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endParaRPr lang="ru-RU" altLang="ru-RU" sz="1600" dirty="0" smtClean="0"/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endParaRPr lang="ru-RU" altLang="ru-RU" sz="1600" dirty="0"/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endParaRPr lang="ru-RU" alt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867525" cy="1008112"/>
          </a:xfrm>
        </p:spPr>
        <p:txBody>
          <a:bodyPr/>
          <a:lstStyle/>
          <a:p>
            <a:r>
              <a:rPr lang="ru-RU" altLang="ru-RU" sz="1600" dirty="0" smtClean="0"/>
              <a:t>СЧИТАЕМ </a:t>
            </a:r>
            <a:r>
              <a:rPr lang="ru-RU" altLang="ru-RU" sz="1600" dirty="0" smtClean="0"/>
              <a:t>НЕОБХОДИМЫМ ПРИ ОЦЕНКЕ </a:t>
            </a:r>
            <a:r>
              <a:rPr lang="ru-RU" altLang="ru-RU" sz="1600" dirty="0" smtClean="0"/>
              <a:t>РЕЗУЛЬТАТИВНОСТИ ПРОФФЕСИОНАЛЬНЫХ ПРОБ УЧИТЫВАТЬ КОЛИЧЕСТВЕННЫЕ И КАЧЕСТВЕННЫЕ ПОКАТЕЛИ И СОПОСТАВИТЕЛЬНОСТЬ ПОКАЗАТЕЛЕЙ НА РАЗНЫХ УРОВНЯХ </a:t>
            </a:r>
            <a:endParaRPr lang="ru-RU" altLang="ru-RU" sz="16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99962"/>
              </p:ext>
            </p:extLst>
          </p:nvPr>
        </p:nvGraphicFramePr>
        <p:xfrm>
          <a:off x="1619672" y="1916832"/>
          <a:ext cx="6192688" cy="3240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88232"/>
                <a:gridCol w="2088232"/>
              </a:tblGrid>
              <a:tr h="653096">
                <a:tc>
                  <a:txBody>
                    <a:bodyPr/>
                    <a:lstStyle/>
                    <a:p>
                      <a:pPr algn="ctr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УРОВНИ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КОЛИЧЕСТВЕННЫЕ ПОКАЗАТЕЛИ</a:t>
                      </a:r>
                      <a:endParaRPr lang="ru-RU" sz="1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КАЧЕСТВЕННЫЕ ПОКАЗАТЕЛИ</a:t>
                      </a:r>
                      <a:endParaRPr lang="ru-RU" sz="1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1123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Федеральный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anchor="ctr"/>
                </a:tc>
              </a:tr>
              <a:tr h="611231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Региональный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anchor="ctr"/>
                </a:tc>
              </a:tr>
              <a:tr h="753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Профессиональной организации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anchor="ctr"/>
                </a:tc>
              </a:tr>
              <a:tr h="6112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Личный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31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331640" y="188641"/>
            <a:ext cx="6305823" cy="1512167"/>
          </a:xfrm>
        </p:spPr>
        <p:txBody>
          <a:bodyPr/>
          <a:lstStyle/>
          <a:p>
            <a:r>
              <a:rPr lang="ru-RU" altLang="ru-RU" sz="2400" dirty="0" smtClean="0"/>
              <a:t>СЧИТАЕМ НЕОБХОДИМЫМ ПРИНЯТЬ СЛЕДУЮЩИЕ УПРАВЛЕНЧЕСКИЕ ДЕЙСТВИЯ НА _____УРОВНЯХ:</a:t>
            </a:r>
            <a:br>
              <a:rPr lang="ru-RU" altLang="ru-RU" sz="2400" dirty="0" smtClean="0"/>
            </a:br>
            <a:endParaRPr lang="ru-RU" altLang="ru-RU" sz="2400" dirty="0" smtClean="0"/>
          </a:p>
        </p:txBody>
      </p:sp>
      <p:pic>
        <p:nvPicPr>
          <p:cNvPr id="6161" name="Рисунок 4" descr="http://wiki-work.ru/images/tumblr_kxc7hyvlbg1qaej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360" y="116632"/>
            <a:ext cx="1126947" cy="13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2502</TotalTime>
  <Words>255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Затмение</vt:lpstr>
      <vt:lpstr>Секция 4</vt:lpstr>
      <vt:lpstr>В СФЕРЕ ИНТЕРЕСОВ СЕКЦИИ  СЛЕДУЮЩИЕ ВОПРОСЫ:</vt:lpstr>
      <vt:lpstr>ОСОБЫЙ ИНТЕРЕС ВЫЗВАЛИ ВЫСТУПЛЕНИЯ:</vt:lpstr>
      <vt:lpstr>РЕКОМЕНДАЦИИ СЕКЦИИ 3.4</vt:lpstr>
      <vt:lpstr>СЧИТАЕМ НЕОБХОДИМЫМ ПРИ ОЦЕНКЕ РЕЗУЛЬТАТИВНОСТИ ПРОФФЕСИОНАЛЬНЫХ ПРОБ УЧИТЫВАТЬ КОЛИЧЕСТВЕННЫЕ И КАЧЕСТВЕННЫЕ ПОКАТЕЛИ И СОПОСТАВИТЕЛЬНОСТЬ ПОКАЗАТЕЛЕЙ НА РАЗНЫХ УРОВНЯХ </vt:lpstr>
      <vt:lpstr>СЧИТАЕМ НЕОБХОДИМЫМ ПРИНЯТЬ СЛЕДУЮЩИЕ УПРАВЛЕНЧЕСКИЕ ДЕЙСТВИЯ НА _____УРОВНЯХ: </vt:lpstr>
    </vt:vector>
  </TitlesOfParts>
  <Company>МСГИ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Ресурс</cp:lastModifiedBy>
  <cp:revision>142</cp:revision>
  <cp:lastPrinted>2015-04-22T13:22:11Z</cp:lastPrinted>
  <dcterms:created xsi:type="dcterms:W3CDTF">2005-04-23T15:05:53Z</dcterms:created>
  <dcterms:modified xsi:type="dcterms:W3CDTF">2015-04-24T15:35:08Z</dcterms:modified>
</cp:coreProperties>
</file>