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8"/>
  </p:notesMasterIdLst>
  <p:handoutMasterIdLst>
    <p:handoutMasterId r:id="rId9"/>
  </p:handoutMasterIdLst>
  <p:sldIdLst>
    <p:sldId id="374" r:id="rId2"/>
    <p:sldId id="342" r:id="rId3"/>
    <p:sldId id="376" r:id="rId4"/>
    <p:sldId id="377" r:id="rId5"/>
    <p:sldId id="378" r:id="rId6"/>
    <p:sldId id="344" r:id="rId7"/>
  </p:sldIdLst>
  <p:sldSz cx="9144000" cy="6858000" type="screen4x3"/>
  <p:notesSz cx="9144000" cy="6858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70" autoAdjust="0"/>
  </p:normalViewPr>
  <p:slideViewPr>
    <p:cSldViewPr>
      <p:cViewPr>
        <p:scale>
          <a:sx n="100" d="100"/>
          <a:sy n="100" d="100"/>
        </p:scale>
        <p:origin x="-84" y="9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ru-RU"/>
              <a:t>ПРОФЕССИОНАЛЬНЫЙ СТАНДАРТ ПЕДАГОГА как инструмент развития РСО: Цели, задачи и этапы внедрения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707CA78-8FDF-4306-B6BF-2E1C5AC2DA67}" type="datetimeFigureOut">
              <a:rPr lang="ru-RU"/>
              <a:pPr>
                <a:defRPr/>
              </a:pPr>
              <a:t>24.04.2015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9F09330-CC8E-4F6F-87BD-D169B38495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00779269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ru-RU"/>
              <a:t>ПРОФЕССИОНАЛЬНЫЙ СТАНДАРТ ПЕДАГОГА как инструмент развития РСО: Цели, задачи и этапы внедрения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E9B4B55-8B1C-4F69-A6C7-A8D3008B375E}" type="datetimeFigureOut">
              <a:rPr lang="ru-RU"/>
              <a:pPr>
                <a:defRPr/>
              </a:pPr>
              <a:t>24.04.2015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AFDEA90-EC2C-4BAD-B58D-578B42B11A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8500949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13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DE809-E3BB-4918-AE05-3984B58CAC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73D86-7883-45FC-91E7-F06636EF88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A55F7-0F7C-4EA0-9ED5-A7BBB4425E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72A9F-7AF0-4E04-ADB3-8D171310E4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2860B-8682-4373-8EF1-0BEB34178F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17F30-98DD-41D4-A435-3BDA242A8F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36108-A606-42A9-A226-1B8467A92D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8FCF7-9AB9-44F4-8A6A-10CB4766AA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F3E3E-709A-447A-8E91-8F5859FE22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C8C21-DA96-44F0-9E15-562E6BA359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8AD7F-5D9D-449A-AE71-71295847E1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035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03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03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244412E-D60B-462F-8563-ED16E42A9B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</p:sldLayoutIdLst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8" grpId="0"/>
      <p:bldP spid="10035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2173288"/>
            <a:ext cx="8280400" cy="4392612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2800" b="1" dirty="0" smtClean="0">
                <a:latin typeface="+mj-lt"/>
                <a:ea typeface="Times New Roman"/>
              </a:rPr>
              <a:t>Эффективные  технологии  и  механизмы сопровождения  профессионального самоопределения  школьников</a:t>
            </a:r>
          </a:p>
          <a:p>
            <a:pPr marL="0" indent="0" algn="ctr">
              <a:buNone/>
              <a:defRPr/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Руководитель–модератор:</a:t>
            </a:r>
          </a:p>
          <a:p>
            <a:pPr marL="0" indent="0" algn="ctr">
              <a:buNone/>
              <a:defRPr/>
            </a:pP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>
              <a:spcAft>
                <a:spcPts val="0"/>
              </a:spcAft>
              <a:buClr>
                <a:srgbClr val="006666"/>
              </a:buClr>
              <a:buNone/>
            </a:pPr>
            <a:r>
              <a:rPr lang="ru-RU" sz="2300" b="1" dirty="0" err="1" smtClean="0">
                <a:latin typeface="+mj-lt"/>
                <a:ea typeface="Calibri"/>
              </a:rPr>
              <a:t>Пряжников</a:t>
            </a:r>
            <a:r>
              <a:rPr lang="ru-RU" sz="2300" b="1" dirty="0" smtClean="0">
                <a:latin typeface="+mj-lt"/>
                <a:ea typeface="Calibri"/>
              </a:rPr>
              <a:t> Николай Сергеевич</a:t>
            </a:r>
            <a:r>
              <a:rPr lang="ru-RU" sz="1800" dirty="0" smtClean="0">
                <a:latin typeface="+mj-lt"/>
                <a:ea typeface="Calibri"/>
              </a:rPr>
              <a:t>, доктор педагогических наук, </a:t>
            </a:r>
            <a:r>
              <a:rPr lang="ru-RU" sz="1800" dirty="0" smtClean="0">
                <a:solidFill>
                  <a:srgbClr val="000000"/>
                </a:solidFill>
                <a:latin typeface="Arial"/>
                <a:ea typeface="Calibri"/>
              </a:rPr>
              <a:t>профессор факультета психологии </a:t>
            </a:r>
            <a:r>
              <a:rPr lang="ru-RU" sz="1800" dirty="0" smtClean="0">
                <a:latin typeface="+mj-lt"/>
                <a:ea typeface="Calibri"/>
              </a:rPr>
              <a:t>МГУ им. М.В. Ломоносова</a:t>
            </a:r>
            <a:endParaRPr lang="ru-RU" sz="1800" dirty="0" smtClean="0">
              <a:latin typeface="+mj-lt"/>
            </a:endParaRPr>
          </a:p>
        </p:txBody>
      </p:sp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rgbClr val="006666"/>
                </a:solidFill>
              </a:rPr>
              <a:t>Секция 3.3</a:t>
            </a:r>
            <a:endParaRPr lang="ru-RU" altLang="ru-RU" dirty="0" smtClean="0"/>
          </a:p>
        </p:txBody>
      </p:sp>
      <p:pic>
        <p:nvPicPr>
          <p:cNvPr id="59394" name="Picture 2" descr="&amp;Kcy;&amp;ocy;&amp;mcy;&amp;acy;&amp;ncy;&amp;dcy;&amp;acy; &amp;dcy;&amp;iecy;&amp;lcy;&amp;ocy;&amp;vcy;&amp;ycy;&amp;khcy; &amp;lcy;&amp;yucy;&amp;dcy;&amp;iecy;&amp;jcy; &amp;zcy;&amp;acy; &amp;rcy;&amp;acy;&amp;bcy;&amp;ocy;&amp;tcy;&amp;ocy;&amp;jcy; &amp;vcy; &amp;ocy;&amp;fcy;&amp;icy;&amp;scy;&amp;iecy;; &amp;fcy;&amp;ocy;&amp;tcy;&amp;ocy; 3145996, &amp;fcy;&amp;ocy;&amp;tcy;&amp;ocy;&amp;gcy;&amp;rcy;&amp;acy;&amp;fcy; Andres Rodriguez. &amp;Fcy;&amp;ocy;&amp;tcy;&amp;ocy;&amp;bcy;&amp;acy;&amp;ncy;&amp;kcy; &amp;Lcy;&amp;ocy;&amp;rcy;&amp;icy; - &amp;Pcy;&amp;rcy;&amp;ocy;&amp;dcy;&amp;acy;&amp;zhcy;&amp;acy; &amp;fcy;&amp;ocy;&amp;tcy;&amp;ocy;&amp;gcy;&amp;rcy;&amp;acy;&amp;fcy;&amp;icy;&amp;jcy;, &amp;icy;&amp;lcy;&amp;lcy;&amp;yucy;&amp;scy;&amp;tcy;&amp;rcy;&amp;acy;&amp;ts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88641"/>
            <a:ext cx="2880320" cy="18722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755650" y="301625"/>
            <a:ext cx="7927975" cy="1143000"/>
          </a:xfrm>
        </p:spPr>
        <p:txBody>
          <a:bodyPr/>
          <a:lstStyle/>
          <a:p>
            <a:r>
              <a:rPr lang="ru-RU" altLang="ru-RU" dirty="0" smtClean="0"/>
              <a:t>В сфере интересов секции следующие вопросы: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1062038" y="2060575"/>
            <a:ext cx="7313612" cy="4114800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+mj-lt"/>
                <a:ea typeface="Calibri"/>
                <a:cs typeface="Times New Roman"/>
              </a:rPr>
              <a:t>Как интегрировать различные формы сопровождения профессионального самоопределения в образовательную программу школы?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+mj-lt"/>
                <a:ea typeface="Calibri"/>
                <a:cs typeface="Times New Roman"/>
              </a:rPr>
              <a:t>Кто должен отвечать за профориентационную работу со школьниками?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+mj-lt"/>
                <a:ea typeface="Calibri"/>
                <a:cs typeface="Times New Roman"/>
              </a:rPr>
              <a:t>Как повысить профориентационный потенциал учебных предметов?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+mj-lt"/>
                <a:ea typeface="Calibri"/>
                <a:cs typeface="Times New Roman"/>
              </a:rPr>
              <a:t>Профессиональные пробы в школьной ориентации: каковы условия эффективности?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+mj-lt"/>
                <a:ea typeface="Calibri"/>
                <a:cs typeface="Times New Roman"/>
              </a:rPr>
              <a:t>Школьный профориентатор в море методик: как найти и отобрать лучшее?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latin typeface="+mj-lt"/>
              <a:ea typeface="Calibri"/>
              <a:cs typeface="Times New Roman"/>
            </a:endParaRPr>
          </a:p>
          <a:p>
            <a:pPr marL="0" indent="0">
              <a:buFont typeface="Wingdings" pitchFamily="2" charset="2"/>
              <a:buNone/>
            </a:pPr>
            <a:endParaRPr lang="ru-RU" altLang="ru-RU" sz="2800" dirty="0" smtClean="0"/>
          </a:p>
        </p:txBody>
      </p:sp>
      <p:pic>
        <p:nvPicPr>
          <p:cNvPr id="5" name="Picture 2" descr="http://english-drive.ru/wp-content/uploads/2012/07/%D0%B2%D0%BE%D0%BF%D1%80%D0%BE%D1%8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01625"/>
            <a:ext cx="1989459" cy="19894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Особый интерес вызвали выступления: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0013" y="1827212"/>
            <a:ext cx="7313612" cy="4626123"/>
          </a:xfrm>
        </p:spPr>
        <p:txBody>
          <a:bodyPr/>
          <a:lstStyle/>
          <a:p>
            <a:r>
              <a:rPr lang="ru-RU" sz="2200" b="1" dirty="0" smtClean="0"/>
              <a:t>Фролов Д.А. (Ямало-Ненецкий округ)</a:t>
            </a:r>
            <a:r>
              <a:rPr lang="ru-RU" sz="2200" dirty="0" smtClean="0"/>
              <a:t> – разработанный УМК для 9-х классов, по которому работают 85% школ округа;</a:t>
            </a:r>
          </a:p>
          <a:p>
            <a:pPr marL="0" indent="0">
              <a:buNone/>
            </a:pPr>
            <a:endParaRPr lang="ru-RU" sz="2200" dirty="0" smtClean="0"/>
          </a:p>
          <a:p>
            <a:r>
              <a:rPr lang="ru-RU" sz="2200" b="1" dirty="0" err="1" smtClean="0"/>
              <a:t>Гусишная</a:t>
            </a:r>
            <a:r>
              <a:rPr lang="ru-RU" sz="2200" b="1" dirty="0" smtClean="0"/>
              <a:t> Е.Л. (Новосибирская обл.)</a:t>
            </a:r>
            <a:r>
              <a:rPr lang="ru-RU" sz="2200" dirty="0" smtClean="0"/>
              <a:t> – опыт проведения профессиональных проб для старшеклассников на базе ДОД «</a:t>
            </a:r>
            <a:r>
              <a:rPr lang="ru-RU" sz="2200" dirty="0" err="1" smtClean="0"/>
              <a:t>Автомотоцентр</a:t>
            </a:r>
            <a:r>
              <a:rPr lang="ru-RU" sz="2200" dirty="0" smtClean="0"/>
              <a:t>» с выходом на рекомендации для поступления на технические специальности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3184431843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Особый интерес вызвали выступления: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0013" y="1916832"/>
            <a:ext cx="7313612" cy="4025181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sz="2200" b="1" dirty="0" err="1" smtClean="0"/>
              <a:t>Кекконен</a:t>
            </a:r>
            <a:r>
              <a:rPr lang="ru-RU" sz="2200" b="1" dirty="0" smtClean="0"/>
              <a:t> А.Л. (Республика Карелия) </a:t>
            </a:r>
            <a:r>
              <a:rPr lang="ru-RU" sz="2200" dirty="0" smtClean="0"/>
              <a:t>– </a:t>
            </a:r>
            <a:r>
              <a:rPr lang="ru-RU" sz="2200" dirty="0" err="1" smtClean="0"/>
              <a:t>интернет-ресурс</a:t>
            </a:r>
            <a:r>
              <a:rPr lang="ru-RU" sz="2200" dirty="0" smtClean="0"/>
              <a:t> «Моя карьера», адаптация финского опыта, </a:t>
            </a:r>
            <a:r>
              <a:rPr lang="ru-RU" sz="2200" dirty="0"/>
              <a:t>п</a:t>
            </a:r>
            <a:r>
              <a:rPr lang="ru-RU" altLang="ru-RU" sz="2200" dirty="0" smtClean="0"/>
              <a:t>рофессиональная </a:t>
            </a:r>
            <a:r>
              <a:rPr lang="ru-RU" altLang="ru-RU" sz="2200" dirty="0"/>
              <a:t>реализация </a:t>
            </a:r>
            <a:r>
              <a:rPr lang="ru-RU" altLang="ru-RU" sz="2200" dirty="0" smtClean="0"/>
              <a:t>личности </a:t>
            </a:r>
            <a:r>
              <a:rPr lang="ru-RU" sz="2200" dirty="0" smtClean="0"/>
              <a:t>в </a:t>
            </a:r>
            <a:r>
              <a:rPr lang="ru-RU" sz="2200" dirty="0"/>
              <a:t>системе «школа-колледж/вуз-рынок труда</a:t>
            </a:r>
            <a:r>
              <a:rPr lang="ru-RU" sz="2200" dirty="0" smtClean="0"/>
              <a:t>»;</a:t>
            </a:r>
          </a:p>
          <a:p>
            <a:pPr marL="0" indent="0" algn="just" eaLnBrk="1" hangingPunct="1">
              <a:buNone/>
              <a:defRPr/>
            </a:pPr>
            <a:endParaRPr lang="ru-RU" sz="2200" dirty="0" smtClean="0"/>
          </a:p>
          <a:p>
            <a:pPr algn="just" eaLnBrk="1" hangingPunct="1">
              <a:defRPr/>
            </a:pPr>
            <a:r>
              <a:rPr lang="ru-RU" sz="2200" b="1" dirty="0" smtClean="0"/>
              <a:t>Петросова Елена Витальевна (Пензенская обл.)</a:t>
            </a:r>
            <a:r>
              <a:rPr lang="ru-RU" sz="2200" dirty="0" smtClean="0"/>
              <a:t> – опыт работы Центра развития предпринимательских компетенций при Пензенском многопрофильном колледже;</a:t>
            </a:r>
          </a:p>
          <a:p>
            <a:pPr algn="just" eaLnBrk="1" hangingPunct="1">
              <a:defRPr/>
            </a:pPr>
            <a:endParaRPr lang="ru-RU" sz="2200" dirty="0" smtClean="0"/>
          </a:p>
          <a:p>
            <a:pPr algn="just" eaLnBrk="1" hangingPunct="1">
              <a:defRPr/>
            </a:pPr>
            <a:endParaRPr lang="ru-RU" sz="2200" dirty="0"/>
          </a:p>
          <a:p>
            <a:pPr algn="just"/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xmlns="" val="1321906404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Особый интерес вызвали выступления: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0013" y="1772816"/>
            <a:ext cx="7313612" cy="4608512"/>
          </a:xfrm>
        </p:spPr>
        <p:txBody>
          <a:bodyPr/>
          <a:lstStyle/>
          <a:p>
            <a:r>
              <a:rPr lang="ru-RU" sz="2200" b="1" dirty="0" err="1" smtClean="0"/>
              <a:t>Деканова</a:t>
            </a:r>
            <a:r>
              <a:rPr lang="ru-RU" sz="2200" b="1" dirty="0" smtClean="0"/>
              <a:t> М.К. (Москва)</a:t>
            </a:r>
            <a:r>
              <a:rPr lang="ru-RU" sz="2200" dirty="0" smtClean="0"/>
              <a:t> – современные инструменты непрерывного профессионального сопровождения, опыт издательства «Академия»;</a:t>
            </a:r>
          </a:p>
          <a:p>
            <a:pPr marL="0" indent="0">
              <a:buNone/>
            </a:pPr>
            <a:endParaRPr lang="ru-RU" sz="2200" dirty="0" smtClean="0"/>
          </a:p>
          <a:p>
            <a:r>
              <a:rPr lang="ru-RU" sz="2200" b="1" dirty="0" smtClean="0"/>
              <a:t>Серебрякова С.В. (Рыбинск) </a:t>
            </a:r>
            <a:r>
              <a:rPr lang="ru-RU" sz="2200" dirty="0" smtClean="0"/>
              <a:t>- </a:t>
            </a:r>
            <a:r>
              <a:rPr lang="ru-RU" sz="2200" dirty="0" smtClean="0">
                <a:latin typeface="Verdana" pitchFamily="34" charset="0"/>
                <a:cs typeface="Times New Roman" pitchFamily="18" charset="0"/>
              </a:rPr>
              <a:t>инновационный </a:t>
            </a:r>
            <a:r>
              <a:rPr lang="ru-RU" sz="2200" dirty="0">
                <a:latin typeface="Verdana" pitchFamily="34" charset="0"/>
                <a:cs typeface="Times New Roman" pitchFamily="18" charset="0"/>
              </a:rPr>
              <a:t>характер взаимодействия</a:t>
            </a:r>
            <a:br>
              <a:rPr lang="ru-RU" sz="2200" dirty="0">
                <a:latin typeface="Verdana" pitchFamily="34" charset="0"/>
                <a:cs typeface="Times New Roman" pitchFamily="18" charset="0"/>
              </a:rPr>
            </a:br>
            <a:r>
              <a:rPr lang="ru-RU" sz="2200" dirty="0" smtClean="0">
                <a:latin typeface="Verdana" pitchFamily="34" charset="0"/>
                <a:cs typeface="Times New Roman" pitchFamily="18" charset="0"/>
              </a:rPr>
              <a:t>ОО Рыбинска </a:t>
            </a:r>
            <a:r>
              <a:rPr lang="ru-RU" sz="2200" dirty="0">
                <a:latin typeface="Verdana" pitchFamily="34" charset="0"/>
                <a:cs typeface="Times New Roman" pitchFamily="18" charset="0"/>
              </a:rPr>
              <a:t>с учреждениями</a:t>
            </a:r>
            <a:br>
              <a:rPr lang="ru-RU" sz="2200" dirty="0">
                <a:latin typeface="Verdana" pitchFamily="34" charset="0"/>
                <a:cs typeface="Times New Roman" pitchFamily="18" charset="0"/>
              </a:rPr>
            </a:br>
            <a:r>
              <a:rPr lang="ru-RU" sz="2200" dirty="0">
                <a:latin typeface="Verdana" pitchFamily="34" charset="0"/>
                <a:cs typeface="Times New Roman" pitchFamily="18" charset="0"/>
              </a:rPr>
              <a:t> среднего и высшего профессионального </a:t>
            </a:r>
            <a:r>
              <a:rPr lang="ru-RU" sz="2200" dirty="0" smtClean="0">
                <a:latin typeface="Verdana" pitchFamily="34" charset="0"/>
                <a:cs typeface="Times New Roman" pitchFamily="18" charset="0"/>
              </a:rPr>
              <a:t>образования (опыт организации профессиональных проб)</a:t>
            </a:r>
            <a:r>
              <a:rPr lang="ru-RU" sz="2200" dirty="0" smtClean="0">
                <a:latin typeface="Verdana" pitchFamily="34" charset="0"/>
              </a:rPr>
              <a:t> </a:t>
            </a:r>
            <a:endParaRPr lang="ru-RU" sz="22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5933449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331913" y="333375"/>
            <a:ext cx="6867525" cy="1511449"/>
          </a:xfrm>
        </p:spPr>
        <p:txBody>
          <a:bodyPr/>
          <a:lstStyle/>
          <a:p>
            <a:r>
              <a:rPr lang="ru-RU" altLang="ru-RU" dirty="0" smtClean="0"/>
              <a:t>Считаем необходимым обратить внимание на следующие проблемы: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899592" y="1844824"/>
            <a:ext cx="7890396" cy="4730601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altLang="ru-RU" sz="2000" dirty="0" smtClean="0"/>
              <a:t>Повышение компетентности ответственных за профориентацию на уровне образовательной организации и муниципального округа</a:t>
            </a:r>
          </a:p>
          <a:p>
            <a:pPr>
              <a:spcBef>
                <a:spcPct val="0"/>
              </a:spcBef>
            </a:pPr>
            <a:r>
              <a:rPr lang="ru-RU" altLang="ru-RU" sz="2000" dirty="0" smtClean="0"/>
              <a:t>Отсутствие нормативного (единого, стандартного) решения проблемы интеграции различных форм сопровождения профессионального самоопределения в образовательную программу школы</a:t>
            </a:r>
          </a:p>
          <a:p>
            <a:pPr>
              <a:spcBef>
                <a:spcPct val="0"/>
              </a:spcBef>
            </a:pPr>
            <a:r>
              <a:rPr lang="ru-RU" altLang="ru-RU" sz="2000" dirty="0" smtClean="0"/>
              <a:t>Наличие большого количества новых, непроверенных, </a:t>
            </a:r>
            <a:r>
              <a:rPr lang="ru-RU" altLang="ru-RU" sz="2000" dirty="0" err="1" smtClean="0"/>
              <a:t>нестандартизированных</a:t>
            </a:r>
            <a:r>
              <a:rPr lang="ru-RU" altLang="ru-RU" sz="2000" dirty="0" smtClean="0"/>
              <a:t> </a:t>
            </a:r>
            <a:r>
              <a:rPr lang="ru-RU" altLang="ru-RU" sz="2000" dirty="0" err="1" smtClean="0"/>
              <a:t>профориентационных</a:t>
            </a:r>
            <a:r>
              <a:rPr lang="ru-RU" altLang="ru-RU" sz="2000" dirty="0" smtClean="0"/>
              <a:t> методик</a:t>
            </a:r>
          </a:p>
          <a:p>
            <a:pPr>
              <a:spcBef>
                <a:spcPct val="0"/>
              </a:spcBef>
            </a:pPr>
            <a:r>
              <a:rPr lang="ru-RU" altLang="ru-RU" sz="2000" dirty="0" smtClean="0"/>
              <a:t>Отсутствие единого </a:t>
            </a:r>
            <a:r>
              <a:rPr lang="ru-RU" altLang="ru-RU" sz="2000" dirty="0" err="1" smtClean="0"/>
              <a:t>профориентационного</a:t>
            </a:r>
            <a:r>
              <a:rPr lang="ru-RU" altLang="ru-RU" sz="2000" dirty="0" smtClean="0"/>
              <a:t> инструментария на уровне региона       несопоставимость </a:t>
            </a:r>
            <a:r>
              <a:rPr lang="ru-RU" altLang="ru-RU" sz="2000" dirty="0" smtClean="0"/>
              <a:t>результатов</a:t>
            </a:r>
          </a:p>
          <a:p>
            <a:pPr>
              <a:spcBef>
                <a:spcPct val="0"/>
              </a:spcBef>
            </a:pPr>
            <a:r>
              <a:rPr lang="ru-RU" altLang="ru-RU" sz="2000" dirty="0" smtClean="0"/>
              <a:t>Отсутствие </a:t>
            </a:r>
            <a:r>
              <a:rPr lang="ru-RU" altLang="ru-RU" sz="2000" dirty="0" err="1" smtClean="0"/>
              <a:t>профориентационных</a:t>
            </a:r>
            <a:r>
              <a:rPr lang="ru-RU" altLang="ru-RU" sz="2000" dirty="0" smtClean="0"/>
              <a:t> методик, учитывающих особенности детей-инвалидов</a:t>
            </a:r>
            <a:r>
              <a:rPr lang="ru-RU" altLang="ru-RU" sz="2000" dirty="0" smtClean="0"/>
              <a:t> </a:t>
            </a:r>
            <a:endParaRPr lang="ru-RU" altLang="ru-RU" sz="2000" dirty="0" smtClean="0"/>
          </a:p>
          <a:p>
            <a:pPr>
              <a:spcBef>
                <a:spcPct val="0"/>
              </a:spcBef>
            </a:pPr>
            <a:endParaRPr lang="ru-RU" altLang="ru-RU" sz="2000" dirty="0" smtClean="0"/>
          </a:p>
        </p:txBody>
      </p:sp>
      <p:pic>
        <p:nvPicPr>
          <p:cNvPr id="5" name="Picture 4" descr="http://aktualizer.ru/wp-content/uploads/2011/12/kak_vibr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5548" y="476672"/>
            <a:ext cx="1944440" cy="1800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Прямая со стрелкой 2"/>
          <p:cNvCxnSpPr/>
          <p:nvPr/>
        </p:nvCxnSpPr>
        <p:spPr>
          <a:xfrm>
            <a:off x="6084168" y="5445224"/>
            <a:ext cx="43204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2113</TotalTime>
  <Words>290</Words>
  <Application>Microsoft Office PowerPoint</Application>
  <PresentationFormat>Экран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Затмение</vt:lpstr>
      <vt:lpstr>Секция 3.3</vt:lpstr>
      <vt:lpstr>В сфере интересов секции следующие вопросы:</vt:lpstr>
      <vt:lpstr>Особый интерес вызвали выступления:</vt:lpstr>
      <vt:lpstr>Особый интерес вызвали выступления:</vt:lpstr>
      <vt:lpstr>Особый интерес вызвали выступления:</vt:lpstr>
      <vt:lpstr>Считаем необходимым обратить внимание на следующие проблемы:</vt:lpstr>
    </vt:vector>
  </TitlesOfParts>
  <Company>МСГИ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Константинова</dc:creator>
  <cp:lastModifiedBy>Эльдорадо</cp:lastModifiedBy>
  <cp:revision>131</cp:revision>
  <cp:lastPrinted>2014-12-05T11:53:06Z</cp:lastPrinted>
  <dcterms:created xsi:type="dcterms:W3CDTF">2005-04-23T15:05:53Z</dcterms:created>
  <dcterms:modified xsi:type="dcterms:W3CDTF">2015-04-24T21:12:37Z</dcterms:modified>
</cp:coreProperties>
</file>