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notesMasterIdLst>
    <p:notesMasterId r:id="rId7"/>
  </p:notesMasterIdLst>
  <p:handoutMasterIdLst>
    <p:handoutMasterId r:id="rId8"/>
  </p:handoutMasterIdLst>
  <p:sldIdLst>
    <p:sldId id="374" r:id="rId2"/>
    <p:sldId id="342" r:id="rId3"/>
    <p:sldId id="375" r:id="rId4"/>
    <p:sldId id="344" r:id="rId5"/>
    <p:sldId id="345" r:id="rId6"/>
  </p:sldIdLst>
  <p:sldSz cx="9144000" cy="6858000" type="screen4x3"/>
  <p:notesSz cx="9144000" cy="6858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170" autoAdjust="0"/>
  </p:normalViewPr>
  <p:slideViewPr>
    <p:cSldViewPr>
      <p:cViewPr varScale="1">
        <p:scale>
          <a:sx n="85" d="100"/>
          <a:sy n="85" d="100"/>
        </p:scale>
        <p:origin x="155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r>
              <a:rPr lang="ru-RU"/>
              <a:t>ПРОФЕССИОНАЛЬНЫЙ СТАНДАРТ ПЕДАГОГА как инструмент развития РСО: Цели, задачи и этапы внедрения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707CA78-8FDF-4306-B6BF-2E1C5AC2DA67}" type="datetimeFigureOut">
              <a:rPr lang="ru-RU"/>
              <a:pPr>
                <a:defRPr/>
              </a:pPr>
              <a:t>25.04.2015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9F09330-CC8E-4F6F-87BD-D169B384956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0779269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r>
              <a:rPr lang="ru-RU"/>
              <a:t>ПРОФЕССИОНАЛЬНЫЙ СТАНДАРТ ПЕДАГОГА как инструмент развития РСО: Цели, задачи и этапы внедрения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E9B4B55-8B1C-4F69-A6C7-A8D3008B375E}" type="datetimeFigureOut">
              <a:rPr lang="ru-RU"/>
              <a:pPr>
                <a:defRPr/>
              </a:pPr>
              <a:t>25.04.2015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AFDEA90-EC2C-4BAD-B58D-578B42B11A5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5009490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138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DE809-E3BB-4918-AE05-3984B58CAC5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73D86-7883-45FC-91E7-F06636EF889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A55F7-0F7C-4EA0-9ED5-A7BBB4425EA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72A9F-7AF0-4E04-ADB3-8D171310E45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2860B-8682-4373-8EF1-0BEB34178FF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17F30-98DD-41D4-A435-3BDA242A8F7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36108-A606-42A9-A226-1B8467A92D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8FCF7-9AB9-44F4-8A6A-10CB4766AA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6F3E3E-709A-447A-8E91-8F5859FE224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C8C21-DA96-44F0-9E15-562E6BA359B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8AD7F-5D9D-449A-AE71-71295847E13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296 w 64000"/>
                <a:gd name="T28" fmla="*/ -26244 h 64000"/>
                <a:gd name="T29" fmla="*/ 50296 w 64000"/>
                <a:gd name="T30" fmla="*/ 26244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077 w 64000"/>
                <a:gd name="T28" fmla="*/ -26412 h 64000"/>
                <a:gd name="T29" fmla="*/ 50077 w 64000"/>
                <a:gd name="T30" fmla="*/ 26412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035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035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036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036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036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244412E-D60B-462F-8563-ED16E42A9BB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0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8" grpId="0"/>
      <p:bldP spid="100359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750" y="2173288"/>
            <a:ext cx="8280400" cy="4392612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ru-RU" sz="2800" b="1" dirty="0" smtClean="0">
                <a:latin typeface="+mj-lt"/>
                <a:ea typeface="Times New Roman"/>
              </a:rPr>
              <a:t>Региональные </a:t>
            </a:r>
            <a:r>
              <a:rPr lang="ru-RU" sz="2800" b="1" dirty="0">
                <a:latin typeface="+mj-lt"/>
                <a:ea typeface="Times New Roman"/>
              </a:rPr>
              <a:t>и муниципальные модели организации профессиональной </a:t>
            </a:r>
            <a:r>
              <a:rPr lang="ru-RU" sz="2800" b="1" dirty="0" smtClean="0">
                <a:latin typeface="+mj-lt"/>
                <a:ea typeface="Times New Roman"/>
              </a:rPr>
              <a:t>ориентации</a:t>
            </a:r>
          </a:p>
          <a:p>
            <a:pPr marL="0" indent="0" algn="ctr">
              <a:buNone/>
              <a:defRPr/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buNone/>
              <a:defRPr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Руководители–модераторы:</a:t>
            </a:r>
          </a:p>
          <a:p>
            <a:pPr marL="0" indent="0" algn="ctr">
              <a:buNone/>
              <a:defRPr/>
            </a:pP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Aft>
                <a:spcPts val="0"/>
              </a:spcAft>
            </a:pPr>
            <a:r>
              <a:rPr lang="ru-RU" sz="1800" b="1" dirty="0" smtClean="0">
                <a:latin typeface="+mj-lt"/>
                <a:ea typeface="Calibri"/>
              </a:rPr>
              <a:t>Сергеев Игорь Станиславович</a:t>
            </a:r>
            <a:r>
              <a:rPr lang="ru-RU" sz="1800" dirty="0" smtClean="0">
                <a:latin typeface="+mj-lt"/>
                <a:ea typeface="Calibri"/>
              </a:rPr>
              <a:t>, </a:t>
            </a:r>
            <a:r>
              <a:rPr lang="ru-RU" sz="1800" dirty="0">
                <a:latin typeface="+mj-lt"/>
                <a:ea typeface="Calibri"/>
              </a:rPr>
              <a:t>ФГАУ «ФИРО» </a:t>
            </a:r>
            <a:r>
              <a:rPr lang="ru-RU" sz="1800" dirty="0" smtClean="0">
                <a:latin typeface="+mj-lt"/>
                <a:ea typeface="Calibri"/>
              </a:rPr>
              <a:t>ЦПО, ведущий </a:t>
            </a:r>
            <a:r>
              <a:rPr lang="ru-RU" sz="1800" dirty="0">
                <a:latin typeface="+mj-lt"/>
                <a:ea typeface="Calibri"/>
              </a:rPr>
              <a:t>научный сотрудник</a:t>
            </a:r>
            <a:endParaRPr lang="ru-RU" sz="1800" b="1" dirty="0" smtClean="0">
              <a:latin typeface="+mj-lt"/>
            </a:endParaRPr>
          </a:p>
          <a:p>
            <a:pPr algn="just">
              <a:spcAft>
                <a:spcPts val="0"/>
              </a:spcAft>
            </a:pPr>
            <a:endParaRPr lang="ru-RU" sz="1800" dirty="0" smtClean="0">
              <a:latin typeface="+mj-lt"/>
            </a:endParaRPr>
          </a:p>
        </p:txBody>
      </p:sp>
      <p:sp>
        <p:nvSpPr>
          <p:cNvPr id="307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>
                <a:solidFill>
                  <a:srgbClr val="006666"/>
                </a:solidFill>
              </a:rPr>
              <a:t>Секция 3.2</a:t>
            </a:r>
            <a:endParaRPr lang="ru-RU" altLang="ru-RU" dirty="0" smtClean="0"/>
          </a:p>
        </p:txBody>
      </p:sp>
      <p:pic>
        <p:nvPicPr>
          <p:cNvPr id="59394" name="Picture 2" descr="&amp;Kcy;&amp;ocy;&amp;mcy;&amp;acy;&amp;ncy;&amp;dcy;&amp;acy; &amp;dcy;&amp;iecy;&amp;lcy;&amp;ocy;&amp;vcy;&amp;ycy;&amp;khcy; &amp;lcy;&amp;yucy;&amp;dcy;&amp;iecy;&amp;jcy; &amp;zcy;&amp;acy; &amp;rcy;&amp;acy;&amp;bcy;&amp;ocy;&amp;tcy;&amp;ocy;&amp;jcy; &amp;vcy; &amp;ocy;&amp;fcy;&amp;icy;&amp;scy;&amp;iecy;; &amp;fcy;&amp;ocy;&amp;tcy;&amp;ocy; 3145996, &amp;fcy;&amp;ocy;&amp;tcy;&amp;ocy;&amp;gcy;&amp;rcy;&amp;acy;&amp;fcy; Andres Rodriguez. &amp;Fcy;&amp;ocy;&amp;tcy;&amp;ocy;&amp;bcy;&amp;acy;&amp;ncy;&amp;kcy; &amp;Lcy;&amp;ocy;&amp;rcy;&amp;icy; - &amp;Pcy;&amp;rcy;&amp;ocy;&amp;dcy;&amp;acy;&amp;zhcy;&amp;acy; &amp;fcy;&amp;ocy;&amp;tcy;&amp;ocy;&amp;gcy;&amp;rcy;&amp;acy;&amp;fcy;&amp;icy;&amp;jcy;, &amp;icy;&amp;lcy;&amp;lcy;&amp;yucy;&amp;scy;&amp;tcy;&amp;rcy;&amp;acy;&amp;tscy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88641"/>
            <a:ext cx="2880320" cy="187220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755650" y="301625"/>
            <a:ext cx="7927975" cy="1143000"/>
          </a:xfrm>
        </p:spPr>
        <p:txBody>
          <a:bodyPr/>
          <a:lstStyle/>
          <a:p>
            <a:r>
              <a:rPr lang="ru-RU" altLang="ru-RU" smtClean="0"/>
              <a:t>В сфере интересов секции следующие вопросы:</a:t>
            </a: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1062038" y="2060575"/>
            <a:ext cx="7313612" cy="4114800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latin typeface="+mj-lt"/>
                <a:ea typeface="Calibri"/>
                <a:cs typeface="Times New Roman"/>
              </a:rPr>
              <a:t>Региональные </a:t>
            </a:r>
            <a:r>
              <a:rPr lang="ru-RU" sz="1600" dirty="0">
                <a:latin typeface="+mj-lt"/>
                <a:ea typeface="Calibri"/>
                <a:cs typeface="Times New Roman"/>
              </a:rPr>
              <a:t>модели сопровождения профессионального самоопределения: инвариант и вариативная часть.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latin typeface="+mj-lt"/>
                <a:ea typeface="Calibri"/>
                <a:cs typeface="Times New Roman"/>
              </a:rPr>
              <a:t>Как </a:t>
            </a:r>
            <a:r>
              <a:rPr lang="ru-RU" sz="1600" dirty="0">
                <a:latin typeface="+mj-lt"/>
                <a:ea typeface="Calibri"/>
                <a:cs typeface="Times New Roman"/>
              </a:rPr>
              <a:t>распределить полномочия регионального и муниципального уровня в управлении </a:t>
            </a:r>
            <a:r>
              <a:rPr lang="ru-RU" sz="1600" dirty="0" err="1">
                <a:latin typeface="+mj-lt"/>
                <a:ea typeface="Calibri"/>
                <a:cs typeface="Times New Roman"/>
              </a:rPr>
              <a:t>профориентационной</a:t>
            </a:r>
            <a:r>
              <a:rPr lang="ru-RU" sz="1600" dirty="0">
                <a:latin typeface="+mj-lt"/>
                <a:ea typeface="Calibri"/>
                <a:cs typeface="Times New Roman"/>
              </a:rPr>
              <a:t> работой?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latin typeface="+mj-lt"/>
                <a:ea typeface="Calibri"/>
                <a:cs typeface="Times New Roman"/>
              </a:rPr>
              <a:t>Межведомственное </a:t>
            </a:r>
            <a:r>
              <a:rPr lang="ru-RU" sz="1600" dirty="0">
                <a:latin typeface="+mj-lt"/>
                <a:ea typeface="Calibri"/>
                <a:cs typeface="Times New Roman"/>
              </a:rPr>
              <a:t>взаимодействие в профориентации: как добиться слаженной и эффективной работы?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latin typeface="+mj-lt"/>
                <a:ea typeface="Calibri"/>
                <a:cs typeface="Times New Roman"/>
              </a:rPr>
              <a:t>Как </a:t>
            </a:r>
            <a:r>
              <a:rPr lang="ru-RU" sz="1600" dirty="0">
                <a:latin typeface="+mj-lt"/>
                <a:ea typeface="Calibri"/>
                <a:cs typeface="Times New Roman"/>
              </a:rPr>
              <a:t>обеспечить непрерывность </a:t>
            </a:r>
            <a:r>
              <a:rPr lang="ru-RU" sz="1600" dirty="0" err="1">
                <a:latin typeface="+mj-lt"/>
                <a:ea typeface="Calibri"/>
                <a:cs typeface="Times New Roman"/>
              </a:rPr>
              <a:t>профориентационной</a:t>
            </a:r>
            <a:r>
              <a:rPr lang="ru-RU" sz="1600" dirty="0">
                <a:latin typeface="+mj-lt"/>
                <a:ea typeface="Calibri"/>
                <a:cs typeface="Times New Roman"/>
              </a:rPr>
              <a:t> работы между ступенями образования?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latin typeface="+mj-lt"/>
                <a:ea typeface="Calibri"/>
                <a:cs typeface="Times New Roman"/>
              </a:rPr>
              <a:t>Государственно-частное </a:t>
            </a:r>
            <a:r>
              <a:rPr lang="ru-RU" sz="1600" dirty="0">
                <a:latin typeface="+mj-lt"/>
                <a:ea typeface="Calibri"/>
                <a:cs typeface="Times New Roman"/>
              </a:rPr>
              <a:t>партнерство: как привлечь работодателей к </a:t>
            </a:r>
            <a:r>
              <a:rPr lang="ru-RU" sz="1600" dirty="0" err="1">
                <a:latin typeface="+mj-lt"/>
                <a:ea typeface="Calibri"/>
                <a:cs typeface="Times New Roman"/>
              </a:rPr>
              <a:t>профориентационной</a:t>
            </a:r>
            <a:r>
              <a:rPr lang="ru-RU" sz="1600" dirty="0">
                <a:latin typeface="+mj-lt"/>
                <a:ea typeface="Calibri"/>
                <a:cs typeface="Times New Roman"/>
              </a:rPr>
              <a:t> работе в образовательных организациях?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latin typeface="+mj-lt"/>
                <a:ea typeface="Calibri"/>
                <a:cs typeface="Times New Roman"/>
              </a:rPr>
              <a:t>Региональная </a:t>
            </a:r>
            <a:r>
              <a:rPr lang="ru-RU" sz="1600" dirty="0">
                <a:latin typeface="+mj-lt"/>
                <a:ea typeface="Calibri"/>
                <a:cs typeface="Times New Roman"/>
              </a:rPr>
              <a:t>и муниципальная инфраструктура профориентации: концентрировать или распределять ресурсы?</a:t>
            </a:r>
          </a:p>
          <a:p>
            <a:pPr marL="0" indent="0">
              <a:buFont typeface="Wingdings" pitchFamily="2" charset="2"/>
              <a:buNone/>
            </a:pPr>
            <a:endParaRPr lang="ru-RU" altLang="ru-RU" sz="2800" dirty="0" smtClean="0"/>
          </a:p>
        </p:txBody>
      </p:sp>
      <p:pic>
        <p:nvPicPr>
          <p:cNvPr id="5" name="Picture 2" descr="http://english-drive.ru/wp-content/uploads/2012/07/%D0%B2%D0%BE%D0%BF%D1%80%D0%BE%D1%8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01625"/>
            <a:ext cx="1989459" cy="198945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Заголовок 1"/>
          <p:cNvSpPr>
            <a:spLocks noGrp="1"/>
          </p:cNvSpPr>
          <p:nvPr>
            <p:ph type="title"/>
          </p:nvPr>
        </p:nvSpPr>
        <p:spPr>
          <a:xfrm>
            <a:off x="971550" y="128588"/>
            <a:ext cx="6337300" cy="1400175"/>
          </a:xfrm>
        </p:spPr>
        <p:txBody>
          <a:bodyPr/>
          <a:lstStyle/>
          <a:p>
            <a:pPr algn="ctr">
              <a:defRPr/>
            </a:pPr>
            <a:r>
              <a:rPr lang="ru-RU" altLang="ru-RU" dirty="0" smtClean="0">
                <a:latin typeface="+mn-lt"/>
              </a:rPr>
              <a:t>Особый интерес вызвали выступления:</a:t>
            </a:r>
          </a:p>
        </p:txBody>
      </p:sp>
      <p:sp>
        <p:nvSpPr>
          <p:cNvPr id="56323" name="Объект 2"/>
          <p:cNvSpPr>
            <a:spLocks noGrp="1"/>
          </p:cNvSpPr>
          <p:nvPr>
            <p:ph idx="1"/>
          </p:nvPr>
        </p:nvSpPr>
        <p:spPr>
          <a:xfrm>
            <a:off x="323850" y="1844675"/>
            <a:ext cx="8645525" cy="4752975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endParaRPr lang="ru-RU" altLang="ru-RU" sz="2400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ru-RU" alt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167364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1331913" y="333375"/>
            <a:ext cx="6867525" cy="1727200"/>
          </a:xfrm>
        </p:spPr>
        <p:txBody>
          <a:bodyPr/>
          <a:lstStyle/>
          <a:p>
            <a:r>
              <a:rPr lang="ru-RU" altLang="ru-RU" smtClean="0"/>
              <a:t>Считаем необходимым обратить внимание на следующие проблемы:</a:t>
            </a:r>
          </a:p>
        </p:txBody>
      </p:sp>
      <p:sp>
        <p:nvSpPr>
          <p:cNvPr id="5123" name="Объект 2"/>
          <p:cNvSpPr>
            <a:spLocks noGrp="1"/>
          </p:cNvSpPr>
          <p:nvPr>
            <p:ph idx="1"/>
          </p:nvPr>
        </p:nvSpPr>
        <p:spPr>
          <a:xfrm>
            <a:off x="971550" y="2254250"/>
            <a:ext cx="7313613" cy="4321175"/>
          </a:xfrm>
        </p:spPr>
        <p:txBody>
          <a:bodyPr/>
          <a:lstStyle/>
          <a:p>
            <a:pPr marL="0" indent="0">
              <a:spcBef>
                <a:spcPct val="0"/>
              </a:spcBef>
              <a:buFont typeface="Wingdings" pitchFamily="2" charset="2"/>
              <a:buNone/>
            </a:pPr>
            <a:endParaRPr lang="ru-RU" altLang="ru-RU" sz="2200" dirty="0" smtClean="0"/>
          </a:p>
        </p:txBody>
      </p:sp>
      <p:pic>
        <p:nvPicPr>
          <p:cNvPr id="5" name="Picture 4" descr="http://aktualizer.ru/wp-content/uploads/2011/12/kak_vibra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548" y="476672"/>
            <a:ext cx="1944440" cy="18002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323850" y="157163"/>
            <a:ext cx="7313613" cy="1687512"/>
          </a:xfrm>
        </p:spPr>
        <p:txBody>
          <a:bodyPr/>
          <a:lstStyle/>
          <a:p>
            <a:pPr algn="ctr"/>
            <a:r>
              <a:rPr lang="ru-RU" altLang="ru-RU" sz="2400" b="1" dirty="0" smtClean="0"/>
              <a:t>Считаем необходимым принять следующие управленческие действия на _____уровнях:</a:t>
            </a:r>
            <a:br>
              <a:rPr lang="ru-RU" altLang="ru-RU" sz="2400" b="1" dirty="0" smtClean="0"/>
            </a:br>
            <a:endParaRPr lang="ru-RU" altLang="ru-RU" sz="2400" b="1" dirty="0" smtClean="0"/>
          </a:p>
        </p:txBody>
      </p:sp>
      <p:pic>
        <p:nvPicPr>
          <p:cNvPr id="6161" name="Рисунок 4" descr="http://wiki-work.ru/images/tumblr_kxc7hyvlbg1qaej9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115888"/>
            <a:ext cx="1246188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Затмение">
  <a:themeElements>
    <a:clrScheme name="Затмение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Затмение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Затмение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1892</TotalTime>
  <Words>122</Words>
  <Application>Microsoft Office PowerPoint</Application>
  <PresentationFormat>Экран (4:3)</PresentationFormat>
  <Paragraphs>16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Times New Roman</vt:lpstr>
      <vt:lpstr>Verdana</vt:lpstr>
      <vt:lpstr>Wingdings</vt:lpstr>
      <vt:lpstr>Затмение</vt:lpstr>
      <vt:lpstr>Секция 3.2</vt:lpstr>
      <vt:lpstr>В сфере интересов секции следующие вопросы:</vt:lpstr>
      <vt:lpstr>Особый интерес вызвали выступления:</vt:lpstr>
      <vt:lpstr>Считаем необходимым обратить внимание на следующие проблемы:</vt:lpstr>
      <vt:lpstr>Считаем необходимым принять следующие управленческие действия на _____уровнях: </vt:lpstr>
    </vt:vector>
  </TitlesOfParts>
  <Company>МСГИ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Константинова</dc:creator>
  <cp:lastModifiedBy>Media-KZC</cp:lastModifiedBy>
  <cp:revision>118</cp:revision>
  <cp:lastPrinted>2014-12-05T11:53:06Z</cp:lastPrinted>
  <dcterms:created xsi:type="dcterms:W3CDTF">2005-04-23T15:05:53Z</dcterms:created>
  <dcterms:modified xsi:type="dcterms:W3CDTF">2015-04-25T07:12:51Z</dcterms:modified>
</cp:coreProperties>
</file>