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7"/>
  </p:notesMasterIdLst>
  <p:handoutMasterIdLst>
    <p:handoutMasterId r:id="rId8"/>
  </p:handoutMasterIdLst>
  <p:sldIdLst>
    <p:sldId id="374" r:id="rId2"/>
    <p:sldId id="342" r:id="rId3"/>
    <p:sldId id="375" r:id="rId4"/>
    <p:sldId id="344" r:id="rId5"/>
    <p:sldId id="345" r:id="rId6"/>
  </p:sldIdLst>
  <p:sldSz cx="9144000" cy="6858000" type="screen4x3"/>
  <p:notesSz cx="9144000" cy="6858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70" autoAdjust="0"/>
  </p:normalViewPr>
  <p:slideViewPr>
    <p:cSldViewPr>
      <p:cViewPr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07CA78-8FDF-4306-B6BF-2E1C5AC2DA67}" type="datetimeFigureOut">
              <a:rPr lang="ru-RU"/>
              <a:pPr>
                <a:defRPr/>
              </a:pPr>
              <a:t>24.04.2015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F09330-CC8E-4F6F-87BD-D169B38495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79269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9B4B55-8B1C-4F69-A6C7-A8D3008B375E}" type="datetimeFigureOut">
              <a:rPr lang="ru-RU"/>
              <a:pPr>
                <a:defRPr/>
              </a:pPr>
              <a:t>24.04.2015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FDEA90-EC2C-4BAD-B58D-578B42B11A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00949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1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E809-E3BB-4918-AE05-3984B58CAC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73D86-7883-45FC-91E7-F06636EF88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A55F7-0F7C-4EA0-9ED5-A7BBB4425E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2A9F-7AF0-4E04-ADB3-8D171310E4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860B-8682-4373-8EF1-0BEB34178F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7F30-98DD-41D4-A435-3BDA242A8F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6108-A606-42A9-A226-1B8467A92D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8FCF7-9AB9-44F4-8A6A-10CB4766AA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F3E3E-709A-447A-8E91-8F5859FE22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C8C21-DA96-44F0-9E15-562E6BA359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8AD7F-5D9D-449A-AE71-71295847E1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0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0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44412E-D60B-462F-8563-ED16E42A9B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/>
      <p:bldP spid="10035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2173288"/>
            <a:ext cx="8280400" cy="439261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2800" b="1" dirty="0" smtClean="0">
                <a:latin typeface="+mj-lt"/>
                <a:ea typeface="Times New Roman"/>
              </a:rPr>
              <a:t>Концептуальные основы и перспективные стратегии развития профессиональной ориентации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Руководители–модераторы:</a:t>
            </a:r>
          </a:p>
          <a:p>
            <a:pPr marL="0" indent="0">
              <a:spcAft>
                <a:spcPts val="0"/>
              </a:spcAft>
              <a:buNone/>
            </a:pPr>
            <a:endParaRPr lang="ru-RU" sz="9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0"/>
              </a:spcAft>
            </a:pPr>
            <a:r>
              <a:rPr lang="ru-RU" sz="1800" b="1" dirty="0" smtClean="0">
                <a:ea typeface="Calibri"/>
              </a:rPr>
              <a:t>Блинов Владимир Игоревич</a:t>
            </a:r>
            <a:r>
              <a:rPr lang="ru-RU" sz="1800" dirty="0" smtClean="0">
                <a:ea typeface="Calibri"/>
              </a:rPr>
              <a:t>, </a:t>
            </a:r>
            <a:r>
              <a:rPr lang="ru-RU" sz="1800" dirty="0"/>
              <a:t>доктор педагогических наук, профессор, руководитель Центра профессионального образования ФГАУ «ФИРО</a:t>
            </a:r>
            <a:r>
              <a:rPr lang="ru-RU" sz="1800" dirty="0" smtClean="0"/>
              <a:t>».</a:t>
            </a:r>
          </a:p>
          <a:p>
            <a:pPr>
              <a:spcAft>
                <a:spcPts val="0"/>
              </a:spcAft>
            </a:pPr>
            <a:endParaRPr lang="ru-RU" sz="1800" b="1" dirty="0"/>
          </a:p>
          <a:p>
            <a:pPr>
              <a:spcAft>
                <a:spcPts val="0"/>
              </a:spcAft>
            </a:pPr>
            <a:r>
              <a:rPr lang="ru-RU" sz="1800" b="1" dirty="0" smtClean="0"/>
              <a:t>Родичев Николай Федорович, </a:t>
            </a:r>
            <a:r>
              <a:rPr lang="ru-RU" sz="1800" dirty="0" smtClean="0"/>
              <a:t>кандидат </a:t>
            </a:r>
            <a:r>
              <a:rPr lang="ru-RU" sz="1800" dirty="0"/>
              <a:t>педагогических наук, </a:t>
            </a:r>
            <a:r>
              <a:rPr lang="ru-RU" sz="1800" dirty="0" smtClean="0"/>
              <a:t>заведующий </a:t>
            </a:r>
            <a:r>
              <a:rPr lang="ru-RU" sz="1800" dirty="0"/>
              <a:t>лабораторией </a:t>
            </a:r>
            <a:r>
              <a:rPr lang="ru-RU" sz="1800" dirty="0" smtClean="0"/>
              <a:t>социально-профессионального </a:t>
            </a:r>
            <a:r>
              <a:rPr lang="ru-RU" sz="1800" dirty="0"/>
              <a:t>самоопределения Института содержания и методов обучения </a:t>
            </a:r>
            <a:r>
              <a:rPr lang="ru-RU" sz="1800" dirty="0" smtClean="0"/>
              <a:t>РАО.</a:t>
            </a:r>
            <a:endParaRPr lang="ru-RU" sz="1800" b="1" dirty="0" smtClean="0"/>
          </a:p>
          <a:p>
            <a:pPr algn="just">
              <a:spcAft>
                <a:spcPts val="0"/>
              </a:spcAft>
            </a:pPr>
            <a:endParaRPr lang="ru-RU" sz="1800" dirty="0" smtClean="0">
              <a:latin typeface="+mj-lt"/>
            </a:endParaRPr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6666"/>
                </a:solidFill>
              </a:rPr>
              <a:t>Секция 3.1</a:t>
            </a:r>
            <a:endParaRPr lang="ru-RU" altLang="ru-RU" dirty="0" smtClean="0"/>
          </a:p>
        </p:txBody>
      </p:sp>
      <p:pic>
        <p:nvPicPr>
          <p:cNvPr id="59394" name="Picture 2" descr="&amp;Kcy;&amp;ocy;&amp;mcy;&amp;acy;&amp;ncy;&amp;dcy;&amp;acy; &amp;dcy;&amp;iecy;&amp;lcy;&amp;ocy;&amp;vcy;&amp;ycy;&amp;khcy; &amp;lcy;&amp;yucy;&amp;dcy;&amp;iecy;&amp;jcy; &amp;zcy;&amp;acy; &amp;rcy;&amp;acy;&amp;bcy;&amp;ocy;&amp;tcy;&amp;ocy;&amp;jcy; &amp;vcy; &amp;ocy;&amp;fcy;&amp;icy;&amp;scy;&amp;iecy;; &amp;fcy;&amp;ocy;&amp;tcy;&amp;ocy; 3145996, &amp;fcy;&amp;ocy;&amp;tcy;&amp;ocy;&amp;gcy;&amp;rcy;&amp;acy;&amp;fcy; Andres Rodriguez. &amp;Fcy;&amp;ocy;&amp;tcy;&amp;ocy;&amp;bcy;&amp;acy;&amp;ncy;&amp;kcy; &amp;Lcy;&amp;ocy;&amp;rcy;&amp;icy; - &amp;Pcy;&amp;rcy;&amp;ocy;&amp;dcy;&amp;acy;&amp;zhcy;&amp;acy; &amp;fcy;&amp;ocy;&amp;tcy;&amp;ocy;&amp;gcy;&amp;rcy;&amp;acy;&amp;fcy;&amp;icy;&amp;jcy;, &amp;icy;&amp;lcy;&amp;lcy;&amp;yucy;&amp;scy;&amp;tcy;&amp;rcy;&amp;acy;&amp;ts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88641"/>
            <a:ext cx="2880320" cy="18722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755650" y="301625"/>
            <a:ext cx="7927975" cy="1143000"/>
          </a:xfrm>
        </p:spPr>
        <p:txBody>
          <a:bodyPr/>
          <a:lstStyle/>
          <a:p>
            <a:r>
              <a:rPr lang="ru-RU" altLang="ru-RU" dirty="0" smtClean="0"/>
              <a:t>В сфере интересов секции следующие вопросы: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62038" y="2060575"/>
            <a:ext cx="7313612" cy="4114800"/>
          </a:xfrm>
        </p:spPr>
        <p:txBody>
          <a:bodyPr/>
          <a:lstStyle/>
          <a:p>
            <a:r>
              <a:rPr lang="ru-RU" sz="1800" dirty="0" smtClean="0"/>
              <a:t>Обучение</a:t>
            </a:r>
            <a:r>
              <a:rPr lang="ru-RU" sz="1800" dirty="0"/>
              <a:t>, воспитание и сопровождение самоопределения – «три </a:t>
            </a:r>
            <a:r>
              <a:rPr lang="ru-RU" sz="1800" dirty="0" smtClean="0"/>
              <a:t>кита</a:t>
            </a:r>
            <a:r>
              <a:rPr lang="ru-RU" sz="1800" dirty="0"/>
              <a:t>» образовательного процесса завтрашнего дня</a:t>
            </a:r>
            <a:r>
              <a:rPr lang="ru-RU" sz="1800" dirty="0" smtClean="0"/>
              <a:t>?</a:t>
            </a:r>
          </a:p>
          <a:p>
            <a:endParaRPr lang="ru-RU" sz="800" dirty="0"/>
          </a:p>
          <a:p>
            <a:r>
              <a:rPr lang="ru-RU" sz="1800" dirty="0" smtClean="0"/>
              <a:t>Каковы </a:t>
            </a:r>
            <a:r>
              <a:rPr lang="ru-RU" sz="1800" dirty="0"/>
              <a:t>пути решения «вечного вопроса» профориентации: экономика для человека или человек для экономики</a:t>
            </a:r>
            <a:r>
              <a:rPr lang="ru-RU" sz="1800" dirty="0" smtClean="0"/>
              <a:t>?</a:t>
            </a:r>
          </a:p>
          <a:p>
            <a:endParaRPr lang="ru-RU" sz="800" dirty="0"/>
          </a:p>
          <a:p>
            <a:r>
              <a:rPr lang="ru-RU" sz="1800" dirty="0" smtClean="0"/>
              <a:t>Семья </a:t>
            </a:r>
            <a:r>
              <a:rPr lang="ru-RU" sz="1800" dirty="0"/>
              <a:t>как фактор профессионального самоопределения и как партнер школы в профориентационной работе</a:t>
            </a:r>
            <a:r>
              <a:rPr lang="ru-RU" sz="1800" dirty="0" smtClean="0"/>
              <a:t>.</a:t>
            </a:r>
          </a:p>
          <a:p>
            <a:endParaRPr lang="ru-RU" sz="800" dirty="0"/>
          </a:p>
          <a:p>
            <a:r>
              <a:rPr lang="ru-RU" sz="1800" dirty="0" smtClean="0"/>
              <a:t>Государственная </a:t>
            </a:r>
            <a:r>
              <a:rPr lang="ru-RU" sz="1800" dirty="0"/>
              <a:t>координация профориентационной деятельности в </a:t>
            </a:r>
            <a:r>
              <a:rPr lang="ru-RU" sz="1800" dirty="0" smtClean="0"/>
              <a:t>Российской </a:t>
            </a:r>
            <a:r>
              <a:rPr lang="ru-RU" sz="1800" dirty="0"/>
              <a:t>Федерации: тенденции, риски и перспективы.</a:t>
            </a:r>
          </a:p>
          <a:p>
            <a:pPr marL="0" indent="0">
              <a:buNone/>
            </a:pPr>
            <a:r>
              <a:rPr lang="ru-RU" sz="1800" b="1" dirty="0"/>
              <a:t> </a:t>
            </a:r>
            <a:endParaRPr lang="ru-RU" sz="1800" dirty="0"/>
          </a:p>
          <a:p>
            <a:pPr marL="0" indent="0">
              <a:buFont typeface="Wingdings" pitchFamily="2" charset="2"/>
              <a:buNone/>
            </a:pPr>
            <a:endParaRPr lang="ru-RU" altLang="ru-RU" sz="1400" dirty="0" smtClean="0"/>
          </a:p>
        </p:txBody>
      </p:sp>
      <p:pic>
        <p:nvPicPr>
          <p:cNvPr id="5" name="Picture 2" descr="http://english-drive.ru/wp-content/uploads/2012/07/%D0%B2%D0%BE%D0%BF%D1%80%D0%BE%D1%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01625"/>
            <a:ext cx="1989459" cy="19894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>
          <a:xfrm>
            <a:off x="971550" y="128588"/>
            <a:ext cx="6337300" cy="1400175"/>
          </a:xfrm>
        </p:spPr>
        <p:txBody>
          <a:bodyPr/>
          <a:lstStyle/>
          <a:p>
            <a:pPr algn="ctr">
              <a:defRPr/>
            </a:pPr>
            <a:r>
              <a:rPr lang="ru-RU" altLang="ru-RU" dirty="0" smtClean="0">
                <a:latin typeface="+mn-lt"/>
              </a:rPr>
              <a:t>Особый интерес вызвали выступления:</a:t>
            </a:r>
          </a:p>
        </p:txBody>
      </p:sp>
      <p:sp>
        <p:nvSpPr>
          <p:cNvPr id="56323" name="Объект 2"/>
          <p:cNvSpPr>
            <a:spLocks noGrp="1"/>
          </p:cNvSpPr>
          <p:nvPr>
            <p:ph idx="1"/>
          </p:nvPr>
        </p:nvSpPr>
        <p:spPr>
          <a:xfrm>
            <a:off x="323850" y="1844675"/>
            <a:ext cx="8645525" cy="47529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ru-RU" altLang="ru-RU" sz="24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ru-RU" altLang="ru-RU" sz="2400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1062038" y="1844824"/>
            <a:ext cx="731361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ru-RU" sz="800" kern="0" dirty="0"/>
          </a:p>
          <a:p>
            <a:r>
              <a:rPr lang="ru-RU" sz="1600" b="1" kern="0" dirty="0"/>
              <a:t>Казакова Галина Михайловна</a:t>
            </a:r>
            <a:r>
              <a:rPr lang="ru-RU" sz="1600" kern="0" dirty="0"/>
              <a:t> (Свердловская область) «Проект "Славим человека труда!" Уральского федерального округа как стратегия и технология профессионального самоопределения</a:t>
            </a:r>
            <a:r>
              <a:rPr lang="ru-RU" sz="1600" kern="0" dirty="0" smtClean="0"/>
              <a:t>».</a:t>
            </a:r>
            <a:endParaRPr lang="ru-RU" sz="1600" kern="0" dirty="0"/>
          </a:p>
          <a:p>
            <a:pPr marL="0" indent="0">
              <a:buNone/>
            </a:pPr>
            <a:endParaRPr lang="ru-RU" sz="800" kern="0" dirty="0"/>
          </a:p>
          <a:p>
            <a:r>
              <a:rPr lang="ru-RU" sz="1600" b="1" kern="0" dirty="0" err="1"/>
              <a:t>Пронькин</a:t>
            </a:r>
            <a:r>
              <a:rPr lang="ru-RU" sz="1600" b="1" kern="0" dirty="0"/>
              <a:t> Виктор Николаевич </a:t>
            </a:r>
            <a:r>
              <a:rPr lang="ru-RU" sz="1600" kern="0" dirty="0"/>
              <a:t>(Москва) «Новые подходы к профессиональной ориентации: программа </a:t>
            </a:r>
            <a:r>
              <a:rPr lang="ru-RU" sz="1600" kern="0" dirty="0" err="1"/>
              <a:t>JuniorSkills</a:t>
            </a:r>
            <a:r>
              <a:rPr lang="ru-RU" sz="1600" kern="0" dirty="0" smtClean="0"/>
              <a:t>».</a:t>
            </a:r>
            <a:endParaRPr lang="ru-RU" sz="1600" kern="0" dirty="0"/>
          </a:p>
          <a:p>
            <a:pPr marL="0" indent="0">
              <a:buNone/>
            </a:pPr>
            <a:endParaRPr lang="ru-RU" sz="800" kern="0" dirty="0"/>
          </a:p>
          <a:p>
            <a:r>
              <a:rPr lang="ru-RU" sz="1600" b="1" kern="0" dirty="0"/>
              <a:t>Смирнов Кирилл Андреевич</a:t>
            </a:r>
            <a:r>
              <a:rPr lang="ru-RU" sz="1600" kern="0" dirty="0"/>
              <a:t> (Московская область) «Организационно-педагогическая работа с семьями обучающихся в процессе профессионального самоопределения: к постановке вопроса</a:t>
            </a:r>
            <a:r>
              <a:rPr lang="ru-RU" sz="1600" kern="0" dirty="0" smtClean="0"/>
              <a:t>».  </a:t>
            </a:r>
          </a:p>
          <a:p>
            <a:pPr marL="0" indent="0">
              <a:buFont typeface="Wingdings" pitchFamily="2" charset="2"/>
              <a:buNone/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167364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331913" y="333375"/>
            <a:ext cx="6867525" cy="1727200"/>
          </a:xfrm>
        </p:spPr>
        <p:txBody>
          <a:bodyPr/>
          <a:lstStyle/>
          <a:p>
            <a:r>
              <a:rPr lang="ru-RU" altLang="ru-RU" smtClean="0"/>
              <a:t>Считаем необходимым обратить внимание на следующие проблемы: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971550" y="2254250"/>
            <a:ext cx="7313613" cy="43211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altLang="ru-RU" sz="2200" dirty="0" smtClean="0"/>
              <a:t>организация </a:t>
            </a:r>
            <a:r>
              <a:rPr lang="ru-RU" altLang="ru-RU" sz="2200" dirty="0" err="1" smtClean="0"/>
              <a:t>профориентационно</a:t>
            </a:r>
            <a:r>
              <a:rPr lang="ru-RU" altLang="ru-RU" sz="2200" dirty="0" smtClean="0"/>
              <a:t> -  значимых партнерств с родителями;</a:t>
            </a:r>
          </a:p>
          <a:p>
            <a:pPr>
              <a:spcBef>
                <a:spcPct val="0"/>
              </a:spcBef>
            </a:pPr>
            <a:endParaRPr lang="ru-RU" altLang="ru-RU" sz="2200" dirty="0" smtClean="0"/>
          </a:p>
          <a:p>
            <a:pPr>
              <a:spcBef>
                <a:spcPct val="0"/>
              </a:spcBef>
            </a:pPr>
            <a:r>
              <a:rPr lang="ru-RU" altLang="ru-RU" sz="2200" dirty="0" smtClean="0"/>
              <a:t>использование потенциала НКО, обеспечивающих взаимодействие субъектов профориентации с органами региональной власти и работодателями;</a:t>
            </a:r>
          </a:p>
          <a:p>
            <a:pPr>
              <a:spcBef>
                <a:spcPct val="0"/>
              </a:spcBef>
            </a:pPr>
            <a:endParaRPr lang="ru-RU" altLang="ru-RU" sz="2200" dirty="0" smtClean="0"/>
          </a:p>
          <a:p>
            <a:pPr>
              <a:spcBef>
                <a:spcPct val="0"/>
              </a:spcBef>
            </a:pPr>
            <a:r>
              <a:rPr lang="ru-RU" altLang="ru-RU" sz="2200" dirty="0" smtClean="0"/>
              <a:t>актуальность распространения опыта </a:t>
            </a:r>
            <a:r>
              <a:rPr lang="en-US" altLang="ru-RU" sz="2200" dirty="0" err="1" smtClean="0"/>
              <a:t>JuniorSkills</a:t>
            </a:r>
            <a:r>
              <a:rPr lang="ru-RU" altLang="ru-RU" sz="2200" dirty="0" smtClean="0"/>
              <a:t> как уникального российского феномена находок  и технологий.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endParaRPr lang="ru-RU" altLang="ru-RU" sz="2200" dirty="0" smtClean="0"/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endParaRPr lang="ru-RU" altLang="ru-RU" sz="2200" dirty="0" smtClean="0"/>
          </a:p>
        </p:txBody>
      </p:sp>
      <p:pic>
        <p:nvPicPr>
          <p:cNvPr id="5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548" y="476672"/>
            <a:ext cx="1944440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323850" y="157163"/>
            <a:ext cx="7313613" cy="1687512"/>
          </a:xfrm>
        </p:spPr>
        <p:txBody>
          <a:bodyPr/>
          <a:lstStyle/>
          <a:p>
            <a:pPr algn="ctr"/>
            <a:r>
              <a:rPr lang="ru-RU" altLang="ru-RU" sz="2400" b="1" dirty="0" smtClean="0"/>
              <a:t>Считаем необходимым принять следующие управленческие действия на 2-х уровнях:</a:t>
            </a:r>
            <a:br>
              <a:rPr lang="ru-RU" altLang="ru-RU" sz="2400" b="1" dirty="0" smtClean="0"/>
            </a:br>
            <a:endParaRPr lang="ru-RU" altLang="ru-RU" sz="2400" b="1" dirty="0" smtClean="0"/>
          </a:p>
        </p:txBody>
      </p:sp>
      <p:pic>
        <p:nvPicPr>
          <p:cNvPr id="6161" name="Рисунок 4" descr="http://wiki-work.ru/images/tumblr_kxc7hyvlbg1qaej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115888"/>
            <a:ext cx="124618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514350" indent="-514350">
              <a:buFont typeface="+mj-lt"/>
              <a:buAutoNum type="arabicPeriod"/>
            </a:pPr>
            <a:r>
              <a:rPr lang="ru-RU" sz="2200" i="1" dirty="0" smtClean="0"/>
              <a:t>Федеральный.</a:t>
            </a:r>
            <a:r>
              <a:rPr lang="ru-RU" sz="2200" dirty="0" smtClean="0"/>
              <a:t> Определить возможности вовлечения в соревновательные формы профориентации учащихся школ – нормативное обеспечение путем включения в региональные программы развития образования.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i="1" dirty="0" smtClean="0"/>
              <a:t>Федеральный – с проекцией на регион. </a:t>
            </a:r>
            <a:r>
              <a:rPr lang="ru-RU" sz="2200" dirty="0" smtClean="0"/>
              <a:t>Включить в «минимум </a:t>
            </a:r>
            <a:r>
              <a:rPr lang="ru-RU" sz="2200" dirty="0" err="1" smtClean="0"/>
              <a:t>профориентационных</a:t>
            </a:r>
            <a:r>
              <a:rPr lang="ru-RU" sz="2200" dirty="0" smtClean="0"/>
              <a:t> услуг» работу с родителями.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dirty="0" smtClean="0"/>
              <a:t>«Исправить» регламент привлечения детей к труду в </a:t>
            </a:r>
            <a:r>
              <a:rPr lang="ru-RU" sz="2200" dirty="0" err="1" smtClean="0"/>
              <a:t>профориентационных</a:t>
            </a:r>
            <a:r>
              <a:rPr lang="ru-RU" sz="2200" dirty="0" smtClean="0"/>
              <a:t> целях.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1937</TotalTime>
  <Words>288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Затмение</vt:lpstr>
      <vt:lpstr>Секция 3.1</vt:lpstr>
      <vt:lpstr>В сфере интересов секции следующие вопросы:</vt:lpstr>
      <vt:lpstr>Особый интерес вызвали выступления:</vt:lpstr>
      <vt:lpstr>Считаем необходимым обратить внимание на следующие проблемы:</vt:lpstr>
      <vt:lpstr>Считаем необходимым принять следующие управленческие действия на 2-х уровнях: </vt:lpstr>
    </vt:vector>
  </TitlesOfParts>
  <Company>МСГИ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Константинова</dc:creator>
  <cp:lastModifiedBy>User</cp:lastModifiedBy>
  <cp:revision>136</cp:revision>
  <cp:lastPrinted>2014-12-05T11:53:06Z</cp:lastPrinted>
  <dcterms:created xsi:type="dcterms:W3CDTF">2005-04-23T15:05:53Z</dcterms:created>
  <dcterms:modified xsi:type="dcterms:W3CDTF">2015-04-24T18:44:20Z</dcterms:modified>
</cp:coreProperties>
</file>