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374" r:id="rId2"/>
    <p:sldId id="342" r:id="rId3"/>
    <p:sldId id="376" r:id="rId4"/>
    <p:sldId id="377" r:id="rId5"/>
    <p:sldId id="378" r:id="rId6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190" autoAdjust="0"/>
  </p:normalViewPr>
  <p:slideViewPr>
    <p:cSldViewPr>
      <p:cViewPr varScale="1">
        <p:scale>
          <a:sx n="100" d="100"/>
          <a:sy n="100" d="100"/>
        </p:scale>
        <p:origin x="3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DEC39-7169-4C35-853D-5B8EB6F9928C}" type="doc">
      <dgm:prSet loTypeId="urn:microsoft.com/office/officeart/2005/8/layout/vList3#1" loCatId="picture" qsTypeId="urn:microsoft.com/office/officeart/2005/8/quickstyle/simple1" qsCatId="simple" csTypeId="urn:microsoft.com/office/officeart/2005/8/colors/accent1_2" csCatId="accent1" phldr="1"/>
      <dgm:spPr/>
    </dgm:pt>
    <dgm:pt modelId="{74F3DA67-23B2-439F-ABA8-0B1D60358893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99CCFF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ФГОС</a:t>
          </a:r>
          <a:endParaRPr lang="ru-RU" b="1" dirty="0">
            <a:solidFill>
              <a:srgbClr val="002060"/>
            </a:solidFill>
          </a:endParaRPr>
        </a:p>
      </dgm:t>
    </dgm:pt>
    <dgm:pt modelId="{2A5AD4E6-A5E6-469C-91AA-9117E65631BD}" type="parTrans" cxnId="{A24D44AB-8FA5-4C1E-9CD2-7E2F420952F5}">
      <dgm:prSet/>
      <dgm:spPr/>
      <dgm:t>
        <a:bodyPr/>
        <a:lstStyle/>
        <a:p>
          <a:endParaRPr lang="ru-RU"/>
        </a:p>
      </dgm:t>
    </dgm:pt>
    <dgm:pt modelId="{C1CDC36E-5011-4B75-A721-C2C86733AE08}" type="sibTrans" cxnId="{A24D44AB-8FA5-4C1E-9CD2-7E2F420952F5}">
      <dgm:prSet/>
      <dgm:spPr/>
      <dgm:t>
        <a:bodyPr/>
        <a:lstStyle/>
        <a:p>
          <a:endParaRPr lang="ru-RU"/>
        </a:p>
      </dgm:t>
    </dgm:pt>
    <dgm:pt modelId="{1FBE9AA2-F4A7-4665-99EB-F68A5CDE21EC}">
      <dgm:prSet phldrT="[Текст]"/>
      <dgm:spPr>
        <a:solidFill>
          <a:srgbClr val="99CCFF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ПРИМЕРНАЯ ПРОГРАММА</a:t>
          </a:r>
          <a:endParaRPr lang="ru-RU" b="1" dirty="0">
            <a:solidFill>
              <a:srgbClr val="002060"/>
            </a:solidFill>
          </a:endParaRPr>
        </a:p>
      </dgm:t>
    </dgm:pt>
    <dgm:pt modelId="{894A42A0-8DBF-439D-BB1D-4DA55D873516}" type="parTrans" cxnId="{92CC2F91-8CE2-4577-8C4F-BCA2A4A874DF}">
      <dgm:prSet/>
      <dgm:spPr/>
      <dgm:t>
        <a:bodyPr/>
        <a:lstStyle/>
        <a:p>
          <a:endParaRPr lang="ru-RU"/>
        </a:p>
      </dgm:t>
    </dgm:pt>
    <dgm:pt modelId="{1EB5A74E-7FFF-4B78-BCED-6381B0AD5969}" type="sibTrans" cxnId="{92CC2F91-8CE2-4577-8C4F-BCA2A4A874DF}">
      <dgm:prSet/>
      <dgm:spPr/>
      <dgm:t>
        <a:bodyPr/>
        <a:lstStyle/>
        <a:p>
          <a:endParaRPr lang="ru-RU"/>
        </a:p>
      </dgm:t>
    </dgm:pt>
    <dgm:pt modelId="{67FBE28D-1160-4685-8918-6BB8DEEDD75F}">
      <dgm:prSet phldrT="[Текст]"/>
      <dgm:spPr>
        <a:solidFill>
          <a:srgbClr val="99CCFF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РАБОЧАЯ ПРОГРАММА</a:t>
          </a:r>
          <a:endParaRPr lang="ru-RU" b="1" dirty="0">
            <a:solidFill>
              <a:srgbClr val="002060"/>
            </a:solidFill>
          </a:endParaRPr>
        </a:p>
      </dgm:t>
    </dgm:pt>
    <dgm:pt modelId="{7C2DA98D-E31B-456C-A6BC-49956924F51B}" type="parTrans" cxnId="{82DB7A09-90D9-457A-9C82-BE4AE1306E6C}">
      <dgm:prSet/>
      <dgm:spPr/>
      <dgm:t>
        <a:bodyPr/>
        <a:lstStyle/>
        <a:p>
          <a:endParaRPr lang="ru-RU"/>
        </a:p>
      </dgm:t>
    </dgm:pt>
    <dgm:pt modelId="{B11E8D0F-18AA-4985-BC06-4B504305795E}" type="sibTrans" cxnId="{82DB7A09-90D9-457A-9C82-BE4AE1306E6C}">
      <dgm:prSet/>
      <dgm:spPr/>
      <dgm:t>
        <a:bodyPr/>
        <a:lstStyle/>
        <a:p>
          <a:endParaRPr lang="ru-RU"/>
        </a:p>
      </dgm:t>
    </dgm:pt>
    <dgm:pt modelId="{8F5B321B-8A8E-439B-9C95-B2A40BEFB765}">
      <dgm:prSet phldrT="[Текст]"/>
      <dgm:spPr>
        <a:solidFill>
          <a:srgbClr val="99CCFF"/>
        </a:solidFill>
      </dgm:spPr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УМК ПМ И УД ?</a:t>
          </a:r>
          <a:endParaRPr lang="ru-RU" b="1" dirty="0">
            <a:solidFill>
              <a:srgbClr val="C00000"/>
            </a:solidFill>
          </a:endParaRPr>
        </a:p>
      </dgm:t>
    </dgm:pt>
    <dgm:pt modelId="{6681E923-662D-49D0-A341-8CE7A25ABBD3}" type="parTrans" cxnId="{683C01AE-40A0-4F12-BA06-235D24558141}">
      <dgm:prSet/>
      <dgm:spPr/>
      <dgm:t>
        <a:bodyPr/>
        <a:lstStyle/>
        <a:p>
          <a:endParaRPr lang="ru-RU"/>
        </a:p>
      </dgm:t>
    </dgm:pt>
    <dgm:pt modelId="{CCEF174A-F331-4F10-BC29-9F3B40E84EAA}" type="sibTrans" cxnId="{683C01AE-40A0-4F12-BA06-235D24558141}">
      <dgm:prSet/>
      <dgm:spPr/>
      <dgm:t>
        <a:bodyPr/>
        <a:lstStyle/>
        <a:p>
          <a:endParaRPr lang="ru-RU"/>
        </a:p>
      </dgm:t>
    </dgm:pt>
    <dgm:pt modelId="{6FEDC6EC-836E-41A2-83E1-A0F38E6A2227}">
      <dgm:prSet phldrT="[Текст]"/>
      <dgm:spPr>
        <a:solidFill>
          <a:srgbClr val="99CCFF"/>
        </a:solidFill>
      </dgm:spPr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СЦЕНАРИЙ ЗАНЯТИЯ?</a:t>
          </a:r>
          <a:endParaRPr lang="ru-RU" b="1" dirty="0">
            <a:solidFill>
              <a:srgbClr val="C00000"/>
            </a:solidFill>
          </a:endParaRPr>
        </a:p>
      </dgm:t>
    </dgm:pt>
    <dgm:pt modelId="{BF32E650-B5DF-4F24-8158-CFC041CEF286}" type="parTrans" cxnId="{016FD239-44D6-42C0-9498-C0AA828B0308}">
      <dgm:prSet/>
      <dgm:spPr/>
      <dgm:t>
        <a:bodyPr/>
        <a:lstStyle/>
        <a:p>
          <a:endParaRPr lang="ru-RU"/>
        </a:p>
      </dgm:t>
    </dgm:pt>
    <dgm:pt modelId="{1CA29B4E-0F87-46DC-9A96-BE7EA4EC39D9}" type="sibTrans" cxnId="{016FD239-44D6-42C0-9498-C0AA828B0308}">
      <dgm:prSet/>
      <dgm:spPr/>
      <dgm:t>
        <a:bodyPr/>
        <a:lstStyle/>
        <a:p>
          <a:endParaRPr lang="ru-RU"/>
        </a:p>
      </dgm:t>
    </dgm:pt>
    <dgm:pt modelId="{F493A2CD-308B-450B-A376-BD1990837C73}" type="pres">
      <dgm:prSet presAssocID="{457DEC39-7169-4C35-853D-5B8EB6F9928C}" presName="linearFlow" presStyleCnt="0">
        <dgm:presLayoutVars>
          <dgm:dir/>
          <dgm:resizeHandles val="exact"/>
        </dgm:presLayoutVars>
      </dgm:prSet>
      <dgm:spPr/>
    </dgm:pt>
    <dgm:pt modelId="{ED06EB9A-D8DC-4791-9B92-B2DD3CF6995F}" type="pres">
      <dgm:prSet presAssocID="{74F3DA67-23B2-439F-ABA8-0B1D60358893}" presName="composite" presStyleCnt="0"/>
      <dgm:spPr/>
    </dgm:pt>
    <dgm:pt modelId="{00658554-6B65-4CC8-BBEB-59917987E385}" type="pres">
      <dgm:prSet presAssocID="{74F3DA67-23B2-439F-ABA8-0B1D60358893}" presName="imgShp" presStyleLbl="fgImgPlace1" presStyleIdx="0" presStyleCnt="5"/>
      <dgm:spPr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</dgm:spPr>
    </dgm:pt>
    <dgm:pt modelId="{02E62974-C368-408D-9AAD-54BBB83AB1FB}" type="pres">
      <dgm:prSet presAssocID="{74F3DA67-23B2-439F-ABA8-0B1D60358893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59760-0A32-4151-B866-CC37BC407690}" type="pres">
      <dgm:prSet presAssocID="{C1CDC36E-5011-4B75-A721-C2C86733AE08}" presName="spacing" presStyleCnt="0"/>
      <dgm:spPr/>
    </dgm:pt>
    <dgm:pt modelId="{7DC5FF8A-07E7-461F-9E7D-D8393957FF5B}" type="pres">
      <dgm:prSet presAssocID="{1FBE9AA2-F4A7-4665-99EB-F68A5CDE21EC}" presName="composite" presStyleCnt="0"/>
      <dgm:spPr/>
    </dgm:pt>
    <dgm:pt modelId="{79B08A47-4622-4A74-A0D6-98CA4CF94B5B}" type="pres">
      <dgm:prSet presAssocID="{1FBE9AA2-F4A7-4665-99EB-F68A5CDE21EC}" presName="imgShp" presStyleLbl="fgImgPlace1" presStyleIdx="1" presStyleCnt="5"/>
      <dgm:spPr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</dgm:spPr>
    </dgm:pt>
    <dgm:pt modelId="{E73B89A5-200E-4874-91A8-7C2AA96AAE17}" type="pres">
      <dgm:prSet presAssocID="{1FBE9AA2-F4A7-4665-99EB-F68A5CDE21EC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DF37E-51FE-41CA-BDC6-29644EF70D15}" type="pres">
      <dgm:prSet presAssocID="{1EB5A74E-7FFF-4B78-BCED-6381B0AD5969}" presName="spacing" presStyleCnt="0"/>
      <dgm:spPr/>
    </dgm:pt>
    <dgm:pt modelId="{B61242F7-812E-4B9F-9663-3D405D47692F}" type="pres">
      <dgm:prSet presAssocID="{67FBE28D-1160-4685-8918-6BB8DEEDD75F}" presName="composite" presStyleCnt="0"/>
      <dgm:spPr/>
    </dgm:pt>
    <dgm:pt modelId="{7A69FD25-1039-4788-883E-B81CEC21298E}" type="pres">
      <dgm:prSet presAssocID="{67FBE28D-1160-4685-8918-6BB8DEEDD75F}" presName="imgShp" presStyleLbl="fgImgPlace1" presStyleIdx="2" presStyleCnt="5"/>
      <dgm:spPr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</dgm:spPr>
    </dgm:pt>
    <dgm:pt modelId="{06E3DD92-A073-45D1-B68B-F78CF8E0D6EE}" type="pres">
      <dgm:prSet presAssocID="{67FBE28D-1160-4685-8918-6BB8DEEDD75F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EC4BC-5627-4194-BCD1-645C6C7677FC}" type="pres">
      <dgm:prSet presAssocID="{B11E8D0F-18AA-4985-BC06-4B504305795E}" presName="spacing" presStyleCnt="0"/>
      <dgm:spPr/>
    </dgm:pt>
    <dgm:pt modelId="{FF5E9BDC-E023-4E8E-88D7-A7C5747337FD}" type="pres">
      <dgm:prSet presAssocID="{8F5B321B-8A8E-439B-9C95-B2A40BEFB765}" presName="composite" presStyleCnt="0"/>
      <dgm:spPr/>
    </dgm:pt>
    <dgm:pt modelId="{6FB722ED-1475-4427-B932-27AD595DB446}" type="pres">
      <dgm:prSet presAssocID="{8F5B321B-8A8E-439B-9C95-B2A40BEFB765}" presName="imgShp" presStyleLbl="fgImgPlace1" presStyleIdx="3" presStyleCnt="5"/>
      <dgm:spPr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</dgm:spPr>
    </dgm:pt>
    <dgm:pt modelId="{10D7D1B2-198B-4919-AFBD-54DA802A1EB4}" type="pres">
      <dgm:prSet presAssocID="{8F5B321B-8A8E-439B-9C95-B2A40BEFB765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3A6B1-FC4E-4F4D-8D94-D32004C4A68C}" type="pres">
      <dgm:prSet presAssocID="{CCEF174A-F331-4F10-BC29-9F3B40E84EAA}" presName="spacing" presStyleCnt="0"/>
      <dgm:spPr/>
    </dgm:pt>
    <dgm:pt modelId="{366204AB-47D5-4B40-B652-87224EB0E8FE}" type="pres">
      <dgm:prSet presAssocID="{6FEDC6EC-836E-41A2-83E1-A0F38E6A2227}" presName="composite" presStyleCnt="0"/>
      <dgm:spPr/>
    </dgm:pt>
    <dgm:pt modelId="{A35EE9E3-0CF4-4953-A87D-D96B021DC66E}" type="pres">
      <dgm:prSet presAssocID="{6FEDC6EC-836E-41A2-83E1-A0F38E6A2227}" presName="imgShp" presStyleLbl="fgImgPlace1" presStyleIdx="4" presStyleCnt="5"/>
      <dgm:spPr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</dgm:spPr>
    </dgm:pt>
    <dgm:pt modelId="{71D78A7C-7C5E-4E01-89A8-8689EE77C52D}" type="pres">
      <dgm:prSet presAssocID="{6FEDC6EC-836E-41A2-83E1-A0F38E6A2227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CC2F91-8CE2-4577-8C4F-BCA2A4A874DF}" srcId="{457DEC39-7169-4C35-853D-5B8EB6F9928C}" destId="{1FBE9AA2-F4A7-4665-99EB-F68A5CDE21EC}" srcOrd="1" destOrd="0" parTransId="{894A42A0-8DBF-439D-BB1D-4DA55D873516}" sibTransId="{1EB5A74E-7FFF-4B78-BCED-6381B0AD5969}"/>
    <dgm:cxn modelId="{7EE0653A-C66C-44FE-993E-EAADBBA5CA2A}" type="presOf" srcId="{6FEDC6EC-836E-41A2-83E1-A0F38E6A2227}" destId="{71D78A7C-7C5E-4E01-89A8-8689EE77C52D}" srcOrd="0" destOrd="0" presId="urn:microsoft.com/office/officeart/2005/8/layout/vList3#1"/>
    <dgm:cxn modelId="{683C01AE-40A0-4F12-BA06-235D24558141}" srcId="{457DEC39-7169-4C35-853D-5B8EB6F9928C}" destId="{8F5B321B-8A8E-439B-9C95-B2A40BEFB765}" srcOrd="3" destOrd="0" parTransId="{6681E923-662D-49D0-A341-8CE7A25ABBD3}" sibTransId="{CCEF174A-F331-4F10-BC29-9F3B40E84EAA}"/>
    <dgm:cxn modelId="{AB21099D-7727-45CD-83F1-FBF7FAD524BF}" type="presOf" srcId="{67FBE28D-1160-4685-8918-6BB8DEEDD75F}" destId="{06E3DD92-A073-45D1-B68B-F78CF8E0D6EE}" srcOrd="0" destOrd="0" presId="urn:microsoft.com/office/officeart/2005/8/layout/vList3#1"/>
    <dgm:cxn modelId="{75FE0B0A-56FB-497C-B47F-DE3B6400B1C0}" type="presOf" srcId="{74F3DA67-23B2-439F-ABA8-0B1D60358893}" destId="{02E62974-C368-408D-9AAD-54BBB83AB1FB}" srcOrd="0" destOrd="0" presId="urn:microsoft.com/office/officeart/2005/8/layout/vList3#1"/>
    <dgm:cxn modelId="{016FD239-44D6-42C0-9498-C0AA828B0308}" srcId="{457DEC39-7169-4C35-853D-5B8EB6F9928C}" destId="{6FEDC6EC-836E-41A2-83E1-A0F38E6A2227}" srcOrd="4" destOrd="0" parTransId="{BF32E650-B5DF-4F24-8158-CFC041CEF286}" sibTransId="{1CA29B4E-0F87-46DC-9A96-BE7EA4EC39D9}"/>
    <dgm:cxn modelId="{82DB7A09-90D9-457A-9C82-BE4AE1306E6C}" srcId="{457DEC39-7169-4C35-853D-5B8EB6F9928C}" destId="{67FBE28D-1160-4685-8918-6BB8DEEDD75F}" srcOrd="2" destOrd="0" parTransId="{7C2DA98D-E31B-456C-A6BC-49956924F51B}" sibTransId="{B11E8D0F-18AA-4985-BC06-4B504305795E}"/>
    <dgm:cxn modelId="{460F0AA6-2BB8-4774-BD31-F2A1A7D44586}" type="presOf" srcId="{8F5B321B-8A8E-439B-9C95-B2A40BEFB765}" destId="{10D7D1B2-198B-4919-AFBD-54DA802A1EB4}" srcOrd="0" destOrd="0" presId="urn:microsoft.com/office/officeart/2005/8/layout/vList3#1"/>
    <dgm:cxn modelId="{B88FB6E0-EE83-4BE4-AE3D-A3F52807E495}" type="presOf" srcId="{457DEC39-7169-4C35-853D-5B8EB6F9928C}" destId="{F493A2CD-308B-450B-A376-BD1990837C73}" srcOrd="0" destOrd="0" presId="urn:microsoft.com/office/officeart/2005/8/layout/vList3#1"/>
    <dgm:cxn modelId="{A24D44AB-8FA5-4C1E-9CD2-7E2F420952F5}" srcId="{457DEC39-7169-4C35-853D-5B8EB6F9928C}" destId="{74F3DA67-23B2-439F-ABA8-0B1D60358893}" srcOrd="0" destOrd="0" parTransId="{2A5AD4E6-A5E6-469C-91AA-9117E65631BD}" sibTransId="{C1CDC36E-5011-4B75-A721-C2C86733AE08}"/>
    <dgm:cxn modelId="{44533993-F85E-45D7-A483-BB5BFB13BA67}" type="presOf" srcId="{1FBE9AA2-F4A7-4665-99EB-F68A5CDE21EC}" destId="{E73B89A5-200E-4874-91A8-7C2AA96AAE17}" srcOrd="0" destOrd="0" presId="urn:microsoft.com/office/officeart/2005/8/layout/vList3#1"/>
    <dgm:cxn modelId="{0537BAAB-12CD-4F43-992A-4A735A125221}" type="presParOf" srcId="{F493A2CD-308B-450B-A376-BD1990837C73}" destId="{ED06EB9A-D8DC-4791-9B92-B2DD3CF6995F}" srcOrd="0" destOrd="0" presId="urn:microsoft.com/office/officeart/2005/8/layout/vList3#1"/>
    <dgm:cxn modelId="{CF49003A-DCC9-4070-853C-B9329288A20C}" type="presParOf" srcId="{ED06EB9A-D8DC-4791-9B92-B2DD3CF6995F}" destId="{00658554-6B65-4CC8-BBEB-59917987E385}" srcOrd="0" destOrd="0" presId="urn:microsoft.com/office/officeart/2005/8/layout/vList3#1"/>
    <dgm:cxn modelId="{B48E6648-91CD-4C07-8816-4EF66CF959D4}" type="presParOf" srcId="{ED06EB9A-D8DC-4791-9B92-B2DD3CF6995F}" destId="{02E62974-C368-408D-9AAD-54BBB83AB1FB}" srcOrd="1" destOrd="0" presId="urn:microsoft.com/office/officeart/2005/8/layout/vList3#1"/>
    <dgm:cxn modelId="{84741C39-8A84-42F0-86D4-C1C99F0BBD85}" type="presParOf" srcId="{F493A2CD-308B-450B-A376-BD1990837C73}" destId="{12459760-0A32-4151-B866-CC37BC407690}" srcOrd="1" destOrd="0" presId="urn:microsoft.com/office/officeart/2005/8/layout/vList3#1"/>
    <dgm:cxn modelId="{59A6E2E3-9B8F-4B65-9D6D-27E5BF74B38C}" type="presParOf" srcId="{F493A2CD-308B-450B-A376-BD1990837C73}" destId="{7DC5FF8A-07E7-461F-9E7D-D8393957FF5B}" srcOrd="2" destOrd="0" presId="urn:microsoft.com/office/officeart/2005/8/layout/vList3#1"/>
    <dgm:cxn modelId="{C075A941-CF01-4DA6-AC93-3BC1437801A4}" type="presParOf" srcId="{7DC5FF8A-07E7-461F-9E7D-D8393957FF5B}" destId="{79B08A47-4622-4A74-A0D6-98CA4CF94B5B}" srcOrd="0" destOrd="0" presId="urn:microsoft.com/office/officeart/2005/8/layout/vList3#1"/>
    <dgm:cxn modelId="{A06F7945-3635-410F-B8BA-9B6367830E9B}" type="presParOf" srcId="{7DC5FF8A-07E7-461F-9E7D-D8393957FF5B}" destId="{E73B89A5-200E-4874-91A8-7C2AA96AAE17}" srcOrd="1" destOrd="0" presId="urn:microsoft.com/office/officeart/2005/8/layout/vList3#1"/>
    <dgm:cxn modelId="{2697F9B9-F1C2-4226-86B5-F7D51E4A4ED5}" type="presParOf" srcId="{F493A2CD-308B-450B-A376-BD1990837C73}" destId="{529DF37E-51FE-41CA-BDC6-29644EF70D15}" srcOrd="3" destOrd="0" presId="urn:microsoft.com/office/officeart/2005/8/layout/vList3#1"/>
    <dgm:cxn modelId="{CB9F94E5-206B-445F-9D5C-FF83B6628465}" type="presParOf" srcId="{F493A2CD-308B-450B-A376-BD1990837C73}" destId="{B61242F7-812E-4B9F-9663-3D405D47692F}" srcOrd="4" destOrd="0" presId="urn:microsoft.com/office/officeart/2005/8/layout/vList3#1"/>
    <dgm:cxn modelId="{C5E8977C-E6E3-44FB-93A5-07660F15071F}" type="presParOf" srcId="{B61242F7-812E-4B9F-9663-3D405D47692F}" destId="{7A69FD25-1039-4788-883E-B81CEC21298E}" srcOrd="0" destOrd="0" presId="urn:microsoft.com/office/officeart/2005/8/layout/vList3#1"/>
    <dgm:cxn modelId="{6D4C0BC9-B021-4978-959B-05A9B75BC880}" type="presParOf" srcId="{B61242F7-812E-4B9F-9663-3D405D47692F}" destId="{06E3DD92-A073-45D1-B68B-F78CF8E0D6EE}" srcOrd="1" destOrd="0" presId="urn:microsoft.com/office/officeart/2005/8/layout/vList3#1"/>
    <dgm:cxn modelId="{933268A8-61A9-409F-9EF0-25F3C1264D42}" type="presParOf" srcId="{F493A2CD-308B-450B-A376-BD1990837C73}" destId="{0E2EC4BC-5627-4194-BCD1-645C6C7677FC}" srcOrd="5" destOrd="0" presId="urn:microsoft.com/office/officeart/2005/8/layout/vList3#1"/>
    <dgm:cxn modelId="{317B1BF0-AC34-4739-BF7A-0CD4BFC4AC21}" type="presParOf" srcId="{F493A2CD-308B-450B-A376-BD1990837C73}" destId="{FF5E9BDC-E023-4E8E-88D7-A7C5747337FD}" srcOrd="6" destOrd="0" presId="urn:microsoft.com/office/officeart/2005/8/layout/vList3#1"/>
    <dgm:cxn modelId="{2B10A1A0-04CD-4336-912F-3699F3894172}" type="presParOf" srcId="{FF5E9BDC-E023-4E8E-88D7-A7C5747337FD}" destId="{6FB722ED-1475-4427-B932-27AD595DB446}" srcOrd="0" destOrd="0" presId="urn:microsoft.com/office/officeart/2005/8/layout/vList3#1"/>
    <dgm:cxn modelId="{77D2EC3E-F5B4-4BE8-93A7-049411071DDC}" type="presParOf" srcId="{FF5E9BDC-E023-4E8E-88D7-A7C5747337FD}" destId="{10D7D1B2-198B-4919-AFBD-54DA802A1EB4}" srcOrd="1" destOrd="0" presId="urn:microsoft.com/office/officeart/2005/8/layout/vList3#1"/>
    <dgm:cxn modelId="{92916014-3585-46C3-8EB9-E735E0BFFA10}" type="presParOf" srcId="{F493A2CD-308B-450B-A376-BD1990837C73}" destId="{16C3A6B1-FC4E-4F4D-8D94-D32004C4A68C}" srcOrd="7" destOrd="0" presId="urn:microsoft.com/office/officeart/2005/8/layout/vList3#1"/>
    <dgm:cxn modelId="{9D6A48C5-115A-4257-8ABD-07E4BEC1D6FA}" type="presParOf" srcId="{F493A2CD-308B-450B-A376-BD1990837C73}" destId="{366204AB-47D5-4B40-B652-87224EB0E8FE}" srcOrd="8" destOrd="0" presId="urn:microsoft.com/office/officeart/2005/8/layout/vList3#1"/>
    <dgm:cxn modelId="{FDBDF70E-5AD5-4B70-9A7F-13FCF9E3505B}" type="presParOf" srcId="{366204AB-47D5-4B40-B652-87224EB0E8FE}" destId="{A35EE9E3-0CF4-4953-A87D-D96B021DC66E}" srcOrd="0" destOrd="0" presId="urn:microsoft.com/office/officeart/2005/8/layout/vList3#1"/>
    <dgm:cxn modelId="{EC7E5E45-2FB5-4F15-9CFF-C3B0CBB5193B}" type="presParOf" srcId="{366204AB-47D5-4B40-B652-87224EB0E8FE}" destId="{71D78A7C-7C5E-4E01-89A8-8689EE77C52D}" srcOrd="1" destOrd="0" presId="urn:microsoft.com/office/officeart/2005/8/layout/vList3#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62974-C368-408D-9AAD-54BBB83AB1FB}">
      <dsp:nvSpPr>
        <dsp:cNvPr id="0" name=""/>
        <dsp:cNvSpPr/>
      </dsp:nvSpPr>
      <dsp:spPr>
        <a:xfrm rot="10800000">
          <a:off x="1572561" y="3260"/>
          <a:ext cx="5411041" cy="838522"/>
        </a:xfrm>
        <a:prstGeom prst="homePlate">
          <a:avLst/>
        </a:prstGeom>
        <a:solidFill>
          <a:srgbClr val="99CCFF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6976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ФГОС</a:t>
          </a:r>
          <a:endParaRPr lang="ru-RU" sz="2400" b="1" kern="1200" dirty="0">
            <a:solidFill>
              <a:srgbClr val="002060"/>
            </a:solidFill>
          </a:endParaRPr>
        </a:p>
      </dsp:txBody>
      <dsp:txXfrm rot="10800000">
        <a:off x="1782191" y="3260"/>
        <a:ext cx="5201411" cy="838522"/>
      </dsp:txXfrm>
    </dsp:sp>
    <dsp:sp modelId="{00658554-6B65-4CC8-BBEB-59917987E385}">
      <dsp:nvSpPr>
        <dsp:cNvPr id="0" name=""/>
        <dsp:cNvSpPr/>
      </dsp:nvSpPr>
      <dsp:spPr>
        <a:xfrm>
          <a:off x="1153300" y="3260"/>
          <a:ext cx="838522" cy="838522"/>
        </a:xfrm>
        <a:prstGeom prst="ellipse">
          <a:avLst/>
        </a:prstGeom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B89A5-200E-4874-91A8-7C2AA96AAE17}">
      <dsp:nvSpPr>
        <dsp:cNvPr id="0" name=""/>
        <dsp:cNvSpPr/>
      </dsp:nvSpPr>
      <dsp:spPr>
        <a:xfrm rot="10800000">
          <a:off x="1572561" y="1092087"/>
          <a:ext cx="5411041" cy="838522"/>
        </a:xfrm>
        <a:prstGeom prst="homePlate">
          <a:avLst/>
        </a:prstGeom>
        <a:solidFill>
          <a:srgbClr val="99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76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ПРИМЕРНАЯ ПРОГРАММА</a:t>
          </a:r>
          <a:endParaRPr lang="ru-RU" sz="2400" b="1" kern="1200" dirty="0">
            <a:solidFill>
              <a:srgbClr val="002060"/>
            </a:solidFill>
          </a:endParaRPr>
        </a:p>
      </dsp:txBody>
      <dsp:txXfrm rot="10800000">
        <a:off x="1782191" y="1092087"/>
        <a:ext cx="5201411" cy="838522"/>
      </dsp:txXfrm>
    </dsp:sp>
    <dsp:sp modelId="{79B08A47-4622-4A74-A0D6-98CA4CF94B5B}">
      <dsp:nvSpPr>
        <dsp:cNvPr id="0" name=""/>
        <dsp:cNvSpPr/>
      </dsp:nvSpPr>
      <dsp:spPr>
        <a:xfrm>
          <a:off x="1153300" y="1092087"/>
          <a:ext cx="838522" cy="838522"/>
        </a:xfrm>
        <a:prstGeom prst="ellipse">
          <a:avLst/>
        </a:prstGeom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E3DD92-A073-45D1-B68B-F78CF8E0D6EE}">
      <dsp:nvSpPr>
        <dsp:cNvPr id="0" name=""/>
        <dsp:cNvSpPr/>
      </dsp:nvSpPr>
      <dsp:spPr>
        <a:xfrm rot="10800000">
          <a:off x="1572561" y="2180914"/>
          <a:ext cx="5411041" cy="838522"/>
        </a:xfrm>
        <a:prstGeom prst="homePlate">
          <a:avLst/>
        </a:prstGeom>
        <a:solidFill>
          <a:srgbClr val="99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76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РАБОЧАЯ ПРОГРАММА</a:t>
          </a:r>
          <a:endParaRPr lang="ru-RU" sz="2400" b="1" kern="1200" dirty="0">
            <a:solidFill>
              <a:srgbClr val="002060"/>
            </a:solidFill>
          </a:endParaRPr>
        </a:p>
      </dsp:txBody>
      <dsp:txXfrm rot="10800000">
        <a:off x="1782191" y="2180914"/>
        <a:ext cx="5201411" cy="838522"/>
      </dsp:txXfrm>
    </dsp:sp>
    <dsp:sp modelId="{7A69FD25-1039-4788-883E-B81CEC21298E}">
      <dsp:nvSpPr>
        <dsp:cNvPr id="0" name=""/>
        <dsp:cNvSpPr/>
      </dsp:nvSpPr>
      <dsp:spPr>
        <a:xfrm>
          <a:off x="1153300" y="2180914"/>
          <a:ext cx="838522" cy="838522"/>
        </a:xfrm>
        <a:prstGeom prst="ellipse">
          <a:avLst/>
        </a:prstGeom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7D1B2-198B-4919-AFBD-54DA802A1EB4}">
      <dsp:nvSpPr>
        <dsp:cNvPr id="0" name=""/>
        <dsp:cNvSpPr/>
      </dsp:nvSpPr>
      <dsp:spPr>
        <a:xfrm rot="10800000">
          <a:off x="1572561" y="3269742"/>
          <a:ext cx="5411041" cy="838522"/>
        </a:xfrm>
        <a:prstGeom prst="homePlate">
          <a:avLst/>
        </a:prstGeom>
        <a:solidFill>
          <a:srgbClr val="99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76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УМК ПМ И УД ?</a:t>
          </a:r>
          <a:endParaRPr lang="ru-RU" sz="2400" b="1" kern="1200" dirty="0">
            <a:solidFill>
              <a:srgbClr val="C00000"/>
            </a:solidFill>
          </a:endParaRPr>
        </a:p>
      </dsp:txBody>
      <dsp:txXfrm rot="10800000">
        <a:off x="1782191" y="3269742"/>
        <a:ext cx="5201411" cy="838522"/>
      </dsp:txXfrm>
    </dsp:sp>
    <dsp:sp modelId="{6FB722ED-1475-4427-B932-27AD595DB446}">
      <dsp:nvSpPr>
        <dsp:cNvPr id="0" name=""/>
        <dsp:cNvSpPr/>
      </dsp:nvSpPr>
      <dsp:spPr>
        <a:xfrm>
          <a:off x="1153300" y="3269742"/>
          <a:ext cx="838522" cy="838522"/>
        </a:xfrm>
        <a:prstGeom prst="ellipse">
          <a:avLst/>
        </a:prstGeom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78A7C-7C5E-4E01-89A8-8689EE77C52D}">
      <dsp:nvSpPr>
        <dsp:cNvPr id="0" name=""/>
        <dsp:cNvSpPr/>
      </dsp:nvSpPr>
      <dsp:spPr>
        <a:xfrm rot="10800000">
          <a:off x="1572561" y="4358569"/>
          <a:ext cx="5411041" cy="838522"/>
        </a:xfrm>
        <a:prstGeom prst="homePlate">
          <a:avLst/>
        </a:prstGeom>
        <a:solidFill>
          <a:srgbClr val="99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76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СЦЕНАРИЙ ЗАНЯТИЯ?</a:t>
          </a:r>
          <a:endParaRPr lang="ru-RU" sz="2400" b="1" kern="1200" dirty="0">
            <a:solidFill>
              <a:srgbClr val="C00000"/>
            </a:solidFill>
          </a:endParaRPr>
        </a:p>
      </dsp:txBody>
      <dsp:txXfrm rot="10800000">
        <a:off x="1782191" y="4358569"/>
        <a:ext cx="5201411" cy="838522"/>
      </dsp:txXfrm>
    </dsp:sp>
    <dsp:sp modelId="{A35EE9E3-0CF4-4953-A87D-D96B021DC66E}">
      <dsp:nvSpPr>
        <dsp:cNvPr id="0" name=""/>
        <dsp:cNvSpPr/>
      </dsp:nvSpPr>
      <dsp:spPr>
        <a:xfrm>
          <a:off x="1153300" y="4358569"/>
          <a:ext cx="838522" cy="838522"/>
        </a:xfrm>
        <a:prstGeom prst="ellipse">
          <a:avLst/>
        </a:prstGeom>
        <a:blipFill>
          <a:blip xmlns:r="http://schemas.openxmlformats.org/officeDocument/2006/relationships" r:embed="rId1" cstate="print">
            <a:extLst/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25.04.2015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img_url=http://blog.webs.com/wp-content/uploads/2011/03/shutterstock_60931249.jpg&amp;iorient=&amp;ih=&amp;icolor=&amp;site=&amp;text=%D0%B2%D0%B7%D0%B0%D0%B8%D0%BC%D0%BE%D0%B4%D0%B5%D0%B9%D1%81%D1%82%D0%B2%D0%B8%D0%B5%20%D0%B2%20%D0%BA%D0%B0%D1%80%D1%82%D0%B8%D0%BD%D0%BA%D0%B0%D1%85&amp;iw=&amp;wp=&amp;pos=1&amp;recent=&amp;type=&amp;isize=&amp;rpt=simage&amp;itype=&amp;nojs=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564904"/>
            <a:ext cx="8280400" cy="4000996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i="1" kern="1200" dirty="0" smtClean="0">
                <a:solidFill>
                  <a:srgbClr val="006666">
                    <a:lumMod val="75000"/>
                  </a:srgbClr>
                </a:solidFill>
              </a:rPr>
              <a:t>__________________________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Руководители–модераторы: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800" b="1" dirty="0" smtClean="0"/>
              <a:t>Золотарева Ангелина Викторовна (Ярославль, ИРО)</a:t>
            </a:r>
          </a:p>
          <a:p>
            <a:r>
              <a:rPr lang="ru-RU" sz="1800" b="1" dirty="0" err="1" smtClean="0"/>
              <a:t>Батрова</a:t>
            </a:r>
            <a:r>
              <a:rPr lang="ru-RU" sz="1800" b="1" dirty="0" smtClean="0"/>
              <a:t>  Ольга </a:t>
            </a:r>
            <a:r>
              <a:rPr lang="ru-RU" sz="1800" b="1" dirty="0" err="1" smtClean="0"/>
              <a:t>Фридриховна</a:t>
            </a:r>
            <a:r>
              <a:rPr lang="ru-RU" sz="1800" b="1" dirty="0" smtClean="0"/>
              <a:t> (Москва, ФИРО)</a:t>
            </a:r>
          </a:p>
          <a:p>
            <a:r>
              <a:rPr lang="ru-RU" sz="1800" b="1" dirty="0" smtClean="0"/>
              <a:t>Факторович Алла Аркадьевна (Москва, ФИРО)</a:t>
            </a:r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899592" y="1637928"/>
            <a:ext cx="7979890" cy="1143000"/>
          </a:xfrm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006666"/>
                </a:solidFill>
              </a:rPr>
              <a:t>.</a:t>
            </a:r>
            <a:br>
              <a:rPr lang="ru-RU" altLang="ru-RU" sz="2400" b="1" dirty="0" smtClean="0">
                <a:solidFill>
                  <a:srgbClr val="006666"/>
                </a:solidFill>
              </a:rPr>
            </a:br>
            <a:r>
              <a:rPr lang="ru-RU" sz="2400" b="1" dirty="0" smtClean="0"/>
              <a:t>Развитие кадрового потенциала</a:t>
            </a:r>
            <a:br>
              <a:rPr lang="ru-RU" sz="2400" b="1" dirty="0" smtClean="0"/>
            </a:br>
            <a:r>
              <a:rPr lang="ru-RU" sz="2400" b="1" dirty="0" smtClean="0"/>
              <a:t>и методическое сопровождение развития системы профессионального образования</a:t>
            </a:r>
            <a:endParaRPr lang="ru-RU" altLang="ru-RU" sz="2400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2" y="4725144"/>
            <a:ext cx="2880320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75856" y="548680"/>
            <a:ext cx="28841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000" b="1" kern="0" dirty="0">
                <a:solidFill>
                  <a:srgbClr val="006666"/>
                </a:solidFill>
                <a:latin typeface="Arial"/>
                <a:ea typeface="+mj-ea"/>
                <a:cs typeface="+mj-cs"/>
              </a:rPr>
              <a:t>Секция 2.4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413792"/>
            <a:ext cx="7927975" cy="1143000"/>
          </a:xfrm>
        </p:spPr>
        <p:txBody>
          <a:bodyPr/>
          <a:lstStyle/>
          <a:p>
            <a:r>
              <a:rPr lang="ru-RU" altLang="ru-RU" dirty="0" smtClean="0"/>
              <a:t>В сфере интересов секции следующие вопросы: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0" y="2132856"/>
            <a:ext cx="9071992" cy="4680520"/>
          </a:xfrm>
          <a:solidFill>
            <a:schemeClr val="bg1"/>
          </a:solidFill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sz="2100" b="1" i="1" dirty="0" smtClean="0"/>
              <a:t>Методическое обеспечение: инструмент развития педагога и обеспечения качества образования или обременительная и бесполезная нагрузка?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100" b="1" i="1" dirty="0" smtClean="0"/>
              <a:t>Методическое обеспечение современного образовательного процесса в вузе и колледже: каким оно должно быть (по содержанию, жанру, структуре, объему)?</a:t>
            </a:r>
          </a:p>
          <a:p>
            <a:pPr marL="457200" lvl="0" indent="-457200">
              <a:buClr>
                <a:srgbClr val="006666"/>
              </a:buClr>
              <a:buFont typeface="+mj-lt"/>
              <a:buAutoNum type="arabicPeriod"/>
            </a:pPr>
            <a:r>
              <a:rPr lang="ru-RU" sz="2100" b="1" i="1" dirty="0" smtClean="0"/>
              <a:t>Инструменты развития кадрового потенциала: условия, риски применения, оценка эффективности.</a:t>
            </a:r>
            <a:r>
              <a:rPr lang="ru-RU" sz="2100" b="1" i="1" dirty="0">
                <a:solidFill>
                  <a:srgbClr val="000000"/>
                </a:solidFill>
              </a:rPr>
              <a:t> </a:t>
            </a:r>
            <a:endParaRPr lang="ru-RU" sz="2100" b="1" i="1" dirty="0" smtClean="0">
              <a:solidFill>
                <a:srgbClr val="000000"/>
              </a:solidFill>
            </a:endParaRPr>
          </a:p>
          <a:p>
            <a:pPr marL="457200" lvl="0" indent="-457200">
              <a:buClr>
                <a:srgbClr val="006666"/>
              </a:buClr>
              <a:buFont typeface="+mj-lt"/>
              <a:buAutoNum type="arabicPeriod"/>
            </a:pPr>
            <a:r>
              <a:rPr lang="ru-RU" sz="2100" b="1" i="1" dirty="0" smtClean="0">
                <a:solidFill>
                  <a:srgbClr val="000000"/>
                </a:solidFill>
              </a:rPr>
              <a:t>Оценка </a:t>
            </a:r>
            <a:r>
              <a:rPr lang="ru-RU" sz="2100" b="1" i="1" dirty="0">
                <a:solidFill>
                  <a:srgbClr val="000000"/>
                </a:solidFill>
              </a:rPr>
              <a:t>эффективности деятельности профессиональной образовательной организации: информация для развития каждого или дифференциации на лучших и </a:t>
            </a:r>
            <a:r>
              <a:rPr lang="ru-RU" sz="2100" b="1" i="1" dirty="0" smtClean="0">
                <a:solidFill>
                  <a:srgbClr val="000000"/>
                </a:solidFill>
              </a:rPr>
              <a:t>худших?</a:t>
            </a:r>
            <a:endParaRPr lang="ru-RU" sz="2100" b="1" i="1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ru-RU" sz="2100" b="1" dirty="0" smtClean="0"/>
          </a:p>
          <a:p>
            <a:pPr marL="457200" indent="-457200">
              <a:buFont typeface="+mj-lt"/>
              <a:buAutoNum type="arabicPeriod"/>
            </a:pPr>
            <a:endParaRPr lang="ru-RU" altLang="ru-RU" sz="2100" dirty="0" smtClean="0"/>
          </a:p>
        </p:txBody>
      </p:sp>
      <p:pic>
        <p:nvPicPr>
          <p:cNvPr id="5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021" y="-27384"/>
            <a:ext cx="1989459" cy="1989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756592" y="116632"/>
            <a:ext cx="8351912" cy="149213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  <a:latin typeface="Arial" charset="0"/>
              </a:defRPr>
            </a:lvl2pPr>
            <a:lvl3pPr>
              <a:defRPr>
                <a:solidFill>
                  <a:schemeClr val="tx2"/>
                </a:solidFill>
                <a:latin typeface="Arial" charset="0"/>
              </a:defRPr>
            </a:lvl3pPr>
            <a:lvl4pPr>
              <a:defRPr>
                <a:solidFill>
                  <a:schemeClr val="tx2"/>
                </a:solidFill>
                <a:latin typeface="Arial" charset="0"/>
              </a:defRPr>
            </a:lvl4pPr>
            <a:lvl5pPr>
              <a:defRPr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2200" dirty="0"/>
              <a:t>МЕТОДИЧЕСКОЕ ОБЕСПЕЧЕНИЕ КАК ИНСТРУМЕНТ СОВЕРШЕНСТВОВАНИЯ ОБРАЗОВАТЕЛЬНОГО ПРОЦЕССА, ПРОФЕССИОНАЛЬНОГО РАЗВИТИЯ И ОЦЕНКИ КАЧЕСТВА ТРУДА ПРЕПОДАВАТЕЛЯ </a:t>
            </a:r>
          </a:p>
        </p:txBody>
      </p:sp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55576" y="4941168"/>
            <a:ext cx="468052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00" b="1">
                <a:latin typeface="Arial" charset="0"/>
                <a:cs typeface="Arial" charset="0"/>
              </a:defRPr>
            </a:lvl1pPr>
            <a:lvl2pPr marL="742950" indent="-285750">
              <a:defRPr>
                <a:latin typeface="Arial" charset="0"/>
              </a:defRPr>
            </a:lvl2pPr>
            <a:lvl3pPr marL="1143000" indent="-228600">
              <a:defRPr>
                <a:latin typeface="Arial" charset="0"/>
              </a:defRPr>
            </a:lvl3pPr>
            <a:lvl4pPr marL="1600200" indent="-228600">
              <a:defRPr>
                <a:latin typeface="Arial" charset="0"/>
              </a:defRPr>
            </a:lvl4pPr>
            <a:lvl5pPr marL="2057400" indent="-22860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altLang="ru-RU" sz="2000" dirty="0"/>
              <a:t>КООРДИНАЦИЯ И ГАРМОНИЗАЦИЯ  </a:t>
            </a:r>
            <a:r>
              <a:rPr lang="ru-RU" altLang="ru-RU" sz="2000" dirty="0" smtClean="0"/>
              <a:t>ДЕЯТЕЛЬНОСТИ ПРЕПОДАВАТЕЛЕЙ (ЕДИНСТВО ЦЕЛЕЙ И ПОДХОДОВ)</a:t>
            </a:r>
            <a:endParaRPr lang="ru-RU" altLang="ru-RU" sz="2000" dirty="0"/>
          </a:p>
        </p:txBody>
      </p:sp>
      <p:sp>
        <p:nvSpPr>
          <p:cNvPr id="34823" name="TextBox 6"/>
          <p:cNvSpPr txBox="1">
            <a:spLocks noChangeArrowheads="1"/>
          </p:cNvSpPr>
          <p:nvPr/>
        </p:nvSpPr>
        <p:spPr bwMode="auto">
          <a:xfrm>
            <a:off x="1079426" y="3657203"/>
            <a:ext cx="27368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00" b="1">
                <a:latin typeface="Arial" charset="0"/>
                <a:cs typeface="Arial" charset="0"/>
              </a:defRPr>
            </a:lvl1pPr>
            <a:lvl2pPr marL="742950" indent="-285750">
              <a:defRPr>
                <a:latin typeface="Arial" charset="0"/>
              </a:defRPr>
            </a:lvl2pPr>
            <a:lvl3pPr marL="1143000" indent="-228600">
              <a:defRPr>
                <a:latin typeface="Arial" charset="0"/>
              </a:defRPr>
            </a:lvl3pPr>
            <a:lvl4pPr marL="1600200" indent="-228600">
              <a:defRPr>
                <a:latin typeface="Arial" charset="0"/>
              </a:defRPr>
            </a:lvl4pPr>
            <a:lvl5pPr marL="2057400" indent="-22860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altLang="ru-RU" sz="2000" dirty="0"/>
              <a:t>ПРОФИЛАКТИКА РИСКОВ ПОТЕРИ КАЧЕСТВА</a:t>
            </a:r>
          </a:p>
        </p:txBody>
      </p:sp>
      <p:pic>
        <p:nvPicPr>
          <p:cNvPr id="34824" name="Picture 2" descr="http://im7-tub-ru.yandex.net/i?id=109456206-0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598" y="4654252"/>
            <a:ext cx="27368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5" name="TextBox 3"/>
          <p:cNvSpPr txBox="1">
            <a:spLocks noChangeArrowheads="1"/>
          </p:cNvSpPr>
          <p:nvPr/>
        </p:nvSpPr>
        <p:spPr bwMode="auto">
          <a:xfrm>
            <a:off x="4481433" y="3657203"/>
            <a:ext cx="33845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altLang="ru-RU" sz="2000" b="1" dirty="0">
                <a:cs typeface="Arial" charset="0"/>
              </a:rPr>
              <a:t>УПРАВЛЕНИЕ ИНТЕЛЛЕКТУАЛЬНОЙ СОБСТВЕННОСТЬЮ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48064" y="1797784"/>
            <a:ext cx="36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latin typeface="Arial" charset="0"/>
                <a:cs typeface="Arial" charset="0"/>
              </a:rPr>
              <a:t>ОСНОВАНИЕ ДЛЯ ОЦЕНКИ КАЧЕСТВА ТРУДА, ПОКАЗАТЕЛЬ ДЛЯ ЭФФЕКТИВНОГО КОНТРАКТ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55576" y="1844675"/>
            <a:ext cx="443547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00" b="1">
                <a:latin typeface="Arial" charset="0"/>
                <a:cs typeface="Arial" charset="0"/>
              </a:defRPr>
            </a:lvl1pPr>
            <a:lvl2pPr marL="742950" indent="-285750">
              <a:defRPr>
                <a:latin typeface="Arial" charset="0"/>
              </a:defRPr>
            </a:lvl2pPr>
            <a:lvl3pPr marL="1143000" indent="-228600">
              <a:defRPr>
                <a:latin typeface="Arial" charset="0"/>
              </a:defRPr>
            </a:lvl3pPr>
            <a:lvl4pPr marL="1600200" indent="-228600">
              <a:defRPr>
                <a:latin typeface="Arial" charset="0"/>
              </a:defRPr>
            </a:lvl4pPr>
            <a:lvl5pPr marL="2057400" indent="-22860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ru-RU" altLang="ru-RU" sz="2000" dirty="0" smtClean="0"/>
              <a:t>ПРАКТИКООРИЕНТИРОВАННЫЕ ОБРАЗОВАТЕЛЬНЫЕ ТЕХНОЛОГИИ;</a:t>
            </a:r>
          </a:p>
          <a:p>
            <a:r>
              <a:rPr lang="ru-RU" altLang="ru-RU" sz="2000" dirty="0" smtClean="0"/>
              <a:t>РАЗВИТИЕ ИКТ, ЭЛЕКТРОННОЙ, ВИРТУАЛЬНОЙ СРЕДЫ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22524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1"/>
          <p:cNvSpPr txBox="1">
            <a:spLocks noChangeArrowheads="1"/>
          </p:cNvSpPr>
          <p:nvPr/>
        </p:nvSpPr>
        <p:spPr bwMode="auto">
          <a:xfrm>
            <a:off x="1475656" y="44624"/>
            <a:ext cx="66071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СОСТАВ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МЕТОДИЧЕСКОГО ОБЕСПЕЧЕНИЯ ОБРАЗОВАТЕЛЬНОГО ПРОЦЕССА</a:t>
            </a:r>
            <a:endParaRPr lang="ru-RU" altLang="ru-RU" sz="2400" b="1" dirty="0">
              <a:solidFill>
                <a:schemeClr val="accent6">
                  <a:lumMod val="50000"/>
                </a:schemeClr>
              </a:solidFill>
              <a:latin typeface="+mn-lt"/>
              <a:cs typeface="Arial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15535889"/>
              </p:ext>
            </p:extLst>
          </p:nvPr>
        </p:nvGraphicFramePr>
        <p:xfrm>
          <a:off x="395536" y="1412776"/>
          <a:ext cx="8136904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3850" y="116632"/>
            <a:ext cx="719758" cy="65262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000066"/>
              </a:solidFill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В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Н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Е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Ш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Н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И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Й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 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З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А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К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А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66"/>
                </a:solidFill>
              </a:rPr>
              <a:t>З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srgbClr val="000066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082831" y="116632"/>
            <a:ext cx="756369" cy="6561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В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Н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У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Т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Р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Е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Н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Н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И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rgbClr val="000066"/>
                </a:solidFill>
              </a:rPr>
              <a:t>Е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0066"/>
                </a:solidFill>
              </a:rPr>
              <a:t> </a:t>
            </a:r>
            <a:endParaRPr lang="ru-RU" sz="1600" b="1" dirty="0">
              <a:solidFill>
                <a:srgbClr val="000066"/>
              </a:solidFill>
            </a:endParaRP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 У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С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Л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О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В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И</a:t>
            </a:r>
          </a:p>
          <a:p>
            <a:pPr marL="342900" indent="-34290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0066"/>
                </a:solidFill>
              </a:rPr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13138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1052736"/>
            <a:ext cx="4464496" cy="1762631"/>
            <a:chOff x="225427" y="61827"/>
            <a:chExt cx="3367196" cy="176263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25427" y="61827"/>
              <a:ext cx="3367196" cy="17626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Прямоугольник 3"/>
            <p:cNvSpPr/>
            <p:nvPr/>
          </p:nvSpPr>
          <p:spPr>
            <a:xfrm>
              <a:off x="225427" y="61827"/>
              <a:ext cx="3367196" cy="17626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80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dirty="0" smtClean="0">
                  <a:solidFill>
                    <a:srgbClr val="002060"/>
                  </a:solidFill>
                </a:rPr>
                <a:t>Рациональная расстановка, привлечение практиков, организация взаимодействия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644008" y="1052736"/>
            <a:ext cx="4248472" cy="1728192"/>
            <a:chOff x="5743965" y="0"/>
            <a:chExt cx="3400034" cy="234742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743965" y="0"/>
              <a:ext cx="3400034" cy="234742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5743965" y="0"/>
              <a:ext cx="3400034" cy="23474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80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dirty="0" smtClean="0">
                  <a:solidFill>
                    <a:srgbClr val="002060"/>
                  </a:solidFill>
                </a:rPr>
                <a:t>Ситуации-стимулы: успех, кризис, новые задачи, совместное решение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483768" y="2564904"/>
            <a:ext cx="4320480" cy="1196752"/>
            <a:chOff x="0" y="2180822"/>
            <a:chExt cx="4266188" cy="200650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0" y="2180822"/>
              <a:ext cx="4266188" cy="200650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0" y="2180822"/>
              <a:ext cx="4266188" cy="20065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80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dirty="0" smtClean="0">
                  <a:solidFill>
                    <a:srgbClr val="002060"/>
                  </a:solidFill>
                </a:rPr>
                <a:t>Развитие организационной культуры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07503" y="44624"/>
            <a:ext cx="8739047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Инструменты развития кадрового потенциала: </a:t>
            </a:r>
          </a:p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условия, риски применения, оценка эффективности.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72007" y="3645024"/>
            <a:ext cx="4405019" cy="1152128"/>
            <a:chOff x="0" y="2869356"/>
            <a:chExt cx="4098726" cy="2459235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2869356"/>
              <a:ext cx="4098726" cy="245923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Прямоугольник 16"/>
            <p:cNvSpPr/>
            <p:nvPr/>
          </p:nvSpPr>
          <p:spPr>
            <a:xfrm>
              <a:off x="0" y="2869356"/>
              <a:ext cx="4098726" cy="2459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algn="ctr" defTabSz="164465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dirty="0" smtClean="0">
                  <a:solidFill>
                    <a:srgbClr val="002060"/>
                  </a:solidFill>
                </a:rPr>
                <a:t>Соревнование – кооперация, проф. поддержка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572000" y="3573016"/>
            <a:ext cx="4392489" cy="1224136"/>
            <a:chOff x="760512" y="2242061"/>
            <a:chExt cx="5563693" cy="2612937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760512" y="2395763"/>
              <a:ext cx="5563693" cy="245923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760512" y="2242061"/>
              <a:ext cx="5563693" cy="2459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800" eaLnBrk="1" fontAlgn="auto" hangingPunct="1">
                <a:lnSpc>
                  <a:spcPct val="90000"/>
                </a:lnSpc>
                <a:spcAft>
                  <a:spcPts val="0"/>
                </a:spcAft>
              </a:pPr>
              <a:r>
                <a:rPr lang="ru-RU" sz="2400" dirty="0" smtClean="0">
                  <a:solidFill>
                    <a:srgbClr val="002060"/>
                  </a:solidFill>
                </a:rPr>
                <a:t>Непрерывное образование, ПК, </a:t>
              </a:r>
            </a:p>
            <a:p>
              <a:pPr algn="ctr" defTabSz="1066800" eaLnBrk="1" fontAlgn="auto" hangingPunct="1">
                <a:lnSpc>
                  <a:spcPct val="90000"/>
                </a:lnSpc>
                <a:spcAft>
                  <a:spcPts val="0"/>
                </a:spcAft>
              </a:pPr>
              <a:r>
                <a:rPr lang="ru-RU" sz="2400" dirty="0" smtClean="0">
                  <a:solidFill>
                    <a:srgbClr val="002060"/>
                  </a:solidFill>
                </a:rPr>
                <a:t>в  т.ч. корпоративное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2627784" y="4734769"/>
            <a:ext cx="4176464" cy="1142503"/>
            <a:chOff x="864944" y="1094614"/>
            <a:chExt cx="2384226" cy="143053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864944" y="1094614"/>
              <a:ext cx="2384226" cy="143053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864944" y="1094614"/>
              <a:ext cx="2384226" cy="1430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 defTabSz="93345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dirty="0" smtClean="0">
                  <a:solidFill>
                    <a:srgbClr val="002060"/>
                  </a:solidFill>
                </a:rPr>
                <a:t>Эффективный контракт, аттестация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07504" y="5707335"/>
            <a:ext cx="4369522" cy="1106041"/>
            <a:chOff x="267890" y="2926"/>
            <a:chExt cx="8876109" cy="5325665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267890" y="2926"/>
              <a:ext cx="8876109" cy="53256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Прямоугольник 22"/>
            <p:cNvSpPr/>
            <p:nvPr/>
          </p:nvSpPr>
          <p:spPr>
            <a:xfrm>
              <a:off x="267890" y="2926"/>
              <a:ext cx="8876109" cy="53256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algn="ctr" defTabSz="288925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dirty="0" smtClean="0">
                  <a:solidFill>
                    <a:srgbClr val="002060"/>
                  </a:solidFill>
                </a:rPr>
                <a:t>Методическая деятельность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427984" y="5707335"/>
            <a:ext cx="4392488" cy="1178049"/>
            <a:chOff x="17675853" y="-1266260"/>
            <a:chExt cx="9125205" cy="5640846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17924949" y="-1266260"/>
              <a:ext cx="8876109" cy="53256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Прямоугольник 25"/>
            <p:cNvSpPr/>
            <p:nvPr/>
          </p:nvSpPr>
          <p:spPr>
            <a:xfrm>
              <a:off x="17675853" y="-951079"/>
              <a:ext cx="8876112" cy="53256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algn="ctr" defTabSz="288925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ru-RU" sz="4400" b="1" dirty="0" smtClean="0">
                  <a:solidFill>
                    <a:srgbClr val="002060"/>
                  </a:solidFill>
                </a:rPr>
                <a:t>... ??? </a:t>
              </a:r>
              <a:endParaRPr lang="ru-RU" sz="44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493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271</Words>
  <Application>Microsoft Office PowerPoint</Application>
  <PresentationFormat>Экран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Wingdings</vt:lpstr>
      <vt:lpstr>Затмение</vt:lpstr>
      <vt:lpstr>. Развитие кадрового потенциала и методическое сопровождение развития системы профессионального образования</vt:lpstr>
      <vt:lpstr>В сфере интересов секции следующие вопросы:</vt:lpstr>
      <vt:lpstr>Презентация PowerPoint</vt:lpstr>
      <vt:lpstr>Презентация PowerPoint</vt:lpstr>
      <vt:lpstr>Презентация PowerPoint</vt:lpstr>
    </vt:vector>
  </TitlesOfParts>
  <Company>МСГИ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KZC</cp:lastModifiedBy>
  <cp:revision>123</cp:revision>
  <cp:lastPrinted>2014-12-05T11:53:06Z</cp:lastPrinted>
  <dcterms:created xsi:type="dcterms:W3CDTF">2005-04-23T15:05:53Z</dcterms:created>
  <dcterms:modified xsi:type="dcterms:W3CDTF">2015-04-25T06:40:20Z</dcterms:modified>
</cp:coreProperties>
</file>