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5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1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D9F9-571F-48B3-BD6C-B80AFFC9758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7A1-FF3D-45C3-8508-50BB0ABB4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09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D9F9-571F-48B3-BD6C-B80AFFC9758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7A1-FF3D-45C3-8508-50BB0ABB4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81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D9F9-571F-48B3-BD6C-B80AFFC9758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7A1-FF3D-45C3-8508-50BB0ABB4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17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alphaModFix amt="1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D9F9-571F-48B3-BD6C-B80AFFC9758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7A1-FF3D-45C3-8508-50BB0ABB4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47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D9F9-571F-48B3-BD6C-B80AFFC9758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7A1-FF3D-45C3-8508-50BB0ABB4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362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D9F9-571F-48B3-BD6C-B80AFFC9758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7A1-FF3D-45C3-8508-50BB0ABB4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162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D9F9-571F-48B3-BD6C-B80AFFC9758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7A1-FF3D-45C3-8508-50BB0ABB4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26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D9F9-571F-48B3-BD6C-B80AFFC9758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7A1-FF3D-45C3-8508-50BB0ABB4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36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D9F9-571F-48B3-BD6C-B80AFFC9758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7A1-FF3D-45C3-8508-50BB0ABB4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95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D9F9-571F-48B3-BD6C-B80AFFC9758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7A1-FF3D-45C3-8508-50BB0ABB4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39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1D9F9-571F-48B3-BD6C-B80AFFC9758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07A1-FF3D-45C3-8508-50BB0ABB4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4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1D9F9-571F-48B3-BD6C-B80AFFC9758B}" type="datetimeFigureOut">
              <a:rPr lang="ru-RU" smtClean="0"/>
              <a:t>24.04.2015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07A1-FF3D-45C3-8508-50BB0ABB47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92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69233"/>
            <a:ext cx="9144000" cy="1937084"/>
          </a:xfrm>
        </p:spPr>
        <p:txBody>
          <a:bodyPr>
            <a:normAutofit/>
          </a:bodyPr>
          <a:lstStyle/>
          <a:p>
            <a:r>
              <a:rPr lang="ru-RU" sz="4000" b="1" dirty="0"/>
              <a:t>КОНФЕРЕНЦИЯ    2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3100" b="1" i="1" dirty="0"/>
              <a:t>«Эффективные стратегии и практики управления сферой высшего и среднего профессионального образования»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0337" y="2851484"/>
            <a:ext cx="10262937" cy="338087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Секция 2.3. </a:t>
            </a:r>
          </a:p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Развитие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негосударственного сектора в сфере профессионального образования.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 Государственно-частное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</a:rPr>
              <a:t>и социальное партнерство в сфере профессионального </a:t>
            </a: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образования</a:t>
            </a:r>
          </a:p>
          <a:p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Академия МУБиНТ, ул. Первомайская, 7</a:t>
            </a:r>
            <a:endParaRPr lang="ru-RU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65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участников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Москва</a:t>
            </a:r>
          </a:p>
          <a:p>
            <a:pPr marL="0" indent="0">
              <a:buNone/>
            </a:pPr>
            <a:r>
              <a:rPr lang="ru-RU" dirty="0" smtClean="0"/>
              <a:t>Тольятти</a:t>
            </a:r>
          </a:p>
          <a:p>
            <a:pPr marL="0" indent="0">
              <a:buNone/>
            </a:pPr>
            <a:r>
              <a:rPr lang="ru-RU" dirty="0"/>
              <a:t>К</a:t>
            </a:r>
            <a:r>
              <a:rPr lang="ru-RU" dirty="0" smtClean="0"/>
              <a:t>острома</a:t>
            </a:r>
          </a:p>
          <a:p>
            <a:pPr marL="0" indent="0">
              <a:buNone/>
            </a:pPr>
            <a:r>
              <a:rPr lang="ru-RU" dirty="0" smtClean="0"/>
              <a:t>Вологда</a:t>
            </a:r>
          </a:p>
          <a:p>
            <a:pPr marL="0" indent="0">
              <a:buNone/>
            </a:pPr>
            <a:r>
              <a:rPr lang="ru-RU" dirty="0" smtClean="0"/>
              <a:t>Ярославская область: </a:t>
            </a:r>
            <a:r>
              <a:rPr lang="ru-RU" dirty="0" err="1" smtClean="0"/>
              <a:t>г.Ярославль</a:t>
            </a:r>
            <a:r>
              <a:rPr lang="ru-RU" dirty="0" smtClean="0"/>
              <a:t>, </a:t>
            </a:r>
            <a:r>
              <a:rPr lang="ru-RU" dirty="0" err="1" smtClean="0"/>
              <a:t>г.Рыбинск</a:t>
            </a:r>
            <a:r>
              <a:rPr lang="ru-RU" dirty="0" smtClean="0"/>
              <a:t>, </a:t>
            </a:r>
            <a:r>
              <a:rPr lang="ru-RU" dirty="0" err="1" smtClean="0"/>
              <a:t>Любимский</a:t>
            </a:r>
            <a:r>
              <a:rPr lang="ru-RU" dirty="0" smtClean="0"/>
              <a:t> муниципальный район, </a:t>
            </a:r>
            <a:r>
              <a:rPr lang="ru-RU" dirty="0" err="1" smtClean="0"/>
              <a:t>Угличский</a:t>
            </a:r>
            <a:r>
              <a:rPr lang="ru-RU" dirty="0" smtClean="0"/>
              <a:t> муниципальный район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Участвовало 28 ЧЕЛОВЕК, </a:t>
            </a:r>
          </a:p>
          <a:p>
            <a:pPr marL="0" indent="0">
              <a:buNone/>
            </a:pPr>
            <a:r>
              <a:rPr lang="ru-RU" dirty="0" smtClean="0"/>
              <a:t>30 ЧЕЛОВЕК ПОДКЛЮЧИЛИСЬ К ОНЛАЙН ТРАНСЛЯЦИИ СЕКЦИИ, КОТОРАЯ ОСУЩЕСТВЛЯЛАСЬ ЧЕРЕЗ ПОРТАЛ Академии </a:t>
            </a:r>
            <a:r>
              <a:rPr lang="ru-RU" dirty="0" err="1" smtClean="0"/>
              <a:t>МУБиНТ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387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Тематика выступлений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Государственно-частное партнерство как условие обеспечения качества и эффективности высшего </a:t>
            </a:r>
            <a:r>
              <a:rPr lang="ru-RU" dirty="0" smtClean="0"/>
              <a:t>образования</a:t>
            </a:r>
          </a:p>
          <a:p>
            <a:pPr lvl="0"/>
            <a:r>
              <a:rPr lang="ru-RU" dirty="0" smtClean="0"/>
              <a:t>Эффективные механизмы государственно-корпоративного партнерства</a:t>
            </a:r>
          </a:p>
          <a:p>
            <a:pPr lvl="0"/>
            <a:r>
              <a:rPr lang="ru-RU" dirty="0" smtClean="0"/>
              <a:t>Опыт церковно-государственного партнерства</a:t>
            </a:r>
            <a:endParaRPr lang="ru-RU" dirty="0"/>
          </a:p>
          <a:p>
            <a:pPr lvl="0"/>
            <a:r>
              <a:rPr lang="ru-RU" dirty="0"/>
              <a:t>Стратегия развития негосударственного образовательного учреждения в регионе</a:t>
            </a:r>
          </a:p>
          <a:p>
            <a:pPr lvl="0"/>
            <a:r>
              <a:rPr lang="ru-RU" dirty="0"/>
              <a:t>Реализация проектов как пример эффективного партнерства государства и бизнеса</a:t>
            </a:r>
          </a:p>
          <a:p>
            <a:pPr lvl="0"/>
            <a:r>
              <a:rPr lang="ru-RU" dirty="0"/>
              <a:t>Социальное предпринимательство как действенный механизм государственно-частного партнерства</a:t>
            </a:r>
          </a:p>
          <a:p>
            <a:pPr lvl="0"/>
            <a:r>
              <a:rPr lang="ru-RU" dirty="0"/>
              <a:t>Базовые кафедры на предприятиях: практика взаимодействия вуза и </a:t>
            </a:r>
            <a:r>
              <a:rPr lang="ru-RU" dirty="0" smtClean="0"/>
              <a:t>бизнеса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19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080" y="1"/>
            <a:ext cx="11094720" cy="94487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Наиболее актуальные вопросы, возникшие в ходе обсуждения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44880"/>
            <a:ext cx="10515600" cy="57912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600" dirty="0" smtClean="0"/>
              <a:t>Актуализирована проблема формирования понятийной базы в области ГЧП и сертификации квалификаций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600" dirty="0" smtClean="0"/>
              <a:t>Определены формы участия частных образовательных организаций в решении государственной задачи развития образования, представлены направления партнерской деятельности в этой области (Академия </a:t>
            </a:r>
            <a:r>
              <a:rPr lang="ru-RU" sz="2600" dirty="0" err="1" smtClean="0"/>
              <a:t>МУБиНТ</a:t>
            </a:r>
            <a:r>
              <a:rPr lang="ru-RU" sz="2600" dirty="0" smtClean="0"/>
              <a:t>, Поволжский православный институт и Православная классическая гимназия, </a:t>
            </a:r>
            <a:r>
              <a:rPr lang="ru-RU" sz="2600" dirty="0" err="1" smtClean="0"/>
              <a:t>г.Тольятти</a:t>
            </a:r>
            <a:r>
              <a:rPr lang="ru-RU" sz="26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600" dirty="0" smtClean="0"/>
              <a:t>Рассмотрены передовые практики реализации </a:t>
            </a:r>
            <a:r>
              <a:rPr lang="ru-RU" sz="2600" dirty="0"/>
              <a:t>ГЧП и интеграции </a:t>
            </a:r>
            <a:r>
              <a:rPr lang="ru-RU" sz="2600" dirty="0" smtClean="0"/>
              <a:t>в организациях среднего </a:t>
            </a:r>
            <a:r>
              <a:rPr lang="ru-RU" sz="2600" dirty="0"/>
              <a:t>профессионального </a:t>
            </a:r>
            <a:r>
              <a:rPr lang="ru-RU" sz="2600" dirty="0" smtClean="0"/>
              <a:t>образования (Рыбинский промышленно-экономический колледж, </a:t>
            </a:r>
            <a:r>
              <a:rPr lang="ru-RU" sz="2600" dirty="0" err="1" smtClean="0"/>
              <a:t>Угличский</a:t>
            </a:r>
            <a:r>
              <a:rPr lang="ru-RU" sz="2600" dirty="0" smtClean="0"/>
              <a:t> индустриально-педагогический колледж, </a:t>
            </a:r>
            <a:r>
              <a:rPr lang="ru-RU" sz="2600" dirty="0" err="1" smtClean="0"/>
              <a:t>Любимский</a:t>
            </a:r>
            <a:r>
              <a:rPr lang="ru-RU" sz="2600" dirty="0" smtClean="0"/>
              <a:t> аграрно-технический колледж)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600" dirty="0"/>
              <a:t>Образовательные проекты с использованием ИКТ дают возможность обеспечить оперативную и комплексную обратную связь как основу оценки и повышения качества образования и </a:t>
            </a:r>
            <a:r>
              <a:rPr lang="ru-RU" sz="2600" dirty="0" err="1"/>
              <a:t>постобразовательной</a:t>
            </a:r>
            <a:r>
              <a:rPr lang="ru-RU" sz="2600" dirty="0"/>
              <a:t> поддержки людей, прошедших обучение.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059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739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Выводы, предложения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51863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ГЧП является эффективным механизмом повышения качества профессионального образования, развития интеллектуального капитала и обновления материально-технической базы как государственных, так и частных образовательных организаций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Важно поддерживать предпринимательскую инициативу частных образовательных организаций в создании и продвижении инновационных форм взаимодействия в рамках ГЧП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Предложено усилить работу в области межрегионального партнерства через использование эффективных образовательных комплексов, сети интеллектуальных сервисных центров, передовых практик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Ассоциации выпускников могут создавать инвестиционные фонды для развития образования и поддержки профессиональной самореализации выпускников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Развитие социального предпринимательства рассматривать как актуальную задачу для обсуждения и поиск решения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8032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019300" y="939800"/>
            <a:ext cx="8128000" cy="4919663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ru-RU" sz="7200" dirty="0" smtClean="0"/>
              <a:t>БЛАГОДАРИМ </a:t>
            </a:r>
          </a:p>
          <a:p>
            <a:pPr marL="457200" lvl="1" indent="0" algn="ctr">
              <a:buNone/>
            </a:pPr>
            <a:r>
              <a:rPr lang="ru-RU" sz="7200" dirty="0" smtClean="0"/>
              <a:t>ЗА </a:t>
            </a:r>
            <a:r>
              <a:rPr lang="ru-RU" sz="7200" dirty="0" smtClean="0"/>
              <a:t>ВНИМАНИЕ!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7860694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319</Words>
  <Application>Microsoft Office PowerPoint</Application>
  <PresentationFormat>Широкоэкранный</PresentationFormat>
  <Paragraphs>34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Тема Office</vt:lpstr>
      <vt:lpstr>КОНФЕРЕНЦИЯ    2 «Эффективные стратегии и практики управления сферой высшего и среднего профессионального образования»</vt:lpstr>
      <vt:lpstr>Состав участников</vt:lpstr>
      <vt:lpstr>Тематика выступлений</vt:lpstr>
      <vt:lpstr>Наиболее актуальные вопросы, возникшие в ходе обсуждения</vt:lpstr>
      <vt:lpstr>Выводы, предложения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 заголовка</dc:title>
  <dc:creator>Николай Владимирович Потехин</dc:creator>
  <cp:lastModifiedBy>User</cp:lastModifiedBy>
  <cp:revision>10</cp:revision>
  <dcterms:created xsi:type="dcterms:W3CDTF">2015-04-22T13:49:58Z</dcterms:created>
  <dcterms:modified xsi:type="dcterms:W3CDTF">2015-04-24T18:24:29Z</dcterms:modified>
</cp:coreProperties>
</file>