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11"/>
  </p:notesMasterIdLst>
  <p:handoutMasterIdLst>
    <p:handoutMasterId r:id="rId12"/>
  </p:handoutMasterIdLst>
  <p:sldIdLst>
    <p:sldId id="374" r:id="rId2"/>
    <p:sldId id="377" r:id="rId3"/>
    <p:sldId id="378" r:id="rId4"/>
    <p:sldId id="342" r:id="rId5"/>
    <p:sldId id="375" r:id="rId6"/>
    <p:sldId id="379" r:id="rId7"/>
    <p:sldId id="344" r:id="rId8"/>
    <p:sldId id="345" r:id="rId9"/>
    <p:sldId id="376" r:id="rId10"/>
  </p:sldIdLst>
  <p:sldSz cx="9144000" cy="6858000" type="screen4x3"/>
  <p:notesSz cx="9928225" cy="67976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657" autoAdjust="0"/>
  </p:normalViewPr>
  <p:slideViewPr>
    <p:cSldViewPr>
      <p:cViewPr>
        <p:scale>
          <a:sx n="66" d="100"/>
          <a:sy n="66" d="100"/>
        </p:scale>
        <p:origin x="-2850" y="-10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r>
              <a:rPr lang="ru-RU" smtClean="0"/>
              <a:t>ЭФФЕКТИВНЫЕ СТРАТЕГИИ И ПРАКТИКИ УПРАВЛЕНИЯ СФЕРОЙ ВЫСШЕГО И СРЕДНЕГО ПРОФЕССИОНАЛЬНОГО ОБРАЗОВАНИЯ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4271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707CA78-8FDF-4306-B6BF-2E1C5AC2DA67}" type="datetimeFigureOut">
              <a:rPr lang="ru-RU"/>
              <a:pPr>
                <a:defRPr/>
              </a:pPr>
              <a:t>24.04.2015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218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4271" y="6456218"/>
            <a:ext cx="4302231" cy="33988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9F09330-CC8E-4F6F-87BD-D169B384956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779269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r>
              <a:rPr lang="ru-RU" smtClean="0"/>
              <a:t>ЭФФЕКТИВНЫЕ СТРАТЕГИИ И ПРАКТИКИ УПРАВЛЕНИЯ СФЕРОЙ ВЫСШЕГО И СРЕДНЕГО ПРОФЕССИОНАЛЬНОГО ОБРАЗОВАНИЯ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4271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E9B4B55-8B1C-4F69-A6C7-A8D3008B375E}" type="datetimeFigureOut">
              <a:rPr lang="ru-RU"/>
              <a:pPr>
                <a:defRPr/>
              </a:pPr>
              <a:t>24.04.2015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218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4271" y="6456218"/>
            <a:ext cx="4302231" cy="33988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AFDEA90-EC2C-4BAD-B58D-578B42B11A5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009490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ЭФФЕКТИВНЫЕ СТРАТЕГИИ И ПРАКТИКИ УПРАВЛЕНИЯ СФЕРОЙ ВЫСШЕГО И СРЕДНЕГО ПРОФЕССИОНАЛЬНОГО ОБРАЗОВАНИЯ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DEA90-EC2C-4BAD-B58D-578B42B11A5C}" type="slidenum">
              <a:rPr lang="ru-RU" altLang="ru-RU" smtClean="0"/>
              <a:pPr>
                <a:defRPr/>
              </a:pPr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41526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ЭФФЕКТИВНЫЕ СТРАТЕГИИ И ПРАКТИКИ УПРАВЛЕНИЯ СФЕРОЙ ВЫСШЕГО И СРЕДНЕГО ПРОФЕССИОНАЛЬНОГО ОБРАЗОВАНИЯ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DEA90-EC2C-4BAD-B58D-578B42B11A5C}" type="slidenum">
              <a:rPr lang="ru-RU" altLang="ru-RU" smtClean="0"/>
              <a:pPr>
                <a:defRPr/>
              </a:pPr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41526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138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DE809-E3BB-4918-AE05-3984B58CAC5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73D86-7883-45FC-91E7-F06636EF889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A55F7-0F7C-4EA0-9ED5-A7BBB4425EA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72A9F-7AF0-4E04-ADB3-8D171310E45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2860B-8682-4373-8EF1-0BEB34178FF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17F30-98DD-41D4-A435-3BDA242A8F7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36108-A606-42A9-A226-1B8467A92D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8FCF7-9AB9-44F4-8A6A-10CB4766AA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F3E3E-709A-447A-8E91-8F5859FE224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C8C21-DA96-44F0-9E15-562E6BA359B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8AD7F-5D9D-449A-AE71-71295847E13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296 w 64000"/>
                <a:gd name="T28" fmla="*/ -26244 h 64000"/>
                <a:gd name="T29" fmla="*/ 50296 w 64000"/>
                <a:gd name="T30" fmla="*/ 26244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077 w 64000"/>
                <a:gd name="T28" fmla="*/ -26412 h 64000"/>
                <a:gd name="T29" fmla="*/ 50077 w 64000"/>
                <a:gd name="T30" fmla="*/ 26412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035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036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036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036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244412E-D60B-462F-8563-ED16E42A9BB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0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8" grpId="0"/>
      <p:bldP spid="100359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Заголовок 1"/>
          <p:cNvSpPr>
            <a:spLocks noGrp="1"/>
          </p:cNvSpPr>
          <p:nvPr>
            <p:ph type="title"/>
          </p:nvPr>
        </p:nvSpPr>
        <p:spPr>
          <a:xfrm>
            <a:off x="199008" y="-2728"/>
            <a:ext cx="8736905" cy="4276774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ru-RU" alt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Секция 2.2.</a:t>
            </a:r>
            <a:r>
              <a:rPr lang="ru-RU" altLang="ru-RU" dirty="0" smtClean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altLang="ru-RU" dirty="0" smtClean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ru-RU" dirty="0" smtClean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сетевых форм реализации образовательных программ </a:t>
            </a:r>
            <a:br>
              <a:rPr lang="ru-RU" altLang="ru-RU" dirty="0" smtClean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ru-RU" dirty="0" smtClean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условиях модернизации </a:t>
            </a:r>
            <a:br>
              <a:rPr lang="ru-RU" altLang="ru-RU" dirty="0" smtClean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ru-RU" dirty="0" smtClean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системы подготовки кадров.</a:t>
            </a:r>
            <a:br>
              <a:rPr lang="ru-RU" altLang="ru-RU" dirty="0" smtClean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ru-RU" dirty="0" smtClean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Обеспечение доступности профессионального образования средствами дистанционного обучения</a:t>
            </a:r>
            <a:endParaRPr lang="ru-RU" altLang="ru-RU" dirty="0" smtClean="0"/>
          </a:p>
        </p:txBody>
      </p:sp>
      <p:sp>
        <p:nvSpPr>
          <p:cNvPr id="2" name="AutoShape 8" descr="&amp;Kcy;&amp;acy;&amp;rcy;&amp;tcy;&amp;icy;&amp;ncy;&amp;kcy;&amp;icy; &amp;pcy;&amp;ocy; &amp;zcy;&amp;acy;&amp;pcy;&amp;rcy;&amp;ocy;&amp;scy;&amp;ucy; &amp;kcy;&amp;ocy;&amp;ncy;&amp;fcy;&amp;iecy;&amp;rcy;&amp;iecy;&amp;ncy;&amp;tscy;&amp;icy;&amp;yacy; &amp;kcy;&amp;lcy;&amp;icy;&amp;pcy;&amp;acy;&amp;rcy;&amp;tcy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6" name="Группа 5"/>
          <p:cNvGrpSpPr/>
          <p:nvPr/>
        </p:nvGrpSpPr>
        <p:grpSpPr>
          <a:xfrm>
            <a:off x="755576" y="4077072"/>
            <a:ext cx="7560840" cy="2736304"/>
            <a:chOff x="1537613" y="4192867"/>
            <a:chExt cx="6104039" cy="2573948"/>
          </a:xfrm>
        </p:grpSpPr>
        <p:pic>
          <p:nvPicPr>
            <p:cNvPr id="14" name="Рисунок 2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7613" y="4431779"/>
              <a:ext cx="2857948" cy="23350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Рисунок 13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754116" y="4406332"/>
              <a:ext cx="2887536" cy="23350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Рисунок 19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2015" r="3148" b="54533"/>
            <a:stretch>
              <a:fillRect/>
            </a:stretch>
          </p:blipFill>
          <p:spPr bwMode="auto">
            <a:xfrm rot="21324027">
              <a:off x="4067972" y="4192867"/>
              <a:ext cx="717138" cy="10616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 descr="E:\______ФОРУМ_апрель 2015\images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87" y="-23234"/>
            <a:ext cx="3333778" cy="2774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" y="2304776"/>
            <a:ext cx="9108504" cy="4553224"/>
          </a:xfrm>
        </p:spPr>
        <p:txBody>
          <a:bodyPr/>
          <a:lstStyle/>
          <a:p>
            <a:pPr marL="0" indent="0" algn="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Руководители</a:t>
            </a:r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модераторы:</a:t>
            </a:r>
          </a:p>
          <a:p>
            <a:pPr>
              <a:spcBef>
                <a:spcPts val="0"/>
              </a:spcBef>
              <a:defRPr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Ходырев Александр Михайлович,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к.п.н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/>
              <a:t>(ЯГПУ им. К.Д. Ушинского </a:t>
            </a:r>
            <a:r>
              <a:rPr lang="ru-RU" sz="3200" dirty="0" err="1" smtClean="0"/>
              <a:t>г.Ярославль</a:t>
            </a:r>
            <a:r>
              <a:rPr lang="ru-RU" sz="3200" dirty="0" smtClean="0"/>
              <a:t>)</a:t>
            </a:r>
          </a:p>
          <a:p>
            <a:pPr>
              <a:spcBef>
                <a:spcPts val="0"/>
              </a:spcBef>
              <a:defRPr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Иродов Михаил Игоревич,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к.п.н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/>
              <a:t>(Академия </a:t>
            </a:r>
            <a:r>
              <a:rPr lang="ru-RU" sz="3200" dirty="0" err="1" smtClean="0"/>
              <a:t>МУБиНТ</a:t>
            </a:r>
            <a:r>
              <a:rPr lang="ru-RU" sz="3200" dirty="0" smtClean="0"/>
              <a:t> </a:t>
            </a:r>
            <a:r>
              <a:rPr lang="ru-RU" sz="3200" dirty="0" err="1" smtClean="0"/>
              <a:t>г.Ярославль</a:t>
            </a:r>
            <a:r>
              <a:rPr lang="ru-RU" sz="3200" dirty="0" smtClean="0"/>
              <a:t>)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ru-RU" sz="1200" dirty="0"/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ru-RU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Итог работы секции представляет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Минин Игорь Владимирович, </a:t>
            </a:r>
            <a:r>
              <a:rPr lang="ru-RU" sz="3200" dirty="0" smtClean="0"/>
              <a:t>заместитель </a:t>
            </a:r>
            <a:r>
              <a:rPr lang="ru-RU" sz="3200" dirty="0" smtClean="0"/>
              <a:t>Министра образования Республики Коми</a:t>
            </a:r>
          </a:p>
        </p:txBody>
      </p:sp>
      <p:sp>
        <p:nvSpPr>
          <p:cNvPr id="2" name="AutoShape 8" descr="&amp;Kcy;&amp;acy;&amp;rcy;&amp;tcy;&amp;icy;&amp;ncy;&amp;kcy;&amp;icy; &amp;pcy;&amp;ocy; &amp;zcy;&amp;acy;&amp;pcy;&amp;rcy;&amp;ocy;&amp;scy;&amp;ucy; &amp;kcy;&amp;ocy;&amp;ncy;&amp;fcy;&amp;iecy;&amp;rcy;&amp;iecy;&amp;ncy;&amp;tscy;&amp;icy;&amp;yacy; &amp;kcy;&amp;lcy;&amp;icy;&amp;pcy;&amp;acy;&amp;rcy;&amp;tcy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928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84784"/>
            <a:ext cx="9036496" cy="4896544"/>
          </a:xfrm>
        </p:spPr>
        <p:txBody>
          <a:bodyPr/>
          <a:lstStyle/>
          <a:p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Регионы:</a:t>
            </a: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ru-RU" sz="3000" dirty="0">
                <a:latin typeface="+mj-lt"/>
              </a:rPr>
              <a:t>Республика Коми, </a:t>
            </a:r>
            <a:r>
              <a:rPr lang="ru-RU" sz="3000" dirty="0" smtClean="0">
                <a:latin typeface="+mj-lt"/>
              </a:rPr>
              <a:t>Вологодская, </a:t>
            </a:r>
            <a:r>
              <a:rPr lang="ru-RU" sz="3000" dirty="0">
                <a:latin typeface="+mj-lt"/>
              </a:rPr>
              <a:t>Костромская</a:t>
            </a:r>
            <a:r>
              <a:rPr lang="ru-RU" sz="3000" dirty="0" smtClean="0">
                <a:latin typeface="+mj-lt"/>
              </a:rPr>
              <a:t>, Нижегородская, Самарская</a:t>
            </a:r>
            <a:r>
              <a:rPr lang="ru-RU" sz="3000" dirty="0">
                <a:latin typeface="+mj-lt"/>
              </a:rPr>
              <a:t>, </a:t>
            </a:r>
            <a:r>
              <a:rPr lang="ru-RU" sz="3000" dirty="0" smtClean="0">
                <a:latin typeface="+mj-lt"/>
              </a:rPr>
              <a:t>Тамбовская</a:t>
            </a:r>
            <a:r>
              <a:rPr lang="ru-RU" sz="3000" dirty="0" smtClean="0">
                <a:latin typeface="+mj-lt"/>
              </a:rPr>
              <a:t>, Томская</a:t>
            </a:r>
            <a:r>
              <a:rPr lang="ru-RU" sz="3000" dirty="0" smtClean="0">
                <a:latin typeface="+mj-lt"/>
              </a:rPr>
              <a:t>, </a:t>
            </a:r>
            <a:r>
              <a:rPr lang="ru-RU" sz="3000" dirty="0" smtClean="0">
                <a:latin typeface="+mj-lt"/>
              </a:rPr>
              <a:t>Ярославская области</a:t>
            </a:r>
            <a:endParaRPr lang="ru-RU" sz="3000" dirty="0" smtClean="0">
              <a:latin typeface="+mj-lt"/>
            </a:endParaRPr>
          </a:p>
          <a:p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Уровни образования: </a:t>
            </a:r>
            <a:r>
              <a:rPr lang="ru-RU" sz="3000" dirty="0" smtClean="0">
                <a:latin typeface="+mj-lt"/>
              </a:rPr>
              <a:t>общее, среднее профессиональное, </a:t>
            </a:r>
            <a:r>
              <a:rPr lang="ru-RU" sz="3000" dirty="0" smtClean="0">
                <a:latin typeface="+mj-lt"/>
              </a:rPr>
              <a:t>высшее, дополнительное</a:t>
            </a:r>
            <a:endParaRPr lang="ru-RU" sz="3000" dirty="0">
              <a:latin typeface="+mj-lt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395536" y="125760"/>
            <a:ext cx="79279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ru-RU" altLang="ru-RU" sz="4000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Характеристики секции</a:t>
            </a:r>
            <a:endParaRPr lang="ru-RU" altLang="ru-RU" sz="40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9091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251520" y="197768"/>
            <a:ext cx="7927975" cy="1143000"/>
          </a:xfrm>
        </p:spPr>
        <p:txBody>
          <a:bodyPr/>
          <a:lstStyle/>
          <a:p>
            <a:r>
              <a:rPr lang="ru-RU" alt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сфере интересов секции следующие </a:t>
            </a:r>
            <a:r>
              <a:rPr lang="ru-RU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вопросы:</a:t>
            </a:r>
            <a:endParaRPr lang="ru-RU" alt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AutoShape 2" descr="&amp;Kcy;&amp;acy;&amp;rcy;&amp;tcy;&amp;icy;&amp;ncy;&amp;kcy;&amp;icy; &amp;pcy;&amp;ocy; &amp;zcy;&amp;acy;&amp;pcy;&amp;rcy;&amp;ocy;&amp;scy;&amp;ucy; &amp;vcy;&amp;ocy;&amp;pcy;&amp;rcy;&amp;ocy;&amp;scy; &amp;kcy;&amp;lcy;&amp;icy;&amp;pcy;&amp;acy;&amp;rcy;&amp;tcy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&amp;Kcy;&amp;acy;&amp;rcy;&amp;tcy;&amp;icy;&amp;ncy;&amp;kcy;&amp;icy; &amp;pcy;&amp;ocy; &amp;zcy;&amp;acy;&amp;pcy;&amp;rcy;&amp;ocy;&amp;scy;&amp;ucy; &amp;vcy;&amp;ocy;&amp;pcy;&amp;rcy;&amp;ocy;&amp;scy; &amp;kcy;&amp;lcy;&amp;icy;&amp;pcy;&amp;acy;&amp;rcy;&amp;tcy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7" name="Picture 5" descr="E:\______ФОРУМ_апрель 2015\clp67385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01" t="13441" r="12991" b="21926"/>
          <a:stretch/>
        </p:blipFill>
        <p:spPr bwMode="auto">
          <a:xfrm>
            <a:off x="7092280" y="7938"/>
            <a:ext cx="2040607" cy="1809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Объект 1"/>
          <p:cNvSpPr>
            <a:spLocks noGrp="1"/>
          </p:cNvSpPr>
          <p:nvPr>
            <p:ph idx="1"/>
          </p:nvPr>
        </p:nvSpPr>
        <p:spPr>
          <a:xfrm>
            <a:off x="1" y="1556792"/>
            <a:ext cx="9132886" cy="5328592"/>
          </a:xfrm>
        </p:spPr>
        <p:txBody>
          <a:bodyPr/>
          <a:lstStyle/>
          <a:p>
            <a:r>
              <a:rPr lang="ru-RU" sz="3000" dirty="0" smtClean="0">
                <a:latin typeface="+mj-lt"/>
              </a:rPr>
              <a:t>Практика использования механизмов сетевого взаимодействия: опыт, проблемы, перспективы</a:t>
            </a:r>
          </a:p>
          <a:p>
            <a:r>
              <a:rPr lang="ru-RU" sz="3000" dirty="0" smtClean="0">
                <a:latin typeface="+mj-lt"/>
              </a:rPr>
              <a:t>Построение индивидуальных образовательных траекторий обучающихся с использованием механизма сетевого взаимодействия</a:t>
            </a:r>
          </a:p>
          <a:p>
            <a:r>
              <a:rPr lang="ru-RU" sz="3000" dirty="0">
                <a:latin typeface="+mj-lt"/>
              </a:rPr>
              <a:t>Электронное обучение и ДОТ. </a:t>
            </a:r>
            <a:r>
              <a:rPr lang="ru-RU" sz="3000" dirty="0">
                <a:latin typeface="+mj-lt"/>
              </a:rPr>
              <a:t>Особенности сетевого взаимодействия</a:t>
            </a:r>
          </a:p>
          <a:p>
            <a:r>
              <a:rPr lang="ru-RU" sz="3000" dirty="0" smtClean="0">
                <a:latin typeface="+mj-lt"/>
              </a:rPr>
              <a:t>Примеры эффективного партнерства государства и бизнеса в образовательной сфере</a:t>
            </a:r>
          </a:p>
          <a:p>
            <a:endParaRPr lang="ru-RU" sz="3000" dirty="0" smtClean="0">
              <a:latin typeface="+mj-lt"/>
            </a:endParaRPr>
          </a:p>
          <a:p>
            <a:endParaRPr lang="ru-RU" sz="3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Заголовок 1"/>
          <p:cNvSpPr>
            <a:spLocks noGrp="1"/>
          </p:cNvSpPr>
          <p:nvPr>
            <p:ph type="title"/>
          </p:nvPr>
        </p:nvSpPr>
        <p:spPr>
          <a:xfrm>
            <a:off x="250924" y="314176"/>
            <a:ext cx="6337300" cy="1117079"/>
          </a:xfrm>
        </p:spPr>
        <p:txBody>
          <a:bodyPr/>
          <a:lstStyle/>
          <a:p>
            <a:pPr>
              <a:defRPr/>
            </a:pPr>
            <a:r>
              <a:rPr lang="ru-RU" alt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Особый интерес вызвали выступления:</a:t>
            </a:r>
          </a:p>
        </p:txBody>
      </p:sp>
      <p:pic>
        <p:nvPicPr>
          <p:cNvPr id="1030" name="Picture 6" descr="&amp;Kcy;&amp;acy;&amp;rcy;&amp;tcy;&amp;icy;&amp;ncy;&amp;kcy;&amp;icy; &amp;pcy;&amp;ocy; &amp;zcy;&amp;acy;&amp;pcy;&amp;rcy;&amp;ocy;&amp;scy;&amp;ucy; &amp;pcy;&amp;ocy;&amp;khcy;&amp;vcy;&amp;acy;&amp;lcy;&amp;acy; &amp;kcy;&amp;lcy;&amp;icy;&amp;pcy;&amp;acy;&amp;rcy;&amp;t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2604" y="44624"/>
            <a:ext cx="1656183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5213" y="1628800"/>
            <a:ext cx="9078787" cy="4824536"/>
          </a:xfrm>
        </p:spPr>
        <p:txBody>
          <a:bodyPr/>
          <a:lstStyle/>
          <a:p>
            <a:r>
              <a:rPr lang="ru-RU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Развитие сетевых форм реализации образовательных программ в </a:t>
            </a:r>
            <a:r>
              <a:rPr lang="ru-RU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Мининском</a:t>
            </a:r>
            <a:r>
              <a:rPr lang="ru-RU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университете </a:t>
            </a:r>
            <a:r>
              <a:rPr lang="ru-RU" sz="3000" dirty="0" smtClean="0">
                <a:latin typeface="+mj-lt"/>
              </a:rPr>
              <a:t/>
            </a:r>
            <a:br>
              <a:rPr lang="ru-RU" sz="3000" dirty="0" smtClean="0">
                <a:latin typeface="+mj-lt"/>
              </a:rPr>
            </a:br>
            <a:r>
              <a:rPr lang="ru-RU" sz="3000" i="1" dirty="0" smtClean="0">
                <a:latin typeface="+mj-lt"/>
              </a:rPr>
              <a:t>(Соловьев Михаил Юрьевич, Нижегородская область)</a:t>
            </a:r>
          </a:p>
          <a:p>
            <a:r>
              <a:rPr lang="ru-RU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Сетевое взаимодействие как условие обеспечения качества и доступности </a:t>
            </a:r>
            <a:br>
              <a:rPr lang="ru-RU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ru-RU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высшего образования </a:t>
            </a:r>
            <a:r>
              <a:rPr lang="ru-RU" sz="3000" dirty="0" smtClean="0">
                <a:latin typeface="+mj-lt"/>
              </a:rPr>
              <a:t/>
            </a:r>
            <a:br>
              <a:rPr lang="ru-RU" sz="3000" dirty="0" smtClean="0">
                <a:latin typeface="+mj-lt"/>
              </a:rPr>
            </a:br>
            <a:r>
              <a:rPr lang="ru-RU" sz="3000" i="1" dirty="0" smtClean="0">
                <a:latin typeface="+mj-lt"/>
              </a:rPr>
              <a:t>(Иродов Михаил Игоревич, Ярославская область)</a:t>
            </a:r>
            <a:endParaRPr lang="ru-RU" sz="3000" i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7364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7128792" cy="1117079"/>
          </a:xfrm>
        </p:spPr>
        <p:txBody>
          <a:bodyPr/>
          <a:lstStyle/>
          <a:p>
            <a:pPr>
              <a:defRPr/>
            </a:pPr>
            <a:r>
              <a:rPr lang="ru-RU" alt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Особый интерес вызвали выступления</a:t>
            </a:r>
            <a:r>
              <a:rPr lang="ru-RU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alt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(продолжение)</a:t>
            </a:r>
            <a:endParaRPr lang="ru-RU" alt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30" name="Picture 6" descr="&amp;Kcy;&amp;acy;&amp;rcy;&amp;tcy;&amp;icy;&amp;ncy;&amp;kcy;&amp;icy; &amp;pcy;&amp;ocy; &amp;zcy;&amp;acy;&amp;pcy;&amp;rcy;&amp;ocy;&amp;scy;&amp;ucy; &amp;pcy;&amp;ocy;&amp;khcy;&amp;vcy;&amp;acy;&amp;lcy;&amp;acy; &amp;kcy;&amp;lcy;&amp;icy;&amp;pcy;&amp;acy;&amp;rcy;&amp;t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2604" y="44624"/>
            <a:ext cx="1656183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9717" y="1484784"/>
            <a:ext cx="9078787" cy="4032448"/>
          </a:xfrm>
        </p:spPr>
        <p:txBody>
          <a:bodyPr/>
          <a:lstStyle/>
          <a:p>
            <a:r>
              <a:rPr lang="ru-RU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Особенности реализации моно- и </a:t>
            </a:r>
            <a:r>
              <a:rPr lang="ru-RU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полисетевых</a:t>
            </a:r>
            <a:r>
              <a:rPr lang="ru-RU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образовательных программ </a:t>
            </a:r>
            <a:br>
              <a:rPr lang="ru-RU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ru-RU" sz="3000" i="1" dirty="0" smtClean="0">
                <a:latin typeface="+mj-lt"/>
              </a:rPr>
              <a:t>(Зуева Марина </a:t>
            </a:r>
            <a:r>
              <a:rPr lang="ru-RU" sz="3000" i="1" dirty="0" err="1" smtClean="0">
                <a:latin typeface="+mj-lt"/>
              </a:rPr>
              <a:t>Леоновна</a:t>
            </a:r>
            <a:r>
              <a:rPr lang="ru-RU" sz="3000" i="1" dirty="0" smtClean="0">
                <a:latin typeface="+mj-lt"/>
              </a:rPr>
              <a:t>, </a:t>
            </a:r>
            <a:r>
              <a:rPr lang="ru-RU" sz="3000" i="1" dirty="0" err="1" smtClean="0">
                <a:latin typeface="+mj-lt"/>
              </a:rPr>
              <a:t>Выборнов</a:t>
            </a:r>
            <a:r>
              <a:rPr lang="ru-RU" sz="3000" i="1" dirty="0" smtClean="0">
                <a:latin typeface="+mj-lt"/>
              </a:rPr>
              <a:t> Владимир Юрьевич, Ярославская область)</a:t>
            </a:r>
          </a:p>
          <a:p>
            <a:r>
              <a:rPr lang="ru-RU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Повышение качества и доступности </a:t>
            </a:r>
            <a:br>
              <a:rPr lang="ru-RU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ru-RU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школьного образования через развитие ЭО и сетевого взаимодействия </a:t>
            </a:r>
            <a:br>
              <a:rPr lang="ru-RU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ru-RU" sz="3000" i="1" dirty="0" smtClean="0">
                <a:latin typeface="+mj-lt"/>
              </a:rPr>
              <a:t>(Озерова Татьяна Николаевна, </a:t>
            </a:r>
            <a:br>
              <a:rPr lang="ru-RU" sz="3000" i="1" dirty="0" smtClean="0">
                <a:latin typeface="+mj-lt"/>
              </a:rPr>
            </a:br>
            <a:r>
              <a:rPr lang="ru-RU" sz="3000" i="1" dirty="0" smtClean="0">
                <a:latin typeface="+mj-lt"/>
              </a:rPr>
              <a:t>Гагарина Александра Васильевна, Ярославская область)</a:t>
            </a:r>
          </a:p>
          <a:p>
            <a:endParaRPr lang="ru-RU" sz="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4526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40506" y="44624"/>
            <a:ext cx="7443862" cy="1727200"/>
          </a:xfrm>
        </p:spPr>
        <p:txBody>
          <a:bodyPr/>
          <a:lstStyle/>
          <a:p>
            <a:r>
              <a:rPr lang="ru-RU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Считаем необходимым </a:t>
            </a:r>
            <a:r>
              <a:rPr lang="ru-RU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обратить </a:t>
            </a:r>
            <a:r>
              <a:rPr lang="ru-RU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внимание </a:t>
            </a:r>
            <a:r>
              <a:rPr lang="ru-RU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ru-RU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следующие проблемы:</a:t>
            </a:r>
          </a:p>
        </p:txBody>
      </p:sp>
      <p:pic>
        <p:nvPicPr>
          <p:cNvPr id="4098" name="Picture 2" descr="&amp;Kcy;&amp;acy;&amp;rcy;&amp;tcy;&amp;icy;&amp;ncy;&amp;kcy;&amp;icy; &amp;pcy;&amp;ocy; &amp;zcy;&amp;acy;&amp;pcy;&amp;rcy;&amp;ocy;&amp;scy;&amp;ucy; &amp;ocy;&amp;bcy;&amp;rcy;&amp;acy;&amp;tcy;&amp;icy;&amp;tcy;&amp;softcy; &amp;vcy;&amp;ncy;&amp;icy;&amp;mcy;&amp;acy;&amp;ncy;&amp;icy;&amp;iecy; &amp;kcy;&amp;lcy;&amp;icy;&amp;pcy;&amp;acy;&amp;rcy;&amp;t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11323"/>
            <a:ext cx="1487786" cy="1487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Объект 1"/>
          <p:cNvSpPr>
            <a:spLocks noGrp="1"/>
          </p:cNvSpPr>
          <p:nvPr>
            <p:ph idx="1"/>
          </p:nvPr>
        </p:nvSpPr>
        <p:spPr>
          <a:xfrm>
            <a:off x="184845" y="1779290"/>
            <a:ext cx="8635627" cy="4962078"/>
          </a:xfrm>
        </p:spPr>
        <p:txBody>
          <a:bodyPr/>
          <a:lstStyle/>
          <a:p>
            <a:r>
              <a:rPr lang="ru-RU" sz="3000" dirty="0" smtClean="0">
                <a:latin typeface="+mj-lt"/>
              </a:rPr>
              <a:t>Необходимость нормативно-правового регулирования сетевого взаимодействия, ЭО и ДО </a:t>
            </a:r>
          </a:p>
          <a:p>
            <a:r>
              <a:rPr lang="ru-RU" sz="3000" dirty="0" smtClean="0">
                <a:latin typeface="+mj-lt"/>
              </a:rPr>
              <a:t>Отсутствие механизмов межбюджетного взаимодействия при реализации сетевых программ</a:t>
            </a:r>
          </a:p>
          <a:p>
            <a:r>
              <a:rPr lang="ru-RU" sz="3000" dirty="0" smtClean="0">
                <a:latin typeface="+mj-lt"/>
              </a:rPr>
              <a:t>Необходимость мотивирования </a:t>
            </a:r>
            <a:r>
              <a:rPr lang="ru-RU" sz="3000" dirty="0"/>
              <a:t>педагогических работников </a:t>
            </a:r>
            <a:r>
              <a:rPr lang="ru-RU" sz="3000" dirty="0" smtClean="0">
                <a:latin typeface="+mj-lt"/>
              </a:rPr>
              <a:t>и повышения их квалификации в реализации программ </a:t>
            </a:r>
            <a:r>
              <a:rPr lang="ru-RU" sz="3000" dirty="0" smtClean="0">
                <a:latin typeface="+mj-lt"/>
              </a:rPr>
              <a:t/>
            </a:r>
            <a:br>
              <a:rPr lang="ru-RU" sz="3000" dirty="0" smtClean="0">
                <a:latin typeface="+mj-lt"/>
              </a:rPr>
            </a:br>
            <a:r>
              <a:rPr lang="ru-RU" sz="3000" dirty="0" smtClean="0">
                <a:latin typeface="+mj-lt"/>
              </a:rPr>
              <a:t>с </a:t>
            </a:r>
            <a:r>
              <a:rPr lang="ru-RU" sz="3000" dirty="0" smtClean="0">
                <a:latin typeface="+mj-lt"/>
              </a:rPr>
              <a:t>использованием ЭО и ДОТ</a:t>
            </a:r>
          </a:p>
          <a:p>
            <a:endParaRPr lang="ru-RU" sz="3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136292" y="301328"/>
            <a:ext cx="7632526" cy="1687512"/>
          </a:xfrm>
        </p:spPr>
        <p:txBody>
          <a:bodyPr/>
          <a:lstStyle/>
          <a:p>
            <a:r>
              <a:rPr lang="ru-RU" alt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Считаем необходимым принять следующие управленческие действия на </a:t>
            </a:r>
            <a:r>
              <a:rPr lang="ru-RU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федеральном уровне:</a:t>
            </a:r>
            <a:endParaRPr lang="ru-RU" alt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161" name="Рисунок 4" descr="http://wiki-work.ru/images/tumblr_kxc7hyvlbg1qaej9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1420" y="-3870"/>
            <a:ext cx="1606228" cy="1949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33936" y="2275748"/>
            <a:ext cx="7992888" cy="2933278"/>
          </a:xfrm>
        </p:spPr>
        <p:txBody>
          <a:bodyPr/>
          <a:lstStyle/>
          <a:p>
            <a:endParaRPr lang="ru-RU" sz="3600" dirty="0" smtClean="0">
              <a:latin typeface="+mj-lt"/>
            </a:endParaRPr>
          </a:p>
          <a:p>
            <a:pPr marL="0" indent="0">
              <a:buNone/>
            </a:pPr>
            <a:r>
              <a:rPr lang="ru-RU" sz="3600" dirty="0" smtClean="0">
                <a:latin typeface="+mj-lt"/>
              </a:rPr>
              <a:t>Положения, обеспечивающие </a:t>
            </a:r>
            <a:r>
              <a:rPr lang="ru-RU" sz="3600" dirty="0" smtClean="0">
                <a:latin typeface="+mj-lt"/>
              </a:rPr>
              <a:t>решение </a:t>
            </a:r>
            <a:r>
              <a:rPr lang="ru-RU" sz="3600" dirty="0" smtClean="0">
                <a:latin typeface="+mj-lt"/>
              </a:rPr>
              <a:t>указанных выше проблем</a:t>
            </a:r>
            <a:endParaRPr lang="ru-RU" sz="3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Заголовок 1"/>
          <p:cNvSpPr>
            <a:spLocks noGrp="1"/>
          </p:cNvSpPr>
          <p:nvPr>
            <p:ph type="title"/>
          </p:nvPr>
        </p:nvSpPr>
        <p:spPr>
          <a:xfrm>
            <a:off x="755576" y="1740793"/>
            <a:ext cx="7632848" cy="1400175"/>
          </a:xfrm>
        </p:spPr>
        <p:txBody>
          <a:bodyPr/>
          <a:lstStyle/>
          <a:p>
            <a:pPr algn="ctr">
              <a:defRPr/>
            </a:pPr>
            <a:r>
              <a:rPr lang="ru-RU" altLang="ru-RU" sz="4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Благодарим </a:t>
            </a:r>
            <a:br>
              <a:rPr lang="ru-RU" altLang="ru-RU" sz="4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altLang="ru-RU" sz="4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47452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Затмение">
  <a:themeElements>
    <a:clrScheme name="Затмение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Затмение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Затмение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2267</TotalTime>
  <Words>191</Words>
  <Application>Microsoft Office PowerPoint</Application>
  <PresentationFormat>Экран (4:3)</PresentationFormat>
  <Paragraphs>33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Затмение</vt:lpstr>
      <vt:lpstr>Секция 2.2. Развитие сетевых форм реализации образовательных программ  в условиях модернизации  системы подготовки кадров. Обеспечение доступности профессионального образования средствами дистанционного обучения</vt:lpstr>
      <vt:lpstr>Презентация PowerPoint</vt:lpstr>
      <vt:lpstr>Презентация PowerPoint</vt:lpstr>
      <vt:lpstr>В сфере интересов секции следующие вопросы:</vt:lpstr>
      <vt:lpstr>Особый интерес вызвали выступления:</vt:lpstr>
      <vt:lpstr>Особый интерес вызвали выступления: (продолжение)</vt:lpstr>
      <vt:lpstr>Считаем необходимым  обратить внимание  на следующие проблемы:</vt:lpstr>
      <vt:lpstr>Считаем необходимым принять следующие управленческие действия на федеральном уровне:</vt:lpstr>
      <vt:lpstr>Благодарим  за внимание!</vt:lpstr>
    </vt:vector>
  </TitlesOfParts>
  <Company>МСГИ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Константинова</dc:creator>
  <cp:lastModifiedBy>Галина Дмитриевна Редченкова</cp:lastModifiedBy>
  <cp:revision>186</cp:revision>
  <cp:lastPrinted>2015-04-24T17:28:17Z</cp:lastPrinted>
  <dcterms:created xsi:type="dcterms:W3CDTF">2005-04-23T15:05:53Z</dcterms:created>
  <dcterms:modified xsi:type="dcterms:W3CDTF">2015-04-24T17:32:30Z</dcterms:modified>
</cp:coreProperties>
</file>