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374" r:id="rId2"/>
    <p:sldId id="342" r:id="rId3"/>
    <p:sldId id="376" r:id="rId4"/>
    <p:sldId id="375" r:id="rId5"/>
    <p:sldId id="345" r:id="rId6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>
        <p:scale>
          <a:sx n="86" d="100"/>
          <a:sy n="86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13.05.2015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173288"/>
            <a:ext cx="8280400" cy="439261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Подходы к прогнозированию кадровых потребностей региона (территории)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1800"/>
              </a:spcBef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defRPr/>
            </a:pPr>
            <a:endParaRPr lang="ru-RU" sz="1800" b="1" dirty="0" smtClean="0"/>
          </a:p>
          <a:p>
            <a:pPr>
              <a:defRPr/>
            </a:pPr>
            <a:endParaRPr lang="ru-RU" sz="1800" b="1" dirty="0" smtClean="0"/>
          </a:p>
          <a:p>
            <a:pPr>
              <a:defRPr/>
            </a:pPr>
            <a:r>
              <a:rPr lang="ru-RU" sz="1800" b="1" dirty="0" err="1" smtClean="0"/>
              <a:t>Дудырев</a:t>
            </a:r>
            <a:r>
              <a:rPr lang="ru-RU" sz="1800" b="1" dirty="0" smtClean="0"/>
              <a:t> Федор Феликсович,</a:t>
            </a:r>
          </a:p>
          <a:p>
            <a:pPr>
              <a:defRPr/>
            </a:pPr>
            <a:r>
              <a:rPr lang="ru-RU" sz="1800" b="1" dirty="0"/>
              <a:t>г</a:t>
            </a:r>
            <a:r>
              <a:rPr lang="ru-RU" sz="1800" b="1" dirty="0" smtClean="0"/>
              <a:t>лавный эксперт института образования Национального исследовательского университета «Высшая школа экономики»</a:t>
            </a:r>
            <a:endParaRPr lang="ru-RU" sz="1800" dirty="0" smtClean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6666"/>
                </a:solidFill>
              </a:rPr>
              <a:t>Секция _</a:t>
            </a:r>
            <a:r>
              <a:rPr lang="en-US" altLang="ru-RU" dirty="0" smtClean="0">
                <a:solidFill>
                  <a:srgbClr val="006666"/>
                </a:solidFill>
              </a:rPr>
              <a:t>1.1</a:t>
            </a:r>
            <a:r>
              <a:rPr lang="ru-RU" altLang="ru-RU" dirty="0" smtClean="0">
                <a:solidFill>
                  <a:srgbClr val="006666"/>
                </a:solidFill>
              </a:rPr>
              <a:t>__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8641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pPr algn="ctr"/>
            <a:r>
              <a:rPr lang="ru-RU" altLang="ru-RU" sz="2400" dirty="0" smtClean="0"/>
              <a:t>Прогноз кадровых потребностей – обязательная часть региональных программ развития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pPr marL="0" indent="0">
              <a:buNone/>
            </a:pPr>
            <a:endParaRPr lang="ru-RU" altLang="ru-RU" sz="1400" dirty="0" smtClean="0"/>
          </a:p>
          <a:p>
            <a:r>
              <a:rPr lang="ru-RU" sz="1400" b="1" dirty="0"/>
              <a:t>Брянская область:</a:t>
            </a:r>
            <a:r>
              <a:rPr lang="ru-RU" sz="1400" dirty="0"/>
              <a:t> приведение содержания и структуры профессиональной подготовки кадров в соответствие с современными потребностями рынка труда и повышение доступности качественных образовательных услуг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b="1" dirty="0"/>
              <a:t>Владимирская область:</a:t>
            </a:r>
            <a:r>
              <a:rPr lang="ru-RU" sz="1400" dirty="0"/>
              <a:t> обеспечение текущих и перспективных потребностей экономики и социальной сферы в профессиональных кадрах необходимой квалификации</a:t>
            </a:r>
            <a:r>
              <a:rPr lang="ru-RU" sz="1400" dirty="0" smtClean="0"/>
              <a:t>;</a:t>
            </a:r>
            <a:endParaRPr lang="ru-RU" sz="1400" dirty="0"/>
          </a:p>
          <a:p>
            <a:r>
              <a:rPr lang="ru-RU" sz="1400" b="1" dirty="0"/>
              <a:t>Калужская область</a:t>
            </a:r>
            <a:r>
              <a:rPr lang="ru-RU" sz="1400" dirty="0"/>
              <a:t>: приведение профессиональных образовательных программ в соответствие с запросами личности, потребностями рынка труда, перспективами развития экономики и социальной сферы </a:t>
            </a:r>
            <a:r>
              <a:rPr lang="ru-RU" sz="1400" dirty="0" smtClean="0"/>
              <a:t>региона</a:t>
            </a:r>
            <a:endParaRPr lang="ru-RU" sz="1400" dirty="0"/>
          </a:p>
          <a:p>
            <a:r>
              <a:rPr lang="ru-RU" sz="1400" b="1" dirty="0"/>
              <a:t>Тамбовская область:</a:t>
            </a:r>
            <a:r>
              <a:rPr lang="ru-RU" sz="1400" dirty="0"/>
              <a:t> совершенствование механизмов формирования  прогноза  </a:t>
            </a:r>
            <a:r>
              <a:rPr lang="ru-RU" sz="1400" dirty="0" smtClean="0"/>
              <a:t>потребностей региональной  </a:t>
            </a:r>
            <a:r>
              <a:rPr lang="ru-RU" sz="1400" dirty="0"/>
              <a:t>экономики  в  трудовых  ресурсах   в   соответствии   со стратегическими направлениями и  программами  социально-экономического развития Тамбовской области </a:t>
            </a:r>
          </a:p>
          <a:p>
            <a:pPr marL="0" indent="0">
              <a:buNone/>
            </a:pPr>
            <a:endParaRPr lang="ru-RU" altLang="ru-RU" sz="1400" dirty="0" smtClean="0"/>
          </a:p>
          <a:p>
            <a:pPr>
              <a:buFontTx/>
              <a:buChar char="-"/>
            </a:pPr>
            <a:endParaRPr lang="ru-RU" alt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r>
              <a:rPr lang="ru-RU" altLang="ru-RU" dirty="0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pPr marL="0" indent="0">
              <a:buNone/>
            </a:pPr>
            <a:endParaRPr lang="ru-RU" altLang="ru-RU" sz="1400" dirty="0" smtClean="0"/>
          </a:p>
          <a:p>
            <a:pPr marL="0" indent="0">
              <a:buNone/>
            </a:pPr>
            <a:r>
              <a:rPr lang="ru-RU" altLang="ru-RU" sz="1600" dirty="0" smtClean="0"/>
              <a:t>Как должны взаимодействовать ведомства в процессе формирования прогноза кадровой потребности?</a:t>
            </a:r>
          </a:p>
          <a:p>
            <a:pPr marL="0" indent="0">
              <a:buNone/>
            </a:pPr>
            <a:r>
              <a:rPr lang="ru-RU" altLang="ru-RU" sz="1600" dirty="0" smtClean="0"/>
              <a:t>Как использовать общественные механизмы (Советы при губернаторах, ТПП и т.д.)?</a:t>
            </a:r>
          </a:p>
          <a:p>
            <a:pPr marL="0" indent="0">
              <a:buNone/>
            </a:pPr>
            <a:r>
              <a:rPr lang="ru-RU" altLang="ru-RU" sz="1600" dirty="0" smtClean="0"/>
              <a:t>Как учесть в рамках прогноза </a:t>
            </a:r>
            <a:r>
              <a:rPr lang="ru-RU" altLang="ru-RU" sz="1600" u="sng" dirty="0" smtClean="0"/>
              <a:t>программы развития </a:t>
            </a:r>
            <a:r>
              <a:rPr lang="ru-RU" altLang="ru-RU" sz="1600" dirty="0" smtClean="0"/>
              <a:t>предприятий и отраслей, </a:t>
            </a:r>
            <a:r>
              <a:rPr lang="ru-RU" altLang="ru-RU" sz="1600" u="sng" dirty="0" smtClean="0"/>
              <a:t>инвестиционные проекты</a:t>
            </a:r>
            <a:r>
              <a:rPr lang="ru-RU" altLang="ru-RU" sz="1600" dirty="0" smtClean="0"/>
              <a:t>?</a:t>
            </a:r>
          </a:p>
          <a:p>
            <a:pPr marL="0" indent="0">
              <a:buNone/>
            </a:pPr>
            <a:r>
              <a:rPr lang="ru-RU" altLang="ru-RU" sz="1600" dirty="0" smtClean="0"/>
              <a:t>Как учесть резкие изменения экономической конъюнктуры?</a:t>
            </a:r>
          </a:p>
          <a:p>
            <a:pPr marL="0" indent="0">
              <a:buNone/>
            </a:pPr>
            <a:r>
              <a:rPr lang="ru-RU" altLang="ru-RU" sz="1600" dirty="0" smtClean="0"/>
              <a:t>Как избежать ложных сигналов рынка труда?</a:t>
            </a:r>
          </a:p>
          <a:p>
            <a:pPr marL="0" indent="0">
              <a:buNone/>
            </a:pPr>
            <a:r>
              <a:rPr lang="ru-RU" altLang="ru-RU" sz="1600" dirty="0" smtClean="0"/>
              <a:t>Как совместить языки описания: отличия в номенклатуре профессий и специальностей в сферах труда и образования. Проблема «переходников»</a:t>
            </a:r>
          </a:p>
          <a:p>
            <a:pPr marL="0" indent="0">
              <a:buNone/>
            </a:pPr>
            <a:r>
              <a:rPr lang="ru-RU" altLang="ru-RU" sz="1600" dirty="0" smtClean="0"/>
              <a:t>Международная практика: </a:t>
            </a:r>
            <a:r>
              <a:rPr lang="en-US" sz="1600" dirty="0"/>
              <a:t>Skills mismatch analysis </a:t>
            </a:r>
            <a:endParaRPr lang="ru-RU" altLang="ru-RU" sz="1600" dirty="0" smtClean="0"/>
          </a:p>
          <a:p>
            <a:pPr marL="0" indent="0">
              <a:buNone/>
            </a:pPr>
            <a:endParaRPr lang="ru-RU" altLang="ru-RU" sz="1400" dirty="0" smtClean="0"/>
          </a:p>
          <a:p>
            <a:pPr>
              <a:buFontTx/>
              <a:buChar char="-"/>
            </a:pPr>
            <a:endParaRPr lang="ru-RU" altLang="ru-RU" sz="14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1625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971550" y="128588"/>
            <a:ext cx="6337300" cy="1400175"/>
          </a:xfrm>
        </p:spPr>
        <p:txBody>
          <a:bodyPr/>
          <a:lstStyle/>
          <a:p>
            <a:pPr algn="ctr">
              <a:defRPr/>
            </a:pPr>
            <a:r>
              <a:rPr lang="ru-RU" altLang="ru-RU" dirty="0" smtClean="0">
                <a:latin typeface="+mn-lt"/>
              </a:rPr>
              <a:t>Лучшие практики: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323850" y="1844675"/>
            <a:ext cx="8645525" cy="47529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7624" y="2348880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Белгородская область: </a:t>
            </a:r>
            <a:r>
              <a:rPr lang="ru-RU" sz="1600" dirty="0" smtClean="0"/>
              <a:t>механизм взаимодействия региональных министерств, муниципалитетов, предприятий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smtClean="0"/>
              <a:t>Алтай</a:t>
            </a:r>
            <a:r>
              <a:rPr lang="ru-RU" sz="1600" b="1" smtClean="0"/>
              <a:t>ский </a:t>
            </a:r>
            <a:r>
              <a:rPr lang="ru-RU" sz="1600" b="1" dirty="0" smtClean="0"/>
              <a:t>край</a:t>
            </a:r>
            <a:r>
              <a:rPr lang="ru-RU" sz="1600" b="1" dirty="0" smtClean="0"/>
              <a:t>: </a:t>
            </a:r>
            <a:r>
              <a:rPr lang="ru-RU" sz="1600" dirty="0" smtClean="0"/>
              <a:t>учет изменения содержания профессиональной деятельности квалификационных профилей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Самарская область: </a:t>
            </a:r>
            <a:r>
              <a:rPr lang="ru-RU" sz="1600" dirty="0" smtClean="0"/>
              <a:t>социологический инструментарий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Республика </a:t>
            </a:r>
            <a:r>
              <a:rPr lang="ru-RU" sz="1600" b="1" dirty="0"/>
              <a:t>К</a:t>
            </a:r>
            <a:r>
              <a:rPr lang="ru-RU" sz="1600" b="1" dirty="0" smtClean="0"/>
              <a:t>арелия: </a:t>
            </a:r>
            <a:r>
              <a:rPr lang="ru-RU" sz="1600" dirty="0" smtClean="0"/>
              <a:t>сегментирование рынка труда, элементы </a:t>
            </a:r>
            <a:r>
              <a:rPr lang="ru-RU" sz="1600" dirty="0" err="1" smtClean="0"/>
              <a:t>форсайта</a:t>
            </a:r>
            <a:r>
              <a:rPr lang="ru-RU" sz="1600" dirty="0" smtClean="0"/>
              <a:t>, учет европейских аналогов</a:t>
            </a:r>
          </a:p>
          <a:p>
            <a:pPr algn="just"/>
            <a:endParaRPr lang="ru-RU" sz="1600" dirty="0"/>
          </a:p>
          <a:p>
            <a:pPr algn="just"/>
            <a:r>
              <a:rPr lang="en-US" sz="1600" b="1" dirty="0" smtClean="0"/>
              <a:t>IBS: </a:t>
            </a:r>
            <a:r>
              <a:rPr lang="ru-RU" sz="1600" dirty="0" smtClean="0"/>
              <a:t>модели </a:t>
            </a:r>
            <a:r>
              <a:rPr lang="ru-RU" sz="1600" dirty="0" err="1" smtClean="0"/>
              <a:t>сценирования</a:t>
            </a:r>
            <a:r>
              <a:rPr lang="ru-RU" sz="1600" dirty="0" smtClean="0"/>
              <a:t> при расчете кадровой потребности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Высшая школа экономики: </a:t>
            </a:r>
            <a:r>
              <a:rPr lang="ru-RU" sz="1600" dirty="0" smtClean="0"/>
              <a:t>модель учета предпочтений семей с учетом популярности профессий</a:t>
            </a:r>
            <a:endParaRPr lang="ru-RU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6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23850" y="157163"/>
            <a:ext cx="7313613" cy="1687512"/>
          </a:xfrm>
        </p:spPr>
        <p:txBody>
          <a:bodyPr/>
          <a:lstStyle/>
          <a:p>
            <a:pPr algn="ctr"/>
            <a:r>
              <a:rPr lang="ru-RU" altLang="ru-RU" sz="2400" b="1" dirty="0" smtClean="0"/>
              <a:t>Считаем необходимым принять следующие 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 </a:t>
            </a:r>
            <a:r>
              <a:rPr lang="ru-RU" altLang="ru-RU" sz="2400" b="1" dirty="0" smtClean="0"/>
              <a:t>действия:</a:t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pic>
        <p:nvPicPr>
          <p:cNvPr id="6161" name="Рисунок 4" descr="http://wiki-work.ru/images/tumblr_kxc7hyvlbg1qaej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115888"/>
            <a:ext cx="12461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Проект ФЦПРО: корректировка мероприятий, связанных с развитием региональных систем профессионального образования</a:t>
            </a:r>
          </a:p>
          <a:p>
            <a:pPr>
              <a:buFontTx/>
              <a:buChar char="-"/>
            </a:pPr>
            <a:r>
              <a:rPr lang="ru-RU" dirty="0" smtClean="0"/>
              <a:t>обзоры лучших региональных практик прогнозирования</a:t>
            </a:r>
          </a:p>
          <a:p>
            <a:pPr>
              <a:buFontTx/>
              <a:buChar char="-"/>
            </a:pPr>
            <a:r>
              <a:rPr lang="ru-RU" dirty="0" smtClean="0"/>
              <a:t>возможен </a:t>
            </a:r>
            <a:r>
              <a:rPr lang="ru-RU" dirty="0"/>
              <a:t>ли перенос моделей прогноза</a:t>
            </a:r>
            <a:r>
              <a:rPr lang="ru-RU" dirty="0" smtClean="0"/>
              <a:t>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2282</TotalTime>
  <Words>308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Затмение</vt:lpstr>
      <vt:lpstr>Секция _1.1__</vt:lpstr>
      <vt:lpstr>Прогноз кадровых потребностей – обязательная часть региональных программ развития</vt:lpstr>
      <vt:lpstr>В сфере интересов секции следующие вопросы:</vt:lpstr>
      <vt:lpstr>Лучшие практики:</vt:lpstr>
      <vt:lpstr>Считаем необходимым принять следующие  действия: 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Наталья Николаевна Новикова</cp:lastModifiedBy>
  <cp:revision>133</cp:revision>
  <cp:lastPrinted>2014-12-05T11:53:06Z</cp:lastPrinted>
  <dcterms:created xsi:type="dcterms:W3CDTF">2005-04-23T15:05:53Z</dcterms:created>
  <dcterms:modified xsi:type="dcterms:W3CDTF">2015-05-13T06:46:30Z</dcterms:modified>
</cp:coreProperties>
</file>