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7"/>
  </p:notesMasterIdLst>
  <p:handoutMasterIdLst>
    <p:handoutMasterId r:id="rId8"/>
  </p:handoutMasterIdLst>
  <p:sldIdLst>
    <p:sldId id="374" r:id="rId2"/>
    <p:sldId id="342" r:id="rId3"/>
    <p:sldId id="376" r:id="rId4"/>
    <p:sldId id="375" r:id="rId5"/>
    <p:sldId id="345" r:id="rId6"/>
  </p:sldIdLst>
  <p:sldSz cx="9144000" cy="6858000" type="screen4x3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0" autoAdjust="0"/>
  </p:normalViewPr>
  <p:slideViewPr>
    <p:cSldViewPr>
      <p:cViewPr>
        <p:scale>
          <a:sx n="86" d="100"/>
          <a:sy n="86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07CA78-8FDF-4306-B6BF-2E1C5AC2DA67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F09330-CC8E-4F6F-87BD-D169B38495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79269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9B4B55-8B1C-4F69-A6C7-A8D3008B375E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FDEA90-EC2C-4BAD-B58D-578B42B11A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00949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E809-E3BB-4918-AE05-3984B58CAC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3D86-7883-45FC-91E7-F06636EF88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55F7-0F7C-4EA0-9ED5-A7BBB4425E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2A9F-7AF0-4E04-ADB3-8D171310E4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860B-8682-4373-8EF1-0BEB34178F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7F30-98DD-41D4-A435-3BDA242A8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108-A606-42A9-A226-1B8467A92D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FCF7-9AB9-44F4-8A6A-10CB4766A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3E3E-709A-447A-8E91-8F5859FE2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C21-DA96-44F0-9E15-562E6BA359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AD7F-5D9D-449A-AE71-71295847E1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44412E-D60B-462F-8563-ED16E42A9B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173288"/>
            <a:ext cx="8280400" cy="4392612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2800" b="1" i="1" kern="1200" dirty="0" smtClean="0">
                <a:solidFill>
                  <a:srgbClr val="006666">
                    <a:lumMod val="75000"/>
                  </a:srgbClr>
                </a:solidFill>
              </a:rPr>
              <a:t>Подходы к прогнозированию кадровых потребностей региона (территории)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1800"/>
              </a:spcBef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Руководители–модераторы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>
              <a:defRPr/>
            </a:pPr>
            <a:endParaRPr lang="ru-RU" sz="1800" b="1" dirty="0" smtClean="0"/>
          </a:p>
          <a:p>
            <a:pPr>
              <a:defRPr/>
            </a:pPr>
            <a:endParaRPr lang="ru-RU" sz="1800" b="1" dirty="0" smtClean="0"/>
          </a:p>
          <a:p>
            <a:pPr>
              <a:defRPr/>
            </a:pPr>
            <a:r>
              <a:rPr lang="ru-RU" sz="1800" b="1" dirty="0" err="1" smtClean="0"/>
              <a:t>Дудырев</a:t>
            </a:r>
            <a:r>
              <a:rPr lang="ru-RU" sz="1800" b="1" dirty="0" smtClean="0"/>
              <a:t> Федор Феликсович,</a:t>
            </a:r>
          </a:p>
          <a:p>
            <a:pPr>
              <a:defRPr/>
            </a:pPr>
            <a:r>
              <a:rPr lang="ru-RU" sz="1800" b="1" dirty="0"/>
              <a:t>г</a:t>
            </a:r>
            <a:r>
              <a:rPr lang="ru-RU" sz="1800" b="1" dirty="0" smtClean="0"/>
              <a:t>лавный эксперт института образования Национального исследовательского университета «Высшая школа экономики»</a:t>
            </a:r>
            <a:endParaRPr lang="ru-RU" sz="1800" dirty="0" smtClean="0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6666"/>
                </a:solidFill>
              </a:rPr>
              <a:t>Секция _</a:t>
            </a:r>
            <a:r>
              <a:rPr lang="en-US" altLang="ru-RU" dirty="0" smtClean="0">
                <a:solidFill>
                  <a:srgbClr val="006666"/>
                </a:solidFill>
              </a:rPr>
              <a:t>1.1</a:t>
            </a:r>
            <a:r>
              <a:rPr lang="ru-RU" altLang="ru-RU" dirty="0" smtClean="0">
                <a:solidFill>
                  <a:srgbClr val="006666"/>
                </a:solidFill>
              </a:rPr>
              <a:t>__</a:t>
            </a:r>
            <a:endParaRPr lang="ru-RU" altLang="ru-RU" dirty="0" smtClean="0"/>
          </a:p>
        </p:txBody>
      </p:sp>
      <p:pic>
        <p:nvPicPr>
          <p:cNvPr id="59394" name="Picture 2" descr="&amp;Kcy;&amp;ocy;&amp;mcy;&amp;acy;&amp;ncy;&amp;dcy;&amp;acy; &amp;dcy;&amp;iecy;&amp;lcy;&amp;ocy;&amp;vcy;&amp;ycy;&amp;khcy; &amp;lcy;&amp;yucy;&amp;dcy;&amp;iecy;&amp;jcy; &amp;zcy;&amp;acy; &amp;rcy;&amp;acy;&amp;bcy;&amp;ocy;&amp;tcy;&amp;ocy;&amp;jcy; &amp;vcy; &amp;ocy;&amp;fcy;&amp;icy;&amp;scy;&amp;iecy;; &amp;fcy;&amp;ocy;&amp;tcy;&amp;ocy; 3145996, &amp;fcy;&amp;ocy;&amp;tcy;&amp;ocy;&amp;gcy;&amp;rcy;&amp;acy;&amp;fcy; Andres Rodriguez. &amp;Fcy;&amp;ocy;&amp;tcy;&amp;ocy;&amp;bcy;&amp;acy;&amp;ncy;&amp;kcy; &amp;Lcy;&amp;ocy;&amp;rcy;&amp;icy; - &amp;Pcy;&amp;rcy;&amp;ocy;&amp;dcy;&amp;acy;&amp;zhcy;&amp;acy; &amp;fcy;&amp;ocy;&amp;tcy;&amp;ocy;&amp;gcy;&amp;rcy;&amp;acy;&amp;fcy;&amp;icy;&amp;jcy;, &amp;icy;&amp;lcy;&amp;lcy;&amp;yucy;&amp;scy;&amp;tcy;&amp;rcy;&amp;acy;&amp;t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1"/>
            <a:ext cx="2880320" cy="1872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pPr algn="ctr"/>
            <a:r>
              <a:rPr lang="ru-RU" altLang="ru-RU" sz="2400" dirty="0" smtClean="0"/>
              <a:t>Прогноз кадровых потребностей – обязательная часть региональных программ развития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62038" y="2060575"/>
            <a:ext cx="7313612" cy="4114800"/>
          </a:xfrm>
        </p:spPr>
        <p:txBody>
          <a:bodyPr/>
          <a:lstStyle/>
          <a:p>
            <a:pPr marL="0" indent="0">
              <a:buNone/>
            </a:pPr>
            <a:endParaRPr lang="ru-RU" altLang="ru-RU" sz="1400" dirty="0" smtClean="0"/>
          </a:p>
          <a:p>
            <a:r>
              <a:rPr lang="ru-RU" sz="1400" b="1" dirty="0"/>
              <a:t>Брянская область:</a:t>
            </a:r>
            <a:r>
              <a:rPr lang="ru-RU" sz="1400" dirty="0"/>
              <a:t> приведение содержания и структуры профессиональной подготовки кадров в соответствие с современными потребностями рынка труда и повышение доступности качественных образовательных услуг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b="1" dirty="0"/>
              <a:t>Владимирская область:</a:t>
            </a:r>
            <a:r>
              <a:rPr lang="ru-RU" sz="1400" dirty="0"/>
              <a:t> обеспечение текущих и перспективных потребностей экономики и социальной сферы в профессиональных кадрах необходимой квалификации</a:t>
            </a:r>
            <a:r>
              <a:rPr lang="ru-RU" sz="1400" dirty="0" smtClean="0"/>
              <a:t>;</a:t>
            </a:r>
            <a:endParaRPr lang="ru-RU" sz="1400" dirty="0"/>
          </a:p>
          <a:p>
            <a:r>
              <a:rPr lang="ru-RU" sz="1400" b="1" dirty="0"/>
              <a:t>Калужская область</a:t>
            </a:r>
            <a:r>
              <a:rPr lang="ru-RU" sz="1400" dirty="0"/>
              <a:t>: приведение профессиональных образовательных программ в соответствие с запросами личности, потребностями рынка труда, перспективами развития экономики и социальной сферы </a:t>
            </a:r>
            <a:r>
              <a:rPr lang="ru-RU" sz="1400" dirty="0" smtClean="0"/>
              <a:t>региона</a:t>
            </a:r>
            <a:endParaRPr lang="ru-RU" sz="1400" dirty="0"/>
          </a:p>
          <a:p>
            <a:r>
              <a:rPr lang="ru-RU" sz="1400" b="1" dirty="0"/>
              <a:t>Тамбовская область:</a:t>
            </a:r>
            <a:r>
              <a:rPr lang="ru-RU" sz="1400" dirty="0"/>
              <a:t> совершенствование механизмов формирования  прогноза  </a:t>
            </a:r>
            <a:r>
              <a:rPr lang="ru-RU" sz="1400" dirty="0" smtClean="0"/>
              <a:t>потребностей региональной  </a:t>
            </a:r>
            <a:r>
              <a:rPr lang="ru-RU" sz="1400" dirty="0"/>
              <a:t>экономики  в  трудовых  ресурсах   в   соответствии   со стратегическими направлениями и  программами  социально-экономического развития Тамбовской области </a:t>
            </a:r>
          </a:p>
          <a:p>
            <a:pPr marL="0" indent="0">
              <a:buNone/>
            </a:pPr>
            <a:endParaRPr lang="ru-RU" altLang="ru-RU" sz="1400" dirty="0" smtClean="0"/>
          </a:p>
          <a:p>
            <a:pPr>
              <a:buFontTx/>
              <a:buChar char="-"/>
            </a:pPr>
            <a:endParaRPr lang="ru-RU" alt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r>
              <a:rPr lang="ru-RU" altLang="ru-RU" dirty="0" smtClean="0"/>
              <a:t>В сфере интересов секции следующие вопросы: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62038" y="2060575"/>
            <a:ext cx="7313612" cy="4114800"/>
          </a:xfrm>
        </p:spPr>
        <p:txBody>
          <a:bodyPr/>
          <a:lstStyle/>
          <a:p>
            <a:pPr marL="0" indent="0">
              <a:buNone/>
            </a:pPr>
            <a:endParaRPr lang="ru-RU" altLang="ru-RU" sz="1400" dirty="0" smtClean="0"/>
          </a:p>
          <a:p>
            <a:pPr marL="0" indent="0">
              <a:buNone/>
            </a:pPr>
            <a:r>
              <a:rPr lang="ru-RU" altLang="ru-RU" sz="1600" dirty="0" smtClean="0"/>
              <a:t>Как должны взаимодействовать ведомства в процессе формирования прогноза кадровой потребности?</a:t>
            </a:r>
          </a:p>
          <a:p>
            <a:pPr marL="0" indent="0">
              <a:buNone/>
            </a:pPr>
            <a:r>
              <a:rPr lang="ru-RU" altLang="ru-RU" sz="1600" dirty="0" smtClean="0"/>
              <a:t>Как использовать общественные механизмы (Советы при губернаторах, ТПП и т.д.)?</a:t>
            </a:r>
          </a:p>
          <a:p>
            <a:pPr marL="0" indent="0">
              <a:buNone/>
            </a:pPr>
            <a:r>
              <a:rPr lang="ru-RU" altLang="ru-RU" sz="1600" dirty="0" smtClean="0"/>
              <a:t>Как учесть в рамках прогноза </a:t>
            </a:r>
            <a:r>
              <a:rPr lang="ru-RU" altLang="ru-RU" sz="1600" u="sng" dirty="0" smtClean="0"/>
              <a:t>программы развития </a:t>
            </a:r>
            <a:r>
              <a:rPr lang="ru-RU" altLang="ru-RU" sz="1600" dirty="0" smtClean="0"/>
              <a:t>предприятий и отраслей, </a:t>
            </a:r>
            <a:r>
              <a:rPr lang="ru-RU" altLang="ru-RU" sz="1600" u="sng" dirty="0" smtClean="0"/>
              <a:t>инвестиционные проекты</a:t>
            </a:r>
            <a:r>
              <a:rPr lang="ru-RU" altLang="ru-RU" sz="1600" dirty="0" smtClean="0"/>
              <a:t>?</a:t>
            </a:r>
          </a:p>
          <a:p>
            <a:pPr marL="0" indent="0">
              <a:buNone/>
            </a:pPr>
            <a:r>
              <a:rPr lang="ru-RU" altLang="ru-RU" sz="1600" dirty="0" smtClean="0"/>
              <a:t>Как учесть резкие изменения экономической конъюнктуры?</a:t>
            </a:r>
          </a:p>
          <a:p>
            <a:pPr marL="0" indent="0">
              <a:buNone/>
            </a:pPr>
            <a:r>
              <a:rPr lang="ru-RU" altLang="ru-RU" sz="1600" dirty="0" smtClean="0"/>
              <a:t>Как избежать ложных сигналов рынка труда?</a:t>
            </a:r>
          </a:p>
          <a:p>
            <a:pPr marL="0" indent="0">
              <a:buNone/>
            </a:pPr>
            <a:r>
              <a:rPr lang="ru-RU" altLang="ru-RU" sz="1600" dirty="0" smtClean="0"/>
              <a:t>Как совместить языки описания: отличия в номенклатуре профессий и специальностей в сферах труда и образования. Проблема «переходников»</a:t>
            </a:r>
          </a:p>
          <a:p>
            <a:pPr marL="0" indent="0">
              <a:buNone/>
            </a:pPr>
            <a:r>
              <a:rPr lang="ru-RU" altLang="ru-RU" sz="1600" dirty="0" smtClean="0"/>
              <a:t>Международная практика: </a:t>
            </a:r>
            <a:r>
              <a:rPr lang="en-US" sz="1600" dirty="0"/>
              <a:t>Skills mismatch analysis </a:t>
            </a:r>
            <a:endParaRPr lang="ru-RU" altLang="ru-RU" sz="1600" dirty="0" smtClean="0"/>
          </a:p>
          <a:p>
            <a:pPr marL="0" indent="0">
              <a:buNone/>
            </a:pPr>
            <a:endParaRPr lang="ru-RU" altLang="ru-RU" sz="1400" dirty="0" smtClean="0"/>
          </a:p>
          <a:p>
            <a:pPr>
              <a:buFontTx/>
              <a:buChar char="-"/>
            </a:pPr>
            <a:endParaRPr lang="ru-RU" altLang="ru-RU" sz="1400" dirty="0" smtClean="0"/>
          </a:p>
        </p:txBody>
      </p:sp>
      <p:pic>
        <p:nvPicPr>
          <p:cNvPr id="5" name="Picture 2" descr="http://english-drive.ru/wp-content/uploads/2012/07/%D0%B2%D0%BE%D0%BF%D1%80%D0%BE%D1%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01625"/>
            <a:ext cx="1989459" cy="19894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971550" y="128588"/>
            <a:ext cx="6337300" cy="1400175"/>
          </a:xfrm>
        </p:spPr>
        <p:txBody>
          <a:bodyPr/>
          <a:lstStyle/>
          <a:p>
            <a:pPr algn="ctr">
              <a:defRPr/>
            </a:pPr>
            <a:r>
              <a:rPr lang="ru-RU" altLang="ru-RU" dirty="0" smtClean="0">
                <a:latin typeface="+mn-lt"/>
              </a:rPr>
              <a:t>Лучшие практики:</a:t>
            </a:r>
          </a:p>
        </p:txBody>
      </p:sp>
      <p:sp>
        <p:nvSpPr>
          <p:cNvPr id="56323" name="Объект 2"/>
          <p:cNvSpPr>
            <a:spLocks noGrp="1"/>
          </p:cNvSpPr>
          <p:nvPr>
            <p:ph idx="1"/>
          </p:nvPr>
        </p:nvSpPr>
        <p:spPr>
          <a:xfrm>
            <a:off x="323850" y="1844675"/>
            <a:ext cx="8645525" cy="47529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ru-RU" altLang="ru-RU" sz="2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altLang="ru-RU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87624" y="2348880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/>
              <a:t>Белгородская область: </a:t>
            </a:r>
            <a:r>
              <a:rPr lang="ru-RU" sz="1600" dirty="0" smtClean="0"/>
              <a:t>механизм взаимодействия региональных министерств, муниципалитетов, предприятий 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smtClean="0"/>
              <a:t>Алтай</a:t>
            </a:r>
            <a:r>
              <a:rPr lang="ru-RU" sz="1600" b="1" smtClean="0"/>
              <a:t>ский </a:t>
            </a:r>
            <a:r>
              <a:rPr lang="ru-RU" sz="1600" b="1" dirty="0" smtClean="0"/>
              <a:t>край</a:t>
            </a:r>
            <a:r>
              <a:rPr lang="ru-RU" sz="1600" b="1" dirty="0" smtClean="0"/>
              <a:t>: </a:t>
            </a:r>
            <a:r>
              <a:rPr lang="ru-RU" sz="1600" dirty="0" smtClean="0"/>
              <a:t>учет изменения содержания профессиональной деятельности квалификационных профилей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 smtClean="0"/>
              <a:t>Самарская область: </a:t>
            </a:r>
            <a:r>
              <a:rPr lang="ru-RU" sz="1600" dirty="0" smtClean="0"/>
              <a:t>социологический инструментарий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 smtClean="0"/>
              <a:t>Республика </a:t>
            </a:r>
            <a:r>
              <a:rPr lang="ru-RU" sz="1600" b="1" dirty="0"/>
              <a:t>К</a:t>
            </a:r>
            <a:r>
              <a:rPr lang="ru-RU" sz="1600" b="1" dirty="0" smtClean="0"/>
              <a:t>арелия: </a:t>
            </a:r>
            <a:r>
              <a:rPr lang="ru-RU" sz="1600" dirty="0" smtClean="0"/>
              <a:t>сегментирование рынка труда, элементы </a:t>
            </a:r>
            <a:r>
              <a:rPr lang="ru-RU" sz="1600" dirty="0" err="1" smtClean="0"/>
              <a:t>форсайта</a:t>
            </a:r>
            <a:r>
              <a:rPr lang="ru-RU" sz="1600" dirty="0" smtClean="0"/>
              <a:t>, учет европейских аналогов</a:t>
            </a:r>
          </a:p>
          <a:p>
            <a:pPr algn="just"/>
            <a:endParaRPr lang="ru-RU" sz="1600" dirty="0"/>
          </a:p>
          <a:p>
            <a:pPr algn="just"/>
            <a:r>
              <a:rPr lang="en-US" sz="1600" b="1" dirty="0" smtClean="0"/>
              <a:t>IBS: </a:t>
            </a:r>
            <a:r>
              <a:rPr lang="ru-RU" sz="1600" dirty="0" smtClean="0"/>
              <a:t>модели </a:t>
            </a:r>
            <a:r>
              <a:rPr lang="ru-RU" sz="1600" dirty="0" err="1" smtClean="0"/>
              <a:t>сценирования</a:t>
            </a:r>
            <a:r>
              <a:rPr lang="ru-RU" sz="1600" dirty="0" smtClean="0"/>
              <a:t> при расчете кадровой потребности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 smtClean="0"/>
              <a:t>Высшая школа экономики: </a:t>
            </a:r>
            <a:r>
              <a:rPr lang="ru-RU" sz="1600" dirty="0" smtClean="0"/>
              <a:t>модель учета предпочтений семей с учетом популярности профессий</a:t>
            </a:r>
            <a:endParaRPr lang="ru-RU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36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7313613" cy="1687512"/>
          </a:xfrm>
        </p:spPr>
        <p:txBody>
          <a:bodyPr/>
          <a:lstStyle/>
          <a:p>
            <a:pPr algn="ctr"/>
            <a:r>
              <a:rPr lang="ru-RU" altLang="ru-RU" sz="2400" b="1" dirty="0" smtClean="0"/>
              <a:t>Считаем необходимым принять следующие 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 </a:t>
            </a:r>
            <a:r>
              <a:rPr lang="ru-RU" altLang="ru-RU" sz="2400" b="1" dirty="0" smtClean="0"/>
              <a:t>действия:</a:t>
            </a:r>
            <a:br>
              <a:rPr lang="ru-RU" altLang="ru-RU" sz="2400" b="1" dirty="0" smtClean="0"/>
            </a:br>
            <a:endParaRPr lang="ru-RU" altLang="ru-RU" sz="2400" b="1" dirty="0" smtClean="0"/>
          </a:p>
        </p:txBody>
      </p:sp>
      <p:pic>
        <p:nvPicPr>
          <p:cNvPr id="6161" name="Рисунок 4" descr="http://wiki-work.ru/images/tumblr_kxc7hyvlbg1qaej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115888"/>
            <a:ext cx="124618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Проект ФЦПРО: корректировка мероприятий, связанных с развитием региональных систем профессионального образования</a:t>
            </a:r>
          </a:p>
          <a:p>
            <a:pPr>
              <a:buFontTx/>
              <a:buChar char="-"/>
            </a:pPr>
            <a:r>
              <a:rPr lang="ru-RU" dirty="0" smtClean="0"/>
              <a:t>обзоры лучших региональных практик прогнозирования</a:t>
            </a:r>
          </a:p>
          <a:p>
            <a:pPr>
              <a:buFontTx/>
              <a:buChar char="-"/>
            </a:pPr>
            <a:r>
              <a:rPr lang="ru-RU" dirty="0" smtClean="0"/>
              <a:t>возможен </a:t>
            </a:r>
            <a:r>
              <a:rPr lang="ru-RU" dirty="0"/>
              <a:t>ли перенос моделей прогноза</a:t>
            </a:r>
            <a:r>
              <a:rPr lang="ru-RU" dirty="0" smtClean="0"/>
              <a:t>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2282</TotalTime>
  <Words>308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Затмение</vt:lpstr>
      <vt:lpstr>Секция _1.1__</vt:lpstr>
      <vt:lpstr>Прогноз кадровых потребностей – обязательная часть региональных программ развития</vt:lpstr>
      <vt:lpstr>В сфере интересов секции следующие вопросы:</vt:lpstr>
      <vt:lpstr>Лучшие практики:</vt:lpstr>
      <vt:lpstr>Считаем необходимым принять следующие  действия: </vt:lpstr>
    </vt:vector>
  </TitlesOfParts>
  <Company>МСГИ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Константинова</dc:creator>
  <cp:lastModifiedBy>Наталья Николаевна Новикова</cp:lastModifiedBy>
  <cp:revision>133</cp:revision>
  <cp:lastPrinted>2014-12-05T11:53:06Z</cp:lastPrinted>
  <dcterms:created xsi:type="dcterms:W3CDTF">2005-04-23T15:05:53Z</dcterms:created>
  <dcterms:modified xsi:type="dcterms:W3CDTF">2015-05-13T06:46:30Z</dcterms:modified>
</cp:coreProperties>
</file>