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F765-8F4B-40A8-A424-DFDB4D557DC1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B156-0D6F-4B85-8C60-CFA6B825B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78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F765-8F4B-40A8-A424-DFDB4D557DC1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B156-0D6F-4B85-8C60-CFA6B825B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998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F765-8F4B-40A8-A424-DFDB4D557DC1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B156-0D6F-4B85-8C60-CFA6B825B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050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F765-8F4B-40A8-A424-DFDB4D557DC1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B156-0D6F-4B85-8C60-CFA6B825B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77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F765-8F4B-40A8-A424-DFDB4D557DC1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B156-0D6F-4B85-8C60-CFA6B825B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837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F765-8F4B-40A8-A424-DFDB4D557DC1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B156-0D6F-4B85-8C60-CFA6B825B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248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F765-8F4B-40A8-A424-DFDB4D557DC1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B156-0D6F-4B85-8C60-CFA6B825B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21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F765-8F4B-40A8-A424-DFDB4D557DC1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B156-0D6F-4B85-8C60-CFA6B825B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125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F765-8F4B-40A8-A424-DFDB4D557DC1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B156-0D6F-4B85-8C60-CFA6B825B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283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F765-8F4B-40A8-A424-DFDB4D557DC1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B156-0D6F-4B85-8C60-CFA6B825B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571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F765-8F4B-40A8-A424-DFDB4D557DC1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B156-0D6F-4B85-8C60-CFA6B825B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650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2F765-8F4B-40A8-A424-DFDB4D557DC1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4B156-0D6F-4B85-8C60-CFA6B825B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7353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результативности профессиональной ориентации: критерии и технологии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8541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476672"/>
            <a:ext cx="885698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Можно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 объединить оценку психолого-педагогических и социально-экономических критериев результативности профориентации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Учебно-профессиональный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– универсальный инструмент оценки результатов сопровождения профессионального самоопределения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Как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оценивать результативность прохождения профессиональных проб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Какую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может и должна играть семья оптанта в оценке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профессионального самоопределения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Как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быть организован региональный и муниципальный мониторинг результативности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профориентационной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работы?</a:t>
            </a:r>
          </a:p>
        </p:txBody>
      </p:sp>
    </p:spTree>
    <p:extLst>
      <p:ext uri="{BB962C8B-B14F-4D97-AF65-F5344CB8AC3E}">
        <p14:creationId xmlns:p14="http://schemas.microsoft.com/office/powerpoint/2010/main" val="1231466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696480"/>
            <a:ext cx="84969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профессионального самоопределения как предметы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оценки результатов, как результативности самого непрерывного процесса профессионального самоопределения, так и педагогической эффективности сопровождения данного процесса профессионального самоопределения, представляется перспективным использование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подхода. В этом случае в качестве результата профессионального самоопределения рассматривается определенный набор компетенций («компетенций профессионального самоопределения», или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значимых» компетенций, см. Раздел 7 Концепции-2015).</a:t>
            </a:r>
          </a:p>
        </p:txBody>
      </p:sp>
    </p:spTree>
    <p:extLst>
      <p:ext uri="{BB962C8B-B14F-4D97-AF65-F5344CB8AC3E}">
        <p14:creationId xmlns:p14="http://schemas.microsoft.com/office/powerpoint/2010/main" val="2791964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582341"/>
            <a:ext cx="8640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компетенцией профессионального самоопределения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понимается готовность применять знания, умения и практический опыт для самостоятельной ориентации и успешного осуществления профессионального выбора в динамично меняющихся условиях, в единстве мотивационно-ценностного, когнитивного,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-практического и личностного компонентов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634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889844"/>
            <a:ext cx="871296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 Результаты организационно-педагогического сопровождения непрерывного профессионального самоопределения обучающихся как предмет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</a:t>
            </a:r>
          </a:p>
          <a:p>
            <a:pPr algn="ctr"/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Акцент на непрерывности профессионального самоопределения и его сопровождения предполагает первоочередную оценку успешности профессионального самоопределения в точках институционального перехода: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общего – к профессиональному / высшему образованию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 / высшего образования – к самостоятельной трудовой деятельности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671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332656"/>
            <a:ext cx="828092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В рамках решения первой задачи могут быть выделены следующие результаты организационно-педагогического сопровождения процесса непрерывного профессионального самоопределения обучающихся в региональной системе образования:</a:t>
            </a:r>
          </a:p>
          <a:p>
            <a:pPr lvl="0" algn="just"/>
            <a:r>
              <a:rPr lang="ru-RU" b="1" dirty="0"/>
              <a:t>на макроуровне: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i="1" dirty="0"/>
              <a:t>эффективность </a:t>
            </a:r>
            <a:r>
              <a:rPr lang="ru-RU" dirty="0"/>
              <a:t>реализации государственной (федеральной и региональной) политики</a:t>
            </a:r>
            <a:r>
              <a:rPr lang="ru-RU" i="1" dirty="0"/>
              <a:t> </a:t>
            </a:r>
            <a:r>
              <a:rPr lang="ru-RU" dirty="0"/>
              <a:t>в сфере образования, связанной с определением приоритетов тех или иных уровней и профилей образования в данном регионе;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i="1" dirty="0" err="1"/>
              <a:t>доминантность</a:t>
            </a:r>
            <a:r>
              <a:rPr lang="ru-RU" i="1" dirty="0"/>
              <a:t> </a:t>
            </a:r>
            <a:r>
              <a:rPr lang="ru-RU" dirty="0"/>
              <a:t>региональной системы организационно-педагогического сопровождения профессионального самоопределения обучающихся</a:t>
            </a:r>
            <a:r>
              <a:rPr lang="ru-RU" i="1" dirty="0"/>
              <a:t> </a:t>
            </a:r>
            <a:r>
              <a:rPr lang="ru-RU" dirty="0"/>
              <a:t>как фактора, оказывающего влияние на их профессиональное самоопределение;</a:t>
            </a:r>
          </a:p>
          <a:p>
            <a:pPr lvl="0" algn="just"/>
            <a:r>
              <a:rPr lang="ru-RU" b="1" dirty="0"/>
              <a:t>на микроуровне: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i="1" dirty="0"/>
              <a:t>сбалансированность</a:t>
            </a:r>
            <a:r>
              <a:rPr lang="ru-RU" dirty="0"/>
              <a:t> между профессиональными намерениями обучающихся и реально выбранным уровнем и профилем среднего профессионального / высшего образования;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i="1" dirty="0"/>
              <a:t>удовлетворенность </a:t>
            </a:r>
            <a:r>
              <a:rPr lang="ru-RU" dirty="0"/>
              <a:t>студентов профессиональных образовательных организаций / вузов своим профессиональным выбором.</a:t>
            </a:r>
          </a:p>
        </p:txBody>
      </p:sp>
    </p:spTree>
    <p:extLst>
      <p:ext uri="{BB962C8B-B14F-4D97-AF65-F5344CB8AC3E}">
        <p14:creationId xmlns:p14="http://schemas.microsoft.com/office/powerpoint/2010/main" val="4135341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764704"/>
            <a:ext cx="74888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3. Средство </a:t>
            </a:r>
            <a:r>
              <a:rPr lang="ru-RU" sz="3600" b="1" dirty="0" smtClean="0">
                <a:solidFill>
                  <a:srgbClr val="FF0000"/>
                </a:solidFill>
              </a:rPr>
              <a:t>оценки</a:t>
            </a:r>
          </a:p>
          <a:p>
            <a:pPr algn="ctr"/>
            <a:endParaRPr lang="ru-RU" sz="3600" b="1" dirty="0">
              <a:solidFill>
                <a:srgbClr val="FF0000"/>
              </a:solidFill>
            </a:endParaRPr>
          </a:p>
          <a:p>
            <a:r>
              <a:rPr lang="ru-RU" sz="3600" dirty="0"/>
              <a:t>Оптимальным средством оценки профессионального самоопределения и его сопровождения является </a:t>
            </a:r>
            <a:r>
              <a:rPr lang="ru-RU" sz="3600" i="1" dirty="0">
                <a:solidFill>
                  <a:srgbClr val="FF0000"/>
                </a:solidFill>
              </a:rPr>
              <a:t>образовательно-профессиональное портфолио обучающихся. 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9249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219</Words>
  <Application>Microsoft Office PowerPoint</Application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Оценка результативности профессиональной ориентации: критерии и технологии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результативности профессиональной ориентации: критерии и технологии </dc:title>
  <dc:creator>Дулаева Залина Кайсиновна</dc:creator>
  <cp:lastModifiedBy>Дулаева Залина Кайсиновна</cp:lastModifiedBy>
  <cp:revision>7</cp:revision>
  <dcterms:created xsi:type="dcterms:W3CDTF">2015-04-21T08:50:07Z</dcterms:created>
  <dcterms:modified xsi:type="dcterms:W3CDTF">2015-04-22T08:15:05Z</dcterms:modified>
</cp:coreProperties>
</file>