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8" r:id="rId2"/>
    <p:sldId id="279" r:id="rId3"/>
    <p:sldId id="273" r:id="rId4"/>
    <p:sldId id="274" r:id="rId5"/>
    <p:sldId id="277" r:id="rId6"/>
    <p:sldId id="275" r:id="rId7"/>
    <p:sldId id="278" r:id="rId8"/>
    <p:sldId id="281" r:id="rId9"/>
    <p:sldId id="265" r:id="rId10"/>
    <p:sldId id="280" r:id="rId11"/>
    <p:sldId id="285" r:id="rId12"/>
    <p:sldId id="272" r:id="rId13"/>
    <p:sldId id="284" r:id="rId14"/>
    <p:sldId id="270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DEDCF2"/>
    <a:srgbClr val="FE7070"/>
    <a:srgbClr val="FFC2BD"/>
    <a:srgbClr val="FFE1E1"/>
    <a:srgbClr val="EAB800"/>
    <a:srgbClr val="F8F8F8"/>
    <a:srgbClr val="DDDDDD"/>
    <a:srgbClr val="000000"/>
    <a:srgbClr val="CC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38F33-2F30-431E-8353-236D0D844EB9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51D32-4F23-41F7-A216-47D6770357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Муравьи тащат лист дерева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032D44-C9A7-4B60-9647-F73D746B7314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 чему приводят попытки одновременно решать противоположно направленные </a:t>
            </a:r>
            <a:r>
              <a:rPr lang="ru-RU" dirty="0" err="1" smtClean="0"/>
              <a:t>задчи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032D44-C9A7-4B60-9647-F73D746B7314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 чему приводят попытки одновременно решать противоположно направленные </a:t>
            </a:r>
            <a:r>
              <a:rPr lang="ru-RU" dirty="0" err="1" smtClean="0"/>
              <a:t>задчи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032D44-C9A7-4B60-9647-F73D746B7314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51D32-4F23-41F7-A216-47D6770357AF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iro.ru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iro.ru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928688"/>
            <a:ext cx="7772400" cy="1357312"/>
          </a:xfrm>
        </p:spPr>
        <p:txBody>
          <a:bodyPr rtlCol="0">
            <a:noAutofit/>
          </a:bodyPr>
          <a:lstStyle/>
          <a:p>
            <a:pPr>
              <a:spcAft>
                <a:spcPts val="1800"/>
              </a:spcAft>
              <a:defRPr/>
            </a:pP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rgbClr val="000066"/>
                </a:solidFill>
              </a:rPr>
              <a:t>Федеральный институт развития образования</a:t>
            </a:r>
            <a:r>
              <a:rPr lang="ru-RU" sz="1050" b="1" dirty="0" smtClean="0">
                <a:solidFill>
                  <a:srgbClr val="000066"/>
                </a:solidFill>
              </a:rPr>
              <a:t/>
            </a:r>
            <a:br>
              <a:rPr lang="ru-RU" sz="1050" b="1" dirty="0" smtClean="0">
                <a:solidFill>
                  <a:srgbClr val="000066"/>
                </a:solidFill>
              </a:rPr>
            </a:br>
            <a:r>
              <a:rPr lang="ru-RU" sz="1050" b="1" dirty="0" smtClean="0">
                <a:solidFill>
                  <a:srgbClr val="000066"/>
                </a:solidFill>
              </a:rPr>
              <a:t/>
            </a:r>
            <a:br>
              <a:rPr lang="ru-RU" sz="1050" b="1" dirty="0" smtClean="0">
                <a:solidFill>
                  <a:srgbClr val="000066"/>
                </a:solidFill>
              </a:rPr>
            </a:br>
            <a:r>
              <a:rPr lang="ru-RU" sz="2400" b="1" dirty="0" smtClean="0">
                <a:solidFill>
                  <a:srgbClr val="000066"/>
                </a:solidFill>
              </a:rPr>
              <a:t>ЦЕНТР ПРОФЕССИОНАЛЬНОГО ОБРАЗОВАНИЯ</a:t>
            </a:r>
            <a:endParaRPr lang="ru-RU" sz="20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4" descr="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60350"/>
            <a:ext cx="1728787" cy="151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95536" y="2967087"/>
            <a:ext cx="8352928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ПРОЕКТЕ КОНЦЕПЦИИ</a:t>
            </a:r>
          </a:p>
          <a:p>
            <a:pPr>
              <a:defRPr/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СОПРОВОЖДЕНИЯ ПРОФЕССИОНАЛЬНОГО САМООПРЕДЕЛЕНИЯ ОБУЧАЮЩИХСЯ </a:t>
            </a:r>
            <a:b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УСЛОВИЯХ НЕПРЕРЫВНОСТИ ОБРАЗОВАНИЯ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3347864" y="5013176"/>
            <a:ext cx="56166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sz="2400" b="1" dirty="0" smtClean="0"/>
              <a:t>Сергеев </a:t>
            </a:r>
            <a:r>
              <a:rPr lang="ru-RU" altLang="ru-RU" sz="2400" b="1" dirty="0"/>
              <a:t>Игорь Станиславович,</a:t>
            </a:r>
          </a:p>
          <a:p>
            <a:pPr>
              <a:defRPr/>
            </a:pPr>
            <a:r>
              <a:rPr lang="ru-RU" altLang="ru-RU" sz="2400" dirty="0"/>
              <a:t>к.п.н., ведущий научный </a:t>
            </a:r>
            <a:r>
              <a:rPr lang="ru-RU" altLang="ru-RU" sz="2400" dirty="0" smtClean="0"/>
              <a:t>сотрудник ФИРО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1800"/>
              </a:spcBef>
              <a:buClr>
                <a:schemeClr val="accent2">
                  <a:lumMod val="75000"/>
                </a:schemeClr>
              </a:buClr>
              <a:buFont typeface="+mj-lt"/>
              <a:buAutoNum type="romanUcPeriod"/>
            </a:pPr>
            <a:r>
              <a:rPr lang="ru-RU" sz="2400" b="1" dirty="0" smtClean="0"/>
              <a:t>Нормативно-правовое, организационно-управленческое обеспечение и социальное партнерство</a:t>
            </a:r>
          </a:p>
          <a:p>
            <a:pPr marL="514350" indent="-514350">
              <a:spcBef>
                <a:spcPts val="1800"/>
              </a:spcBef>
              <a:buClr>
                <a:schemeClr val="accent2">
                  <a:lumMod val="75000"/>
                </a:schemeClr>
              </a:buClr>
              <a:buFont typeface="+mj-lt"/>
              <a:buAutoNum type="romanUcPeriod"/>
            </a:pPr>
            <a:r>
              <a:rPr lang="ru-RU" sz="2400" b="1" dirty="0" smtClean="0"/>
              <a:t>Создание многоуровневой инфраструктуры, обеспечивающей функционирование системы профессионального самоопределения обучающихся</a:t>
            </a:r>
          </a:p>
          <a:p>
            <a:pPr marL="514350" indent="-514350">
              <a:spcBef>
                <a:spcPts val="1800"/>
              </a:spcBef>
              <a:buClr>
                <a:schemeClr val="accent2">
                  <a:lumMod val="75000"/>
                </a:schemeClr>
              </a:buClr>
              <a:buFont typeface="+mj-lt"/>
              <a:buAutoNum type="romanUcPeriod"/>
            </a:pPr>
            <a:r>
              <a:rPr lang="ru-RU" sz="2400" b="1" dirty="0" smtClean="0"/>
              <a:t>Научно-, программно- и учебно-методическое обеспечение</a:t>
            </a:r>
          </a:p>
          <a:p>
            <a:pPr marL="514350" indent="-514350">
              <a:spcBef>
                <a:spcPts val="1800"/>
              </a:spcBef>
              <a:buClr>
                <a:schemeClr val="accent2">
                  <a:lumMod val="75000"/>
                </a:schemeClr>
              </a:buClr>
              <a:buFont typeface="+mj-lt"/>
              <a:buAutoNum type="romanUcPeriod"/>
            </a:pPr>
            <a:r>
              <a:rPr lang="ru-RU" sz="2400" b="1" dirty="0" smtClean="0"/>
              <a:t>Кадровое обеспечение</a:t>
            </a:r>
            <a:endParaRPr lang="ru-RU" sz="2400" b="1" dirty="0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Направления реализации Концепции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112568"/>
          </a:xfrm>
        </p:spPr>
        <p:txBody>
          <a:bodyPr>
            <a:normAutofit/>
          </a:bodyPr>
          <a:lstStyle/>
          <a:p>
            <a:pPr lvl="0">
              <a:spcBef>
                <a:spcPts val="1200"/>
              </a:spcBef>
              <a:buClr>
                <a:srgbClr val="FF0000"/>
              </a:buClr>
              <a:buSzPct val="150000"/>
              <a:buFont typeface="Wingdings" pitchFamily="2" charset="2"/>
              <a:buChar char=""/>
            </a:pPr>
            <a:r>
              <a:rPr lang="ru-RU" sz="2400" b="1" i="1" dirty="0" smtClean="0"/>
              <a:t>Внешний эффект </a:t>
            </a:r>
            <a:r>
              <a:rPr lang="ru-RU" sz="2400" b="1" dirty="0" smtClean="0"/>
              <a:t>– обеспечение </a:t>
            </a:r>
            <a:r>
              <a:rPr lang="ru-RU" sz="2400" b="1" dirty="0" smtClean="0">
                <a:solidFill>
                  <a:srgbClr val="990033"/>
                </a:solidFill>
              </a:rPr>
              <a:t>качества и доступности услуг</a:t>
            </a:r>
            <a:r>
              <a:rPr lang="ru-RU" sz="2400" b="1" dirty="0" smtClean="0"/>
              <a:t> в области сопровождения профессионального самоопределения для различных групп населения</a:t>
            </a:r>
          </a:p>
          <a:p>
            <a:pPr lvl="1">
              <a:spcBef>
                <a:spcPts val="1200"/>
              </a:spcBef>
              <a:buClr>
                <a:srgbClr val="FF0000"/>
              </a:buClr>
              <a:buSzPct val="150000"/>
              <a:buNone/>
            </a:pPr>
            <a:r>
              <a:rPr lang="ru-RU" b="1" dirty="0" smtClean="0">
                <a:solidFill>
                  <a:srgbClr val="FF0000"/>
                </a:solidFill>
                <a:sym typeface="Wingdings"/>
              </a:rPr>
              <a:t></a:t>
            </a:r>
            <a:r>
              <a:rPr lang="ru-RU" sz="2000" b="1" i="1" dirty="0" smtClean="0"/>
              <a:t>Перспективный внешний эффект </a:t>
            </a:r>
            <a:r>
              <a:rPr lang="ru-RU" sz="2000" b="1" dirty="0" smtClean="0"/>
              <a:t>– повышение удовлетворенности работников своей профессиональной деятельностью, </a:t>
            </a:r>
            <a:r>
              <a:rPr lang="ru-RU" sz="2000" b="1" dirty="0" smtClean="0">
                <a:solidFill>
                  <a:srgbClr val="990033"/>
                </a:solidFill>
              </a:rPr>
              <a:t>рост трудовой мотивации и эффективности труда</a:t>
            </a:r>
            <a:endParaRPr lang="ru-RU" sz="2000" b="1" i="1" dirty="0" smtClean="0">
              <a:solidFill>
                <a:srgbClr val="990033"/>
              </a:solidFill>
            </a:endParaRPr>
          </a:p>
          <a:p>
            <a:pPr lvl="0">
              <a:spcBef>
                <a:spcPts val="1200"/>
              </a:spcBef>
              <a:buClr>
                <a:srgbClr val="FF0000"/>
              </a:buClr>
              <a:buSzPct val="150000"/>
              <a:buFont typeface="Wingdings" pitchFamily="2" charset="2"/>
              <a:buChar char=""/>
            </a:pPr>
            <a:endParaRPr lang="ru-RU" sz="1200" b="1" dirty="0" smtClean="0"/>
          </a:p>
          <a:p>
            <a:pPr>
              <a:spcBef>
                <a:spcPts val="1200"/>
              </a:spcBef>
              <a:buClr>
                <a:srgbClr val="FF0000"/>
              </a:buClr>
              <a:buSzPct val="150000"/>
              <a:buFont typeface="Wingdings" pitchFamily="2" charset="2"/>
              <a:buChar char=""/>
            </a:pPr>
            <a:r>
              <a:rPr lang="ru-RU" sz="2400" b="1" i="1" dirty="0" smtClean="0"/>
              <a:t>Внутрисистемный эффект </a:t>
            </a:r>
            <a:r>
              <a:rPr lang="ru-RU" sz="2400" b="1" dirty="0" smtClean="0"/>
              <a:t>– формирование условий для </a:t>
            </a:r>
            <a:r>
              <a:rPr lang="ru-RU" sz="2400" b="1" dirty="0" smtClean="0">
                <a:solidFill>
                  <a:srgbClr val="990033"/>
                </a:solidFill>
              </a:rPr>
              <a:t>создания общероссийской системы государственной координации профориентационной деятельности</a:t>
            </a:r>
            <a:r>
              <a:rPr lang="ru-RU" sz="2400" b="1" dirty="0" smtClean="0"/>
              <a:t>, как одной из основ государственной кадровой политики Российской Федерации</a:t>
            </a:r>
            <a:endParaRPr lang="ru-RU" sz="2400" b="1" dirty="0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Ожидаемые системные результаты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Стратегия СПС – 2015-2020: 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прорывные направления</a:t>
            </a:r>
            <a:endParaRPr lang="ru-RU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800"/>
              </a:spcBef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400" dirty="0" smtClean="0"/>
              <a:t>Формирование и развитие механизмов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непосредственного вовлечения работодателей </a:t>
            </a:r>
            <a:r>
              <a:rPr lang="ru-RU" sz="2400" dirty="0" smtClean="0"/>
              <a:t>и их объединений в профориентационную работу (ГЧП)</a:t>
            </a:r>
          </a:p>
          <a:p>
            <a:pPr marL="514350" indent="-514350">
              <a:spcBef>
                <a:spcPts val="1800"/>
              </a:spcBef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400" dirty="0" smtClean="0"/>
              <a:t>Разработка и реализация региональных моделей организации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профессиональных проб </a:t>
            </a:r>
            <a:r>
              <a:rPr lang="ru-RU" sz="2400" dirty="0" smtClean="0"/>
              <a:t>для учащихся общеобразовательных школ</a:t>
            </a:r>
          </a:p>
          <a:p>
            <a:pPr marL="514350" indent="-514350">
              <a:spcBef>
                <a:spcPts val="1800"/>
              </a:spcBef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400" dirty="0" smtClean="0"/>
              <a:t>Разработка и реализация региональных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моделей оценки результативности </a:t>
            </a:r>
            <a:r>
              <a:rPr lang="ru-RU" sz="2400" dirty="0" smtClean="0"/>
              <a:t>профориентационной работы </a:t>
            </a:r>
          </a:p>
          <a:p>
            <a:pPr marL="514350" indent="-514350">
              <a:spcBef>
                <a:spcPts val="1800"/>
              </a:spcBef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400" dirty="0" smtClean="0"/>
              <a:t>Разработка требований  к 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профессиональной ориентации содержания общего образования</a:t>
            </a:r>
          </a:p>
          <a:p>
            <a:pPr marL="514350" indent="-514350">
              <a:lnSpc>
                <a:spcPct val="80000"/>
              </a:lnSpc>
              <a:spcBef>
                <a:spcPts val="700"/>
              </a:spcBef>
              <a:buClr>
                <a:srgbClr val="009900"/>
              </a:buClr>
              <a:buFont typeface="Wingdings" pitchFamily="2" charset="2"/>
              <a:buChar char="Ø"/>
            </a:pPr>
            <a:endParaRPr lang="ru-RU" sz="2200" dirty="0" smtClean="0"/>
          </a:p>
          <a:p>
            <a:pPr marL="514350" indent="-514350">
              <a:lnSpc>
                <a:spcPct val="80000"/>
              </a:lnSpc>
              <a:spcBef>
                <a:spcPts val="700"/>
              </a:spcBef>
              <a:buClr>
                <a:srgbClr val="800000"/>
              </a:buClr>
              <a:buFont typeface="Wingdings" pitchFamily="2" charset="2"/>
              <a:buChar char="ü"/>
            </a:pPr>
            <a:endParaRPr lang="ru-RU" sz="2200" b="1" dirty="0" smtClean="0"/>
          </a:p>
          <a:p>
            <a:pPr marL="514350" indent="-514350">
              <a:lnSpc>
                <a:spcPct val="80000"/>
              </a:lnSpc>
              <a:spcBef>
                <a:spcPts val="700"/>
              </a:spcBef>
              <a:buClr>
                <a:srgbClr val="800000"/>
              </a:buClr>
              <a:buFont typeface="Wingdings" pitchFamily="2" charset="2"/>
              <a:buChar char="ü"/>
            </a:pPr>
            <a:endParaRPr lang="ru-RU" sz="2200" dirty="0" smtClean="0"/>
          </a:p>
          <a:p>
            <a:pPr marL="514350" indent="-514350">
              <a:lnSpc>
                <a:spcPct val="80000"/>
              </a:lnSpc>
              <a:spcBef>
                <a:spcPts val="700"/>
              </a:spcBef>
              <a:buClr>
                <a:srgbClr val="800000"/>
              </a:buClr>
              <a:buFont typeface="Wingdings" pitchFamily="2" charset="2"/>
              <a:buChar char="ü"/>
            </a:pPr>
            <a:endParaRPr lang="ru-RU" sz="1800" dirty="0" smtClean="0"/>
          </a:p>
          <a:p>
            <a:pPr marL="514350" indent="-514350">
              <a:lnSpc>
                <a:spcPct val="80000"/>
              </a:lnSpc>
              <a:spcBef>
                <a:spcPts val="700"/>
              </a:spcBef>
              <a:buFont typeface="Wingdings" pitchFamily="2" charset="2"/>
              <a:buChar char="ü"/>
            </a:pPr>
            <a:endParaRPr lang="ru-RU" sz="2200" dirty="0" smtClean="0"/>
          </a:p>
          <a:p>
            <a:pPr marL="514350" indent="-514350">
              <a:lnSpc>
                <a:spcPct val="80000"/>
              </a:lnSpc>
              <a:spcBef>
                <a:spcPts val="700"/>
              </a:spcBef>
              <a:buFont typeface="Wingdings" pitchFamily="2" charset="2"/>
              <a:buChar char="ü"/>
            </a:pPr>
            <a:endParaRPr lang="ru-RU" sz="2200" dirty="0" smtClean="0"/>
          </a:p>
          <a:p>
            <a:pPr marL="514350" indent="-514350">
              <a:spcBef>
                <a:spcPts val="700"/>
              </a:spcBef>
              <a:buFont typeface="Calibri" pitchFamily="34" charset="0"/>
              <a:buAutoNum type="arabicPeriod"/>
            </a:pPr>
            <a:endParaRPr lang="ru-RU" sz="2000" dirty="0" smtClean="0"/>
          </a:p>
          <a:p>
            <a:pPr marL="514350" indent="-514350">
              <a:buFont typeface="Calibri" pitchFamily="34" charset="0"/>
              <a:buAutoNum type="arabicPeriod"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bg1">
                  <a:lumMod val="75000"/>
                </a:schemeClr>
              </a:buClr>
              <a:buSzPct val="150000"/>
              <a:buFont typeface="Wingdings" pitchFamily="2" charset="2"/>
              <a:buChar char="ü"/>
            </a:pPr>
            <a:r>
              <a:rPr lang="ru-RU" sz="2800" dirty="0" smtClean="0"/>
              <a:t>Нормативно-правовые документы</a:t>
            </a:r>
          </a:p>
          <a:p>
            <a:pPr>
              <a:lnSpc>
                <a:spcPct val="150000"/>
              </a:lnSpc>
              <a:buClr>
                <a:schemeClr val="bg1">
                  <a:lumMod val="75000"/>
                </a:schemeClr>
              </a:buClr>
              <a:buSzPct val="150000"/>
              <a:buFont typeface="Wingdings" pitchFamily="2" charset="2"/>
              <a:buChar char="ü"/>
            </a:pPr>
            <a:r>
              <a:rPr lang="ru-RU" sz="2800" dirty="0" smtClean="0"/>
              <a:t>Целевые программы</a:t>
            </a:r>
          </a:p>
          <a:p>
            <a:pPr>
              <a:lnSpc>
                <a:spcPct val="150000"/>
              </a:lnSpc>
              <a:buClr>
                <a:schemeClr val="bg1">
                  <a:lumMod val="75000"/>
                </a:schemeClr>
              </a:buClr>
              <a:buSzPct val="150000"/>
              <a:buFont typeface="Wingdings" pitchFamily="2" charset="2"/>
              <a:buChar char="ü"/>
            </a:pPr>
            <a:r>
              <a:rPr lang="ru-RU" sz="2800" dirty="0" smtClean="0"/>
              <a:t>Региональные координаторы</a:t>
            </a:r>
          </a:p>
          <a:p>
            <a:pPr>
              <a:lnSpc>
                <a:spcPct val="150000"/>
              </a:lnSpc>
              <a:buClr>
                <a:schemeClr val="bg1">
                  <a:lumMod val="75000"/>
                </a:schemeClr>
              </a:buClr>
              <a:buSzPct val="150000"/>
              <a:buFont typeface="Wingdings" pitchFamily="2" charset="2"/>
              <a:buChar char="ü"/>
            </a:pPr>
            <a:r>
              <a:rPr lang="ru-RU" sz="2800" dirty="0" smtClean="0"/>
              <a:t>Экспериментальные площадки</a:t>
            </a:r>
          </a:p>
          <a:p>
            <a:pPr>
              <a:lnSpc>
                <a:spcPct val="150000"/>
              </a:lnSpc>
              <a:buClr>
                <a:schemeClr val="bg1">
                  <a:lumMod val="75000"/>
                </a:schemeClr>
              </a:buClr>
              <a:buSzPct val="150000"/>
              <a:buFont typeface="Wingdings" pitchFamily="2" charset="2"/>
              <a:buChar char="ü"/>
            </a:pPr>
            <a:r>
              <a:rPr lang="ru-RU" sz="2800" dirty="0" smtClean="0"/>
              <a:t>Поддержка инициативных проектов</a:t>
            </a:r>
          </a:p>
          <a:p>
            <a:pPr>
              <a:lnSpc>
                <a:spcPct val="150000"/>
              </a:lnSpc>
              <a:buClr>
                <a:schemeClr val="bg1">
                  <a:lumMod val="75000"/>
                </a:schemeClr>
              </a:buClr>
              <a:buSzPct val="150000"/>
              <a:buFont typeface="Wingdings" pitchFamily="2" charset="2"/>
              <a:buChar char="ü"/>
            </a:pPr>
            <a:r>
              <a:rPr lang="ru-RU" sz="2800" dirty="0" smtClean="0"/>
              <a:t>Горизонтальный обмен опытом</a:t>
            </a:r>
          </a:p>
          <a:p>
            <a:pPr>
              <a:buClr>
                <a:schemeClr val="bg1">
                  <a:lumMod val="75000"/>
                </a:schemeClr>
              </a:buClr>
              <a:buSzPct val="150000"/>
              <a:buFont typeface="Wingdings" pitchFamily="2" charset="2"/>
              <a:buChar char="ü"/>
            </a:pPr>
            <a:endParaRPr lang="ru-RU" sz="28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Стратегия СПС – 2015-2020: 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механизмы реализации</a:t>
            </a:r>
            <a:endParaRPr lang="ru-RU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 descr="ЭП_ФИРО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25538"/>
            <a:ext cx="8900542" cy="4660900"/>
          </a:xfrm>
          <a:prstGeom prst="rect">
            <a:avLst/>
          </a:prstGeom>
          <a:noFill/>
          <a:ln w="6350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14375" y="-99392"/>
            <a:ext cx="777240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Экспериментальные площадки</a:t>
            </a:r>
            <a:endParaRPr lang="ru-RU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Центра профессионального образования ФГАУ «ФИРО»</a:t>
            </a:r>
            <a:endParaRPr lang="ru-RU" sz="2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840160" y="5813822"/>
            <a:ext cx="77724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Тема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: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Организационно-педагогическое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сопровождение профессионального самоопределения обучающихся»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endParaRPr lang="ru-RU" sz="24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низ 3"/>
          <p:cNvSpPr/>
          <p:nvPr/>
        </p:nvSpPr>
        <p:spPr>
          <a:xfrm>
            <a:off x="0" y="2060848"/>
            <a:ext cx="9180512" cy="4797152"/>
          </a:xfrm>
          <a:prstGeom prst="downArrow">
            <a:avLst>
              <a:gd name="adj1" fmla="val 50000"/>
              <a:gd name="adj2" fmla="val 50583"/>
            </a:avLst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  <a:alpha val="0"/>
                </a:schemeClr>
              </a:gs>
              <a:gs pos="50000">
                <a:schemeClr val="accent3">
                  <a:lumMod val="75000"/>
                  <a:shade val="67500"/>
                  <a:satMod val="115000"/>
                  <a:alpha val="50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Направление движения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pPr algn="ctr">
              <a:spcBef>
                <a:spcPts val="2400"/>
              </a:spcBef>
              <a:buNone/>
            </a:pPr>
            <a:r>
              <a:rPr lang="ru-RU" sz="3600" b="1" dirty="0" smtClean="0"/>
              <a:t>Переход </a:t>
            </a:r>
          </a:p>
          <a:p>
            <a:pPr algn="ctr">
              <a:spcBef>
                <a:spcPts val="2400"/>
              </a:spcBef>
              <a:buNone/>
            </a:pPr>
            <a:r>
              <a:rPr lang="ru-RU" sz="3600" b="1" dirty="0" smtClean="0"/>
              <a:t>от </a:t>
            </a:r>
            <a:r>
              <a:rPr lang="ru-RU" sz="3600" b="1" dirty="0"/>
              <a:t>идеи </a:t>
            </a:r>
            <a:r>
              <a:rPr lang="ru-RU" sz="3600" b="1" dirty="0" smtClean="0"/>
              <a:t>реализации профориентационных мероприятий</a:t>
            </a:r>
            <a:endParaRPr lang="ru-RU" sz="3600" b="1" dirty="0"/>
          </a:p>
          <a:p>
            <a:pPr algn="ctr">
              <a:spcBef>
                <a:spcPts val="2400"/>
              </a:spcBef>
              <a:buNone/>
            </a:pPr>
            <a:r>
              <a:rPr lang="ru-RU" sz="3600" b="1" dirty="0"/>
              <a:t>к </a:t>
            </a:r>
            <a:r>
              <a:rPr lang="ru-RU" sz="3600" b="1" dirty="0" smtClean="0"/>
              <a:t>идее сопровождения процесса профессионального самоопределения и формирования профориентационных компетенций</a:t>
            </a:r>
            <a:endParaRPr lang="ru-RU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340768"/>
            <a:ext cx="7848872" cy="1809726"/>
          </a:xfrm>
          <a:prstGeom prst="rect">
            <a:avLst/>
          </a:prstGeom>
          <a:solidFill>
            <a:srgbClr val="F8F8F8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80000">
              <a:lnSpc>
                <a:spcPct val="90000"/>
              </a:lnSpc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2012</a:t>
            </a:r>
          </a:p>
          <a:p>
            <a:pPr marL="1080000">
              <a:lnSpc>
                <a:spcPct val="90000"/>
              </a:lnSpc>
            </a:pPr>
            <a:r>
              <a:rPr lang="ru-RU" sz="2400" b="1" dirty="0" smtClean="0"/>
              <a:t>Концепция организационно-педагогического сопровождения профессионального самоопределения в условиях непрерывности образования </a:t>
            </a:r>
            <a:r>
              <a:rPr lang="en-US" sz="2400" b="1" dirty="0" smtClean="0"/>
              <a:t>[</a:t>
            </a:r>
            <a:r>
              <a:rPr lang="ru-RU" sz="2400" b="1" dirty="0" smtClean="0"/>
              <a:t>на 2012-2014 гг.</a:t>
            </a:r>
            <a:r>
              <a:rPr lang="en-US" sz="2400" b="1" dirty="0" smtClean="0"/>
              <a:t>]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3823880"/>
            <a:ext cx="7848872" cy="1477328"/>
          </a:xfrm>
          <a:prstGeom prst="rect">
            <a:avLst/>
          </a:prstGeom>
          <a:solidFill>
            <a:srgbClr val="F8F8F8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80000">
              <a:lnSpc>
                <a:spcPct val="90000"/>
              </a:lnSpc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2015</a:t>
            </a:r>
          </a:p>
          <a:p>
            <a:pPr marL="1080000">
              <a:lnSpc>
                <a:spcPct val="90000"/>
              </a:lnSpc>
            </a:pPr>
            <a:r>
              <a:rPr lang="ru-RU" sz="2400" b="1" dirty="0" smtClean="0"/>
              <a:t>Концепция сопровождения профессионального самоопределения в условиях непрерывности образования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5363807"/>
            <a:ext cx="7848872" cy="1089529"/>
          </a:xfrm>
          <a:prstGeom prst="rect">
            <a:avLst/>
          </a:prstGeom>
          <a:solidFill>
            <a:srgbClr val="F8F8F8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080000">
              <a:lnSpc>
                <a:spcPct val="90000"/>
              </a:lnSpc>
            </a:pPr>
            <a:r>
              <a:rPr lang="ru-RU" sz="2400" b="1" dirty="0" smtClean="0"/>
              <a:t>Стратегия развития системы сопровождения профессионального самоопределения обучающихся в 2015-2020 гг.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1268760"/>
            <a:ext cx="7992888" cy="1944216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3789040"/>
            <a:ext cx="7992888" cy="2736304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3851920" y="3212976"/>
            <a:ext cx="1440160" cy="576064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2"/>
          <p:cNvSpPr txBox="1">
            <a:spLocks/>
          </p:cNvSpPr>
          <p:nvPr/>
        </p:nvSpPr>
        <p:spPr>
          <a:xfrm>
            <a:off x="395536" y="418654"/>
            <a:ext cx="8229600" cy="77809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Преемственность Концепции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980728"/>
            <a:ext cx="98534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701" y="3501008"/>
            <a:ext cx="1003931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Проблема 1</a:t>
            </a:r>
            <a:r>
              <a:rPr lang="ru-RU" sz="2400" b="1" dirty="0" smtClean="0">
                <a:solidFill>
                  <a:srgbClr val="800000"/>
                </a:solidFill>
              </a:rPr>
              <a:t/>
            </a:r>
            <a:br>
              <a:rPr lang="ru-RU" sz="2400" b="1" dirty="0" smtClean="0">
                <a:solidFill>
                  <a:srgbClr val="800000"/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Борьба интересов и «растаскивание» профориентации</a:t>
            </a:r>
          </a:p>
        </p:txBody>
      </p:sp>
      <p:grpSp>
        <p:nvGrpSpPr>
          <p:cNvPr id="24" name="Группа 23"/>
          <p:cNvGrpSpPr/>
          <p:nvPr/>
        </p:nvGrpSpPr>
        <p:grpSpPr>
          <a:xfrm>
            <a:off x="232612" y="1340768"/>
            <a:ext cx="8731876" cy="4127984"/>
            <a:chOff x="412124" y="1340768"/>
            <a:chExt cx="8731876" cy="4127984"/>
          </a:xfrm>
        </p:grpSpPr>
        <p:sp>
          <p:nvSpPr>
            <p:cNvPr id="5" name="Овал 4"/>
            <p:cNvSpPr/>
            <p:nvPr/>
          </p:nvSpPr>
          <p:spPr>
            <a:xfrm>
              <a:off x="2421229" y="2312099"/>
              <a:ext cx="4597758" cy="2125013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None/>
              </a:pPr>
              <a:r>
                <a:rPr lang="ru-RU" sz="2400" b="1" dirty="0" smtClean="0">
                  <a:latin typeface="Arial" pitchFamily="34" charset="0"/>
                  <a:cs typeface="Arial" pitchFamily="34" charset="0"/>
                </a:rPr>
                <a:t>ПРОФОРИЕНТАЦИЯ</a:t>
              </a:r>
              <a:endParaRPr lang="ru-RU" sz="2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580326" y="1340768"/>
              <a:ext cx="21378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ru-RU" sz="2000" b="1" dirty="0" smtClean="0">
                  <a:latin typeface="Arial" pitchFamily="34" charset="0"/>
                  <a:cs typeface="Arial" pitchFamily="34" charset="0"/>
                </a:rPr>
                <a:t>ПРЕДПРИЯТИЯ</a:t>
              </a:r>
              <a:endParaRPr lang="ru-RU" sz="2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2124" y="1377258"/>
              <a:ext cx="279471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ru-RU" sz="2000" b="1" dirty="0" smtClean="0">
                  <a:latin typeface="Arial" pitchFamily="34" charset="0"/>
                  <a:cs typeface="Arial" pitchFamily="34" charset="0"/>
                </a:rPr>
                <a:t>МЕСТНОЕ (МУНИЦИПАЬНОЕ) САМОУПРАВЛЕНИЕ</a:t>
              </a:r>
              <a:endParaRPr lang="ru-RU" sz="2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77403" y="3234073"/>
              <a:ext cx="13801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ru-RU" sz="2000" b="1" dirty="0" smtClean="0">
                  <a:latin typeface="Arial" pitchFamily="34" charset="0"/>
                  <a:cs typeface="Arial" pitchFamily="34" charset="0"/>
                </a:rPr>
                <a:t>ВУЗЫ</a:t>
              </a:r>
              <a:endParaRPr lang="ru-RU" sz="2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817476" y="2852936"/>
              <a:ext cx="10560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ru-RU" sz="2000" b="1" dirty="0" smtClean="0">
                  <a:latin typeface="Arial" pitchFamily="34" charset="0"/>
                  <a:cs typeface="Arial" pitchFamily="34" charset="0"/>
                </a:rPr>
                <a:t>СПО</a:t>
              </a:r>
            </a:p>
            <a:p>
              <a:pPr>
                <a:buNone/>
              </a:pPr>
              <a:r>
                <a:rPr lang="ru-RU" sz="2000" b="1" dirty="0" smtClean="0">
                  <a:latin typeface="Arial" pitchFamily="34" charset="0"/>
                  <a:cs typeface="Arial" pitchFamily="34" charset="0"/>
                </a:rPr>
                <a:t>(ДПО)</a:t>
              </a:r>
              <a:endParaRPr lang="ru-RU" sz="2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859888" y="1660593"/>
              <a:ext cx="3284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ru-RU" sz="2000" b="1" dirty="0" smtClean="0">
                  <a:latin typeface="Arial" pitchFamily="34" charset="0"/>
                  <a:cs typeface="Arial" pitchFamily="34" charset="0"/>
                </a:rPr>
                <a:t>«ПРОФОРИЕНТАТОРЫ»</a:t>
              </a:r>
              <a:endParaRPr lang="ru-RU" sz="2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04552" y="4854722"/>
              <a:ext cx="23289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ru-RU" sz="2000" b="1" dirty="0" smtClean="0">
                  <a:latin typeface="Arial" pitchFamily="34" charset="0"/>
                  <a:cs typeface="Arial" pitchFamily="34" charset="0"/>
                </a:rPr>
                <a:t>ОБУЧАЮЩИЕСЯ</a:t>
              </a:r>
              <a:endParaRPr lang="ru-RU" sz="2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157729" y="5099420"/>
              <a:ext cx="1676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ru-RU" sz="2000" b="1" dirty="0" smtClean="0">
                  <a:latin typeface="Arial" pitchFamily="34" charset="0"/>
                  <a:cs typeface="Arial" pitchFamily="34" charset="0"/>
                </a:rPr>
                <a:t>РОДИТЕЛИ</a:t>
              </a:r>
              <a:endParaRPr lang="ru-RU" sz="2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34258" y="4764569"/>
              <a:ext cx="26302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ru-RU" sz="2000" b="1" dirty="0" smtClean="0">
                  <a:latin typeface="Arial" pitchFamily="34" charset="0"/>
                  <a:cs typeface="Arial" pitchFamily="34" charset="0"/>
                </a:rPr>
                <a:t>ШКОЛА (ФГОС ОО)</a:t>
              </a:r>
              <a:endParaRPr lang="ru-RU" sz="2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Стрелка вниз 13"/>
            <p:cNvSpPr/>
            <p:nvPr/>
          </p:nvSpPr>
          <p:spPr>
            <a:xfrm rot="19087702">
              <a:off x="2137893" y="2442373"/>
              <a:ext cx="618186" cy="399245"/>
            </a:xfrm>
            <a:prstGeom prst="downArrow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Стрелка вниз 15"/>
            <p:cNvSpPr/>
            <p:nvPr/>
          </p:nvSpPr>
          <p:spPr>
            <a:xfrm rot="1890939">
              <a:off x="6424411" y="2177547"/>
              <a:ext cx="618186" cy="399245"/>
            </a:xfrm>
            <a:prstGeom prst="downArrow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Стрелка вниз 16"/>
            <p:cNvSpPr/>
            <p:nvPr/>
          </p:nvSpPr>
          <p:spPr>
            <a:xfrm rot="21434973">
              <a:off x="4434933" y="1805326"/>
              <a:ext cx="618186" cy="399245"/>
            </a:xfrm>
            <a:prstGeom prst="downArrow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Стрелка вниз 17"/>
            <p:cNvSpPr/>
            <p:nvPr/>
          </p:nvSpPr>
          <p:spPr>
            <a:xfrm rot="16200000">
              <a:off x="1633471" y="3208316"/>
              <a:ext cx="618186" cy="399245"/>
            </a:xfrm>
            <a:prstGeom prst="downArrow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Стрелка вниз 18"/>
            <p:cNvSpPr/>
            <p:nvPr/>
          </p:nvSpPr>
          <p:spPr>
            <a:xfrm rot="5031551">
              <a:off x="7119871" y="3071877"/>
              <a:ext cx="618186" cy="399245"/>
            </a:xfrm>
            <a:prstGeom prst="downArrow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Стрелка вниз 19"/>
            <p:cNvSpPr/>
            <p:nvPr/>
          </p:nvSpPr>
          <p:spPr>
            <a:xfrm rot="12386420">
              <a:off x="2534991" y="4249413"/>
              <a:ext cx="618186" cy="399245"/>
            </a:xfrm>
            <a:prstGeom prst="downArrow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Стрелка вниз 20"/>
            <p:cNvSpPr/>
            <p:nvPr/>
          </p:nvSpPr>
          <p:spPr>
            <a:xfrm rot="8617024">
              <a:off x="6435143" y="4221508"/>
              <a:ext cx="618186" cy="399245"/>
            </a:xfrm>
            <a:prstGeom prst="downArrow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Стрелка вниз 21"/>
            <p:cNvSpPr/>
            <p:nvPr/>
          </p:nvSpPr>
          <p:spPr>
            <a:xfrm rot="10800000">
              <a:off x="4724092" y="4585388"/>
              <a:ext cx="618186" cy="399245"/>
            </a:xfrm>
            <a:prstGeom prst="downArrow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23" name="Заголовок 2"/>
          <p:cNvSpPr txBox="1">
            <a:spLocks/>
          </p:cNvSpPr>
          <p:nvPr/>
        </p:nvSpPr>
        <p:spPr>
          <a:xfrm>
            <a:off x="395536" y="5517232"/>
            <a:ext cx="85689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Решение: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государственная координация профориентационной</a:t>
            </a:r>
            <a:r>
              <a:rPr kumimoji="0" lang="ru-RU" sz="2400" b="1" i="0" u="sng" strike="noStrike" kern="1200" cap="none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работы</a:t>
            </a:r>
            <a:r>
              <a:rPr kumimoji="0" 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2400" b="1" i="0" u="sng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1268760"/>
            <a:ext cx="6016752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ПРОФЕССИОНАЛЬНАЯ ОРИЕНТАЦИЯ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39552" y="1916832"/>
            <a:ext cx="3488432" cy="101566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«ОРИЕНТИРОВАНИЕ НА ВОСТРЕБОВАННЫЕ ПРОФЕССИИ»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0032" y="1916832"/>
            <a:ext cx="3407664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СОПРОВОЖДЕНИЕ ПРОФЕССИОНАЛЬНОГО САМООПРЕДЕЛЕНИЯ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71600" y="4437112"/>
            <a:ext cx="3024336" cy="101566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Ограничение свободы</a:t>
            </a:r>
          </a:p>
          <a:p>
            <a:pPr algn="ctr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сознания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76056" y="4429561"/>
            <a:ext cx="3151960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Расширение </a:t>
            </a:r>
          </a:p>
          <a:p>
            <a:pPr algn="ctr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свободы</a:t>
            </a:r>
          </a:p>
          <a:p>
            <a:pPr algn="ctr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сознания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Двойная стрелка влево/вправо 34"/>
          <p:cNvSpPr/>
          <p:nvPr/>
        </p:nvSpPr>
        <p:spPr>
          <a:xfrm>
            <a:off x="3563888" y="4776172"/>
            <a:ext cx="2049029" cy="499491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Молния 35"/>
          <p:cNvSpPr/>
          <p:nvPr/>
        </p:nvSpPr>
        <p:spPr>
          <a:xfrm>
            <a:off x="4059553" y="4293096"/>
            <a:ext cx="810768" cy="1164779"/>
          </a:xfrm>
          <a:prstGeom prst="lightningBolt">
            <a:avLst/>
          </a:prstGeom>
          <a:solidFill>
            <a:srgbClr val="FFFF00"/>
          </a:solidFill>
          <a:ln>
            <a:solidFill>
              <a:srgbClr val="99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CFF66"/>
              </a:solidFill>
            </a:endParaRPr>
          </a:p>
        </p:txBody>
      </p:sp>
      <p:sp>
        <p:nvSpPr>
          <p:cNvPr id="26" name="Заголовок 2"/>
          <p:cNvSpPr>
            <a:spLocks noGrp="1"/>
          </p:cNvSpPr>
          <p:nvPr>
            <p:ph type="title"/>
          </p:nvPr>
        </p:nvSpPr>
        <p:spPr>
          <a:xfrm>
            <a:off x="-180528" y="-27384"/>
            <a:ext cx="9468544" cy="11430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Проблема 2</a:t>
            </a:r>
            <a:r>
              <a:rPr lang="ru-RU" sz="2400" b="1" dirty="0" smtClean="0">
                <a:solidFill>
                  <a:srgbClr val="800000"/>
                </a:solidFill>
              </a:rPr>
              <a:t/>
            </a:r>
            <a:br>
              <a:rPr lang="ru-RU" sz="2400" b="1" dirty="0" smtClean="0">
                <a:solidFill>
                  <a:srgbClr val="800000"/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Основное противоречие или «проклятый вопрос» 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профориентации</a:t>
            </a:r>
          </a:p>
        </p:txBody>
      </p:sp>
      <p:sp>
        <p:nvSpPr>
          <p:cNvPr id="32" name="Стрелка вниз 31"/>
          <p:cNvSpPr/>
          <p:nvPr/>
        </p:nvSpPr>
        <p:spPr>
          <a:xfrm>
            <a:off x="2886945" y="1688921"/>
            <a:ext cx="618186" cy="227912"/>
          </a:xfrm>
          <a:prstGeom prst="down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5508104" y="1661603"/>
            <a:ext cx="618186" cy="255229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971600" y="3140968"/>
            <a:ext cx="3456384" cy="101566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endParaRPr lang="ru-RU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Реклама 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профессий</a:t>
            </a:r>
            <a:endParaRPr lang="ru-RU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88024" y="3148520"/>
            <a:ext cx="3456384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Развитие готовности к самостоятельному выбору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Стрелка вниз 41"/>
          <p:cNvSpPr/>
          <p:nvPr/>
        </p:nvSpPr>
        <p:spPr>
          <a:xfrm>
            <a:off x="5537990" y="4149080"/>
            <a:ext cx="618186" cy="288031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>
            <a:off x="2987824" y="2885738"/>
            <a:ext cx="618186" cy="255229"/>
          </a:xfrm>
          <a:prstGeom prst="down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>
            <a:off x="5580112" y="2924944"/>
            <a:ext cx="618186" cy="216024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низ 40"/>
          <p:cNvSpPr/>
          <p:nvPr/>
        </p:nvSpPr>
        <p:spPr>
          <a:xfrm>
            <a:off x="2987824" y="4149080"/>
            <a:ext cx="618186" cy="288031"/>
          </a:xfrm>
          <a:prstGeom prst="down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Заголовок 2"/>
          <p:cNvSpPr txBox="1">
            <a:spLocks/>
          </p:cNvSpPr>
          <p:nvPr/>
        </p:nvSpPr>
        <p:spPr>
          <a:xfrm>
            <a:off x="179512" y="5454352"/>
            <a:ext cx="87849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Решение: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ответственность за СПС возлагается</a:t>
            </a:r>
            <a:r>
              <a:rPr kumimoji="0" lang="ru-RU" sz="2400" b="1" i="0" u="sng" strike="noStrike" kern="1200" cap="none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на образовательную сферу, работающую в социальном партнерстве с другими институтами</a:t>
            </a:r>
            <a:endParaRPr kumimoji="0" lang="ru-RU" sz="2400" b="1" i="0" u="sng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389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6" presetClass="emp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6" grpId="1" animBg="1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88349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Проблема 3</a:t>
            </a:r>
            <a:r>
              <a:rPr lang="ru-RU" sz="3600" b="1" dirty="0" smtClean="0">
                <a:solidFill>
                  <a:srgbClr val="800000"/>
                </a:solidFill>
              </a:rPr>
              <a:t/>
            </a:r>
            <a:br>
              <a:rPr lang="ru-RU" sz="3600" b="1" dirty="0" smtClean="0">
                <a:solidFill>
                  <a:srgbClr val="800000"/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Разрывы в процессе СПС между ступенями 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и внутри ступеней образования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666206" y="1700808"/>
            <a:ext cx="7445829" cy="3182200"/>
            <a:chOff x="666206" y="1916832"/>
            <a:chExt cx="7445829" cy="3182200"/>
          </a:xfrm>
        </p:grpSpPr>
        <p:grpSp>
          <p:nvGrpSpPr>
            <p:cNvPr id="2" name="Группа 44"/>
            <p:cNvGrpSpPr/>
            <p:nvPr/>
          </p:nvGrpSpPr>
          <p:grpSpPr>
            <a:xfrm>
              <a:off x="666206" y="1916832"/>
              <a:ext cx="7445829" cy="3182200"/>
              <a:chOff x="666206" y="2255522"/>
              <a:chExt cx="7445829" cy="3182200"/>
            </a:xfrm>
          </p:grpSpPr>
          <p:sp>
            <p:nvSpPr>
              <p:cNvPr id="25" name="Стрелка вправо 24"/>
              <p:cNvSpPr/>
              <p:nvPr/>
            </p:nvSpPr>
            <p:spPr>
              <a:xfrm>
                <a:off x="666206" y="3252651"/>
                <a:ext cx="2899954" cy="418012"/>
              </a:xfrm>
              <a:prstGeom prst="rightArrow">
                <a:avLst/>
              </a:prstGeom>
              <a:solidFill>
                <a:schemeClr val="accent5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8" name="Прямоугольник 37"/>
              <p:cNvSpPr/>
              <p:nvPr/>
            </p:nvSpPr>
            <p:spPr>
              <a:xfrm>
                <a:off x="3265714" y="3174274"/>
                <a:ext cx="457200" cy="574766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Стрелка вправо 25"/>
              <p:cNvSpPr/>
              <p:nvPr/>
            </p:nvSpPr>
            <p:spPr>
              <a:xfrm rot="1819007">
                <a:off x="3000104" y="3966762"/>
                <a:ext cx="2899954" cy="418012"/>
              </a:xfrm>
              <a:prstGeom prst="rightArrow">
                <a:avLst/>
              </a:prstGeom>
              <a:solidFill>
                <a:schemeClr val="accent5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Стрелка вправо 31"/>
              <p:cNvSpPr/>
              <p:nvPr/>
            </p:nvSpPr>
            <p:spPr>
              <a:xfrm rot="20297144">
                <a:off x="3021876" y="2721425"/>
                <a:ext cx="2899954" cy="418012"/>
              </a:xfrm>
              <a:prstGeom prst="rightArrow">
                <a:avLst/>
              </a:prstGeom>
              <a:solidFill>
                <a:schemeClr val="accent5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9" name="Прямоугольник 38"/>
              <p:cNvSpPr/>
              <p:nvPr/>
            </p:nvSpPr>
            <p:spPr>
              <a:xfrm>
                <a:off x="5364481" y="4502331"/>
                <a:ext cx="457200" cy="574766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4" name="Стрелка вправо 33"/>
              <p:cNvSpPr/>
              <p:nvPr/>
            </p:nvSpPr>
            <p:spPr>
              <a:xfrm rot="20297144">
                <a:off x="5212081" y="3984172"/>
                <a:ext cx="2899954" cy="418012"/>
              </a:xfrm>
              <a:prstGeom prst="rightArrow">
                <a:avLst/>
              </a:prstGeom>
              <a:solidFill>
                <a:schemeClr val="accent5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7" name="Стрелка вправо 36"/>
              <p:cNvSpPr/>
              <p:nvPr/>
            </p:nvSpPr>
            <p:spPr>
              <a:xfrm rot="1819007">
                <a:off x="5091196" y="5012698"/>
                <a:ext cx="2247993" cy="418012"/>
              </a:xfrm>
              <a:prstGeom prst="rightArrow">
                <a:avLst/>
              </a:prstGeom>
              <a:solidFill>
                <a:schemeClr val="accent5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70709" y="2634345"/>
                <a:ext cx="182879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ОСНОВНАЯ ШКОЛА</a:t>
                </a:r>
                <a:endParaRPr lang="ru-RU" sz="2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555970" y="4119155"/>
                <a:ext cx="182879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СТАРШАЯ ШКОЛА</a:t>
                </a:r>
                <a:endParaRPr lang="ru-RU" sz="2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3391273" y="2255522"/>
                <a:ext cx="182879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СПО-9</a:t>
                </a:r>
                <a:endParaRPr lang="ru-RU" sz="2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5521234" y="3609704"/>
                <a:ext cx="18287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СПО-11</a:t>
                </a:r>
                <a:endParaRPr lang="ru-RU" sz="2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4950822" y="5068390"/>
                <a:ext cx="97971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None/>
                </a:pPr>
                <a:r>
                  <a:rPr lang="ru-RU" sz="20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ВУЗ</a:t>
                </a:r>
                <a:endParaRPr lang="ru-RU" sz="2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Группа 47"/>
            <p:cNvGrpSpPr/>
            <p:nvPr/>
          </p:nvGrpSpPr>
          <p:grpSpPr>
            <a:xfrm>
              <a:off x="3448594" y="2652704"/>
              <a:ext cx="535577" cy="496389"/>
              <a:chOff x="3448594" y="2991394"/>
              <a:chExt cx="535577" cy="496389"/>
            </a:xfrm>
          </p:grpSpPr>
          <p:sp>
            <p:nvSpPr>
              <p:cNvPr id="46" name="Овал 45"/>
              <p:cNvSpPr/>
              <p:nvPr/>
            </p:nvSpPr>
            <p:spPr>
              <a:xfrm>
                <a:off x="3448594" y="2991394"/>
                <a:ext cx="535577" cy="496389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7" name="Прямоугольник 46"/>
              <p:cNvSpPr/>
              <p:nvPr/>
            </p:nvSpPr>
            <p:spPr>
              <a:xfrm>
                <a:off x="3566160" y="3174274"/>
                <a:ext cx="300446" cy="1306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" name="Группа 49"/>
            <p:cNvGrpSpPr/>
            <p:nvPr/>
          </p:nvGrpSpPr>
          <p:grpSpPr>
            <a:xfrm>
              <a:off x="5573486" y="3889321"/>
              <a:ext cx="535577" cy="496389"/>
              <a:chOff x="3448594" y="2991394"/>
              <a:chExt cx="535577" cy="496389"/>
            </a:xfrm>
          </p:grpSpPr>
          <p:sp>
            <p:nvSpPr>
              <p:cNvPr id="51" name="Овал 50"/>
              <p:cNvSpPr/>
              <p:nvPr/>
            </p:nvSpPr>
            <p:spPr>
              <a:xfrm>
                <a:off x="3448594" y="2991394"/>
                <a:ext cx="535577" cy="496389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2" name="Прямоугольник 51"/>
              <p:cNvSpPr/>
              <p:nvPr/>
            </p:nvSpPr>
            <p:spPr>
              <a:xfrm>
                <a:off x="3566160" y="3174274"/>
                <a:ext cx="300446" cy="1306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24" name="Заголовок 2"/>
          <p:cNvSpPr txBox="1">
            <a:spLocks/>
          </p:cNvSpPr>
          <p:nvPr/>
        </p:nvSpPr>
        <p:spPr>
          <a:xfrm>
            <a:off x="395536" y="5301208"/>
            <a:ext cx="85689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Решение: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организационно-педагогическое</a:t>
            </a:r>
            <a:r>
              <a:rPr kumimoji="0" lang="ru-RU" sz="2400" b="1" i="0" u="sng" strike="noStrike" kern="1200" cap="none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сопровождение профессионального самоопределения на региональном и муниципальном уровнях управления образованием</a:t>
            </a:r>
            <a:endParaRPr kumimoji="0" lang="ru-RU" sz="2400" b="1" i="0" u="sng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389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Сопровождение 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профессионального самоопределения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" name="Группа 20"/>
          <p:cNvGrpSpPr/>
          <p:nvPr/>
        </p:nvGrpSpPr>
        <p:grpSpPr>
          <a:xfrm>
            <a:off x="541176" y="1405027"/>
            <a:ext cx="8136291" cy="4827822"/>
            <a:chOff x="541176" y="1405027"/>
            <a:chExt cx="8136291" cy="4827822"/>
          </a:xfrm>
        </p:grpSpPr>
        <p:sp>
          <p:nvSpPr>
            <p:cNvPr id="8" name="Выгнутая вниз стрелка 7"/>
            <p:cNvSpPr/>
            <p:nvPr/>
          </p:nvSpPr>
          <p:spPr>
            <a:xfrm>
              <a:off x="2052735" y="4640657"/>
              <a:ext cx="5131835" cy="1592192"/>
            </a:xfrm>
            <a:prstGeom prst="curvedUp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>
                <a:solidFill>
                  <a:schemeClr val="lt1"/>
                </a:solidFill>
              </a:endParaRPr>
            </a:p>
          </p:txBody>
        </p:sp>
        <p:sp>
          <p:nvSpPr>
            <p:cNvPr id="9" name="Поле 1"/>
            <p:cNvSpPr txBox="1"/>
            <p:nvPr/>
          </p:nvSpPr>
          <p:spPr>
            <a:xfrm>
              <a:off x="541176" y="3197756"/>
              <a:ext cx="3564293" cy="143022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2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  <a:buNone/>
              </a:pPr>
              <a:r>
                <a:rPr lang="ru-RU" sz="2400" b="1" dirty="0">
                  <a:solidFill>
                    <a:schemeClr val="accent2">
                      <a:lumMod val="75000"/>
                    </a:schemeClr>
                  </a:solidFill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ОРГАНИЗАЦИОННО-ПЕДАГОГИЧЕСКОЕ СОПРОВОЖДЕНИЕ</a:t>
              </a:r>
            </a:p>
          </p:txBody>
        </p:sp>
        <p:sp>
          <p:nvSpPr>
            <p:cNvPr id="10" name="Поле 4"/>
            <p:cNvSpPr txBox="1"/>
            <p:nvPr/>
          </p:nvSpPr>
          <p:spPr>
            <a:xfrm>
              <a:off x="541176" y="5110815"/>
              <a:ext cx="8136291" cy="851194"/>
            </a:xfrm>
            <a:prstGeom prst="rect">
              <a:avLst/>
            </a:prstGeom>
            <a:solidFill>
              <a:srgbClr val="FFFFFF">
                <a:alpha val="45882"/>
              </a:srgb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  <a:buNone/>
              </a:pPr>
              <a:r>
                <a:rPr lang="ru-RU" sz="2000" b="1" dirty="0">
                  <a:solidFill>
                    <a:schemeClr val="accent2">
                      <a:lumMod val="75000"/>
                    </a:schemeClr>
                  </a:solidFill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Управление, в т.ч. нормативно-правовое, организационно-методическое, кадровое, информационное обеспечение</a:t>
              </a:r>
            </a:p>
          </p:txBody>
        </p:sp>
        <p:sp>
          <p:nvSpPr>
            <p:cNvPr id="17" name="Стрелка вниз 16"/>
            <p:cNvSpPr/>
            <p:nvPr/>
          </p:nvSpPr>
          <p:spPr>
            <a:xfrm rot="1437628">
              <a:off x="3064178" y="1405027"/>
              <a:ext cx="384696" cy="1598795"/>
            </a:xfrm>
            <a:prstGeom prst="down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2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  <a:buNone/>
              </a:pPr>
              <a:endParaRPr lang="ru-RU" sz="2400" b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</p:grpSp>
      <p:grpSp>
        <p:nvGrpSpPr>
          <p:cNvPr id="4" name="Группа 21"/>
          <p:cNvGrpSpPr/>
          <p:nvPr/>
        </p:nvGrpSpPr>
        <p:grpSpPr>
          <a:xfrm>
            <a:off x="4934796" y="1405708"/>
            <a:ext cx="3742671" cy="3234948"/>
            <a:chOff x="4934796" y="1405708"/>
            <a:chExt cx="3742671" cy="3234948"/>
          </a:xfrm>
        </p:grpSpPr>
        <p:sp>
          <p:nvSpPr>
            <p:cNvPr id="23" name="Поле 2"/>
            <p:cNvSpPr txBox="1"/>
            <p:nvPr/>
          </p:nvSpPr>
          <p:spPr>
            <a:xfrm>
              <a:off x="4934796" y="3197756"/>
              <a:ext cx="3742671" cy="14429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ru-RU"/>
              </a:defPPr>
              <a:lvl1pPr algn="ctr">
                <a:lnSpc>
                  <a:spcPct val="115000"/>
                </a:lnSpc>
                <a:spcAft>
                  <a:spcPts val="1000"/>
                </a:spcAft>
                <a:defRPr sz="1100">
                  <a:effectLst/>
                  <a:latin typeface="Times New Roman"/>
                  <a:ea typeface="Times New Roman"/>
                  <a:cs typeface="Times New Roman"/>
                </a:defRPr>
              </a:lvl1pPr>
            </a:lstStyle>
            <a:p>
              <a:pPr>
                <a:buNone/>
              </a:pPr>
              <a:r>
                <a:rPr lang="ru-RU" sz="2400" b="1" dirty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ПСИХОЛОГО-ПЕДАГОГИЧЕСКОЕ СОПРОВОЖДЕНИЕ</a:t>
              </a:r>
            </a:p>
          </p:txBody>
        </p:sp>
        <p:grpSp>
          <p:nvGrpSpPr>
            <p:cNvPr id="5" name="Группа 23"/>
            <p:cNvGrpSpPr/>
            <p:nvPr/>
          </p:nvGrpSpPr>
          <p:grpSpPr>
            <a:xfrm>
              <a:off x="6492747" y="1634207"/>
              <a:ext cx="1736855" cy="1357405"/>
              <a:chOff x="6492747" y="1634207"/>
              <a:chExt cx="1736855" cy="1357405"/>
            </a:xfrm>
          </p:grpSpPr>
          <p:sp>
            <p:nvSpPr>
              <p:cNvPr id="26" name="Равнобедренный треугольник 25"/>
              <p:cNvSpPr/>
              <p:nvPr/>
            </p:nvSpPr>
            <p:spPr>
              <a:xfrm>
                <a:off x="6501129" y="2136524"/>
                <a:ext cx="431993" cy="855088"/>
              </a:xfrm>
              <a:prstGeom prst="triangl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7" name="Овал 26"/>
              <p:cNvSpPr/>
              <p:nvPr/>
            </p:nvSpPr>
            <p:spPr>
              <a:xfrm>
                <a:off x="7857806" y="2204426"/>
                <a:ext cx="371796" cy="344156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8" name="Овал 27"/>
              <p:cNvSpPr/>
              <p:nvPr/>
            </p:nvSpPr>
            <p:spPr>
              <a:xfrm>
                <a:off x="6492747" y="1634207"/>
                <a:ext cx="431107" cy="455849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9" name="Равнобедренный треугольник 28"/>
              <p:cNvSpPr/>
              <p:nvPr/>
            </p:nvSpPr>
            <p:spPr>
              <a:xfrm>
                <a:off x="7830530" y="2566148"/>
                <a:ext cx="390456" cy="386215"/>
              </a:xfrm>
              <a:prstGeom prst="triangl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0" name="Двойная стрелка влево/вправо 29"/>
              <p:cNvSpPr/>
              <p:nvPr/>
            </p:nvSpPr>
            <p:spPr>
              <a:xfrm>
                <a:off x="6977337" y="2376504"/>
                <a:ext cx="711088" cy="346563"/>
              </a:xfrm>
              <a:prstGeom prst="leftRight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</p:grpSp>
        <p:sp>
          <p:nvSpPr>
            <p:cNvPr id="25" name="Стрелка вниз 24"/>
            <p:cNvSpPr/>
            <p:nvPr/>
          </p:nvSpPr>
          <p:spPr>
            <a:xfrm rot="20133406">
              <a:off x="5248385" y="1405708"/>
              <a:ext cx="377459" cy="1597434"/>
            </a:xfrm>
            <a:prstGeom prst="downArrow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="" xmlns:p14="http://schemas.microsoft.com/office/powerpoint/2010/main" val="44940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Цели сопровождения профессионального самоопределения</a:t>
            </a:r>
            <a:endParaRPr lang="ru-RU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323528" y="1556792"/>
            <a:ext cx="8532440" cy="4968552"/>
            <a:chOff x="323528" y="1556792"/>
            <a:chExt cx="8532440" cy="4968552"/>
          </a:xfrm>
        </p:grpSpPr>
        <p:sp>
          <p:nvSpPr>
            <p:cNvPr id="9" name="Поле 1"/>
            <p:cNvSpPr txBox="1"/>
            <p:nvPr/>
          </p:nvSpPr>
          <p:spPr>
            <a:xfrm>
              <a:off x="323529" y="2492896"/>
              <a:ext cx="3384376" cy="123935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2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  <a:buNone/>
              </a:pPr>
              <a:r>
                <a:rPr lang="ru-RU" sz="2800" b="1" dirty="0" smtClean="0">
                  <a:solidFill>
                    <a:schemeClr val="accent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Times New Roman"/>
                  <a:cs typeface="Arial" pitchFamily="34" charset="0"/>
                </a:rPr>
                <a:t>МАКРОУРОВЕНЬ</a:t>
              </a:r>
            </a:p>
            <a:p>
              <a:pPr algn="ctr">
                <a:lnSpc>
                  <a:spcPct val="115000"/>
                </a:lnSpc>
                <a:spcAft>
                  <a:spcPts val="1000"/>
                </a:spcAft>
                <a:buNone/>
              </a:pPr>
              <a:r>
                <a:rPr lang="ru-RU" sz="2400" b="1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(ОРГ.-ПЕД.)</a:t>
              </a:r>
              <a:endParaRPr lang="ru-RU" sz="2400" b="1" dirty="0"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sp>
          <p:nvSpPr>
            <p:cNvPr id="10" name="Поле 4"/>
            <p:cNvSpPr txBox="1"/>
            <p:nvPr/>
          </p:nvSpPr>
          <p:spPr>
            <a:xfrm>
              <a:off x="323528" y="4738046"/>
              <a:ext cx="3096344" cy="85119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buNone/>
              </a:pPr>
              <a:r>
                <a:rPr lang="ru-RU" sz="2400" b="1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БАЛАНС</a:t>
              </a:r>
            </a:p>
            <a:p>
              <a:pPr algn="ctr">
                <a:buNone/>
              </a:pPr>
              <a:r>
                <a:rPr lang="ru-RU" sz="2400" b="1" dirty="0" smtClean="0">
                  <a:solidFill>
                    <a:schemeClr val="accent2">
                      <a:lumMod val="75000"/>
                    </a:schemeClr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«СПРОСА И ПРЕДЛОЖЕНИЯ» НА РЫНКЕ ТРУДА</a:t>
              </a:r>
              <a:endParaRPr lang="ru-RU" sz="2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sp>
          <p:nvSpPr>
            <p:cNvPr id="23" name="Поле 2"/>
            <p:cNvSpPr txBox="1"/>
            <p:nvPr/>
          </p:nvSpPr>
          <p:spPr>
            <a:xfrm>
              <a:off x="3923928" y="2492896"/>
              <a:ext cx="4750783" cy="122413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accent5">
                  <a:lumMod val="75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ru-RU"/>
              </a:defPPr>
              <a:lvl1pPr algn="ctr">
                <a:lnSpc>
                  <a:spcPct val="115000"/>
                </a:lnSpc>
                <a:spcAft>
                  <a:spcPts val="1000"/>
                </a:spcAft>
                <a:defRPr sz="1100">
                  <a:effectLst/>
                  <a:latin typeface="Times New Roman"/>
                  <a:ea typeface="Times New Roman"/>
                  <a:cs typeface="Times New Roman"/>
                </a:defRPr>
              </a:lvl1pPr>
            </a:lstStyle>
            <a:p>
              <a:pPr>
                <a:buNone/>
              </a:pPr>
              <a:r>
                <a:rPr lang="ru-RU" sz="2800" b="1" dirty="0" smtClean="0">
                  <a:solidFill>
                    <a:schemeClr val="accent5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МИКРОУРОВЕНЬ</a:t>
              </a:r>
            </a:p>
            <a:p>
              <a:pPr>
                <a:buNone/>
              </a:pPr>
              <a:r>
                <a:rPr lang="ru-RU" sz="2400" b="1" dirty="0" smtClean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(ПСИХ.-ПЕД.)</a:t>
              </a:r>
              <a:endParaRPr lang="ru-RU" sz="24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Стрелка вниз 17"/>
            <p:cNvSpPr/>
            <p:nvPr/>
          </p:nvSpPr>
          <p:spPr>
            <a:xfrm>
              <a:off x="1547664" y="3966822"/>
              <a:ext cx="813041" cy="614306"/>
            </a:xfrm>
            <a:prstGeom prst="down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2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  <a:buNone/>
              </a:pPr>
              <a:endParaRPr lang="ru-RU" sz="2400" b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sp>
          <p:nvSpPr>
            <p:cNvPr id="19" name="Стрелка вниз 18"/>
            <p:cNvSpPr/>
            <p:nvPr/>
          </p:nvSpPr>
          <p:spPr>
            <a:xfrm>
              <a:off x="3923928" y="3861048"/>
              <a:ext cx="780687" cy="1728192"/>
            </a:xfrm>
            <a:prstGeom prst="downArrow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Стрелка вниз 19"/>
            <p:cNvSpPr/>
            <p:nvPr/>
          </p:nvSpPr>
          <p:spPr>
            <a:xfrm>
              <a:off x="7823761" y="3861048"/>
              <a:ext cx="780687" cy="659401"/>
            </a:xfrm>
            <a:prstGeom prst="downArrow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оле 4"/>
            <p:cNvSpPr txBox="1"/>
            <p:nvPr/>
          </p:nvSpPr>
          <p:spPr>
            <a:xfrm>
              <a:off x="3853544" y="5674150"/>
              <a:ext cx="2158616" cy="85119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  <a:buNone/>
              </a:pPr>
              <a:r>
                <a:rPr lang="ru-RU" sz="2400" b="1" dirty="0" smtClean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ПОДДЕРЖКА ВЫБОРА</a:t>
              </a:r>
              <a:endParaRPr lang="ru-RU" sz="24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sp>
          <p:nvSpPr>
            <p:cNvPr id="22" name="Поле 4"/>
            <p:cNvSpPr txBox="1"/>
            <p:nvPr/>
          </p:nvSpPr>
          <p:spPr>
            <a:xfrm>
              <a:off x="4572000" y="4522022"/>
              <a:ext cx="4283968" cy="85119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15000"/>
                </a:lnSpc>
                <a:spcAft>
                  <a:spcPts val="1000"/>
                </a:spcAft>
                <a:buNone/>
              </a:pPr>
              <a:r>
                <a:rPr lang="ru-RU" sz="2400" b="1" dirty="0" smtClean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ПРОФОРИЕНТАЦИОННЫЕ КОМПЕТЕНЦИИ</a:t>
              </a:r>
              <a:endParaRPr lang="ru-RU" sz="24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sp>
          <p:nvSpPr>
            <p:cNvPr id="24" name="Стрелка вниз 23"/>
            <p:cNvSpPr/>
            <p:nvPr/>
          </p:nvSpPr>
          <p:spPr>
            <a:xfrm>
              <a:off x="1547664" y="1556792"/>
              <a:ext cx="813041" cy="614306"/>
            </a:xfrm>
            <a:prstGeom prst="down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2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  <a:buNone/>
              </a:pPr>
              <a:endParaRPr lang="ru-RU" sz="2400" b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sp>
          <p:nvSpPr>
            <p:cNvPr id="31" name="Стрелка вниз 30"/>
            <p:cNvSpPr/>
            <p:nvPr/>
          </p:nvSpPr>
          <p:spPr>
            <a:xfrm>
              <a:off x="6023561" y="1556792"/>
              <a:ext cx="780687" cy="659401"/>
            </a:xfrm>
            <a:prstGeom prst="downArrow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3" name="Овал 32"/>
          <p:cNvSpPr/>
          <p:nvPr/>
        </p:nvSpPr>
        <p:spPr>
          <a:xfrm>
            <a:off x="4427984" y="4149080"/>
            <a:ext cx="4536504" cy="165618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4940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Компетенция ориентировки</a:t>
            </a:r>
          </a:p>
          <a:p>
            <a:pPr lvl="1">
              <a:buClr>
                <a:schemeClr val="accent5">
                  <a:lumMod val="75000"/>
                </a:schemeClr>
              </a:buCl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готовность самостоятельно ориентироваться в профориентационно значимом информационном поле</a:t>
            </a:r>
          </a:p>
          <a:p>
            <a:pPr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Компетенция выбора</a:t>
            </a:r>
          </a:p>
          <a:p>
            <a:pPr lvl="1">
              <a:buClr>
                <a:schemeClr val="accent5">
                  <a:lumMod val="75000"/>
                </a:schemeClr>
              </a:buCl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готовность совершать самостоятельный, осознанный и ответственный профессиональный выбор и воплощать его</a:t>
            </a:r>
          </a:p>
          <a:p>
            <a:pPr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Компетенция проектирования</a:t>
            </a:r>
          </a:p>
          <a:p>
            <a:pPr lvl="1">
              <a:buClr>
                <a:schemeClr val="accent5">
                  <a:lumMod val="75000"/>
                </a:schemeClr>
              </a:buCl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готовность проектировать собственную жизненно-профессиональную и карьерную перспективу</a:t>
            </a:r>
          </a:p>
          <a:p>
            <a:pPr>
              <a:buClr>
                <a:schemeClr val="accent5">
                  <a:lumMod val="75000"/>
                </a:schemeClr>
              </a:buCl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Компетенция совершенствования</a:t>
            </a:r>
          </a:p>
          <a:p>
            <a:pPr lvl="1">
              <a:buClr>
                <a:schemeClr val="accent5">
                  <a:lumMod val="75000"/>
                </a:schemeClr>
              </a:buCl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готовность совершенствовать собственное профессиональное мастерство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88349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Компетенции профессионального самоопределения</a:t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(«профориентационные компетенции»)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395536" y="1700808"/>
            <a:ext cx="2952328" cy="4752528"/>
            <a:chOff x="395536" y="1700808"/>
            <a:chExt cx="2952328" cy="475252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95536" y="1700808"/>
              <a:ext cx="2952328" cy="475252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730407" y="1810559"/>
              <a:ext cx="2041393" cy="25545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3200" b="1" dirty="0" smtClean="0">
                  <a:solidFill>
                    <a:schemeClr val="accent5">
                      <a:lumMod val="75000"/>
                    </a:schemeClr>
                  </a:solidFill>
                  <a:sym typeface="Webdings"/>
                </a:rPr>
                <a:t>школьник</a:t>
              </a:r>
            </a:p>
            <a:p>
              <a:pPr algn="ctr"/>
              <a:r>
                <a:rPr lang="ru-RU" sz="3200" b="1" dirty="0" smtClean="0">
                  <a:solidFill>
                    <a:schemeClr val="accent5">
                      <a:lumMod val="75000"/>
                    </a:schemeClr>
                  </a:solidFill>
                  <a:sym typeface="Webdings"/>
                </a:rPr>
                <a:t>(семья)</a:t>
              </a:r>
            </a:p>
            <a:p>
              <a:pPr algn="ctr"/>
              <a:r>
                <a:rPr lang="ru-RU" sz="9600" dirty="0" smtClean="0">
                  <a:solidFill>
                    <a:schemeClr val="accent5">
                      <a:lumMod val="75000"/>
                    </a:schemeClr>
                  </a:solidFill>
                  <a:sym typeface="Webdings"/>
                </a:rPr>
                <a:t></a:t>
              </a:r>
              <a:endParaRPr lang="ru-RU" sz="96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06064" y="5301208"/>
              <a:ext cx="160980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4000" b="1" dirty="0" smtClean="0">
                  <a:solidFill>
                    <a:schemeClr val="accent5">
                      <a:lumMod val="75000"/>
                    </a:schemeClr>
                  </a:solidFill>
                  <a:sym typeface="Webdings"/>
                </a:rPr>
                <a:t>школа</a:t>
              </a:r>
              <a:endParaRPr lang="ru-RU" sz="138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8" name="Двойная стрелка вверх/вниз 7"/>
            <p:cNvSpPr/>
            <p:nvPr/>
          </p:nvSpPr>
          <p:spPr>
            <a:xfrm>
              <a:off x="1475656" y="4077072"/>
              <a:ext cx="576064" cy="1296144"/>
            </a:xfrm>
            <a:prstGeom prst="upDownArrow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868144" y="1628800"/>
            <a:ext cx="2880320" cy="4824536"/>
            <a:chOff x="5868144" y="1628800"/>
            <a:chExt cx="2880320" cy="482453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5868144" y="1628800"/>
              <a:ext cx="2880320" cy="4824536"/>
            </a:xfrm>
            <a:prstGeom prst="rect">
              <a:avLst/>
            </a:prstGeom>
            <a:solidFill>
              <a:srgbClr val="DEDCF2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977190" y="2014969"/>
              <a:ext cx="2627258" cy="20621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3200" b="1" dirty="0" smtClean="0">
                  <a:solidFill>
                    <a:schemeClr val="accent4">
                      <a:lumMod val="50000"/>
                    </a:schemeClr>
                  </a:solidFill>
                  <a:sym typeface="Webdings"/>
                </a:rPr>
                <a:t>работодатель</a:t>
              </a:r>
            </a:p>
            <a:p>
              <a:pPr algn="ctr"/>
              <a:r>
                <a:rPr lang="ru-RU" sz="9600" dirty="0" smtClean="0">
                  <a:solidFill>
                    <a:schemeClr val="accent4">
                      <a:lumMod val="50000"/>
                    </a:schemeClr>
                  </a:solidFill>
                  <a:sym typeface="Webdings"/>
                </a:rPr>
                <a:t></a:t>
              </a:r>
              <a:endParaRPr lang="ru-RU" sz="9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228184" y="5129897"/>
              <a:ext cx="237626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000" b="1" dirty="0" smtClean="0">
                  <a:solidFill>
                    <a:schemeClr val="accent4">
                      <a:lumMod val="50000"/>
                    </a:schemeClr>
                  </a:solidFill>
                  <a:sym typeface="Webdings"/>
                </a:rPr>
                <a:t>колледж</a:t>
              </a:r>
            </a:p>
            <a:p>
              <a:pPr algn="ctr"/>
              <a:r>
                <a:rPr lang="ru-RU" sz="4000" b="1" dirty="0" smtClean="0">
                  <a:solidFill>
                    <a:schemeClr val="accent4">
                      <a:lumMod val="50000"/>
                    </a:schemeClr>
                  </a:solidFill>
                  <a:sym typeface="Webdings"/>
                </a:rPr>
                <a:t>(вуз)</a:t>
              </a:r>
              <a:endParaRPr lang="ru-RU" sz="138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9" name="Двойная стрелка вверх/вниз 8"/>
            <p:cNvSpPr/>
            <p:nvPr/>
          </p:nvSpPr>
          <p:spPr>
            <a:xfrm>
              <a:off x="7020272" y="4077072"/>
              <a:ext cx="576064" cy="1224136"/>
            </a:xfrm>
            <a:prstGeom prst="upDownArrow">
              <a:avLst/>
            </a:prstGeom>
            <a:solidFill>
              <a:schemeClr val="bg1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2699792" y="4011449"/>
            <a:ext cx="3816423" cy="2323713"/>
            <a:chOff x="2699792" y="4011449"/>
            <a:chExt cx="3816423" cy="2323713"/>
          </a:xfrm>
        </p:grpSpPr>
        <p:sp>
          <p:nvSpPr>
            <p:cNvPr id="10" name="TextBox 9"/>
            <p:cNvSpPr txBox="1"/>
            <p:nvPr/>
          </p:nvSpPr>
          <p:spPr>
            <a:xfrm>
              <a:off x="3059832" y="4011449"/>
              <a:ext cx="3024336" cy="2323713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accent3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ru-RU" sz="2800" b="1" dirty="0" smtClean="0">
                <a:solidFill>
                  <a:schemeClr val="accent3">
                    <a:lumMod val="50000"/>
                  </a:schemeClr>
                </a:solidFill>
              </a:endParaRPr>
            </a:p>
            <a:p>
              <a:pPr algn="ctr">
                <a:lnSpc>
                  <a:spcPct val="90000"/>
                </a:lnSpc>
              </a:pPr>
              <a:endParaRPr lang="ru-RU" sz="2600" b="1" dirty="0" smtClean="0">
                <a:solidFill>
                  <a:schemeClr val="accent3">
                    <a:lumMod val="75000"/>
                  </a:schemeClr>
                </a:solidFill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2600" b="1" dirty="0" smtClean="0">
                  <a:solidFill>
                    <a:schemeClr val="accent3">
                      <a:lumMod val="75000"/>
                    </a:schemeClr>
                  </a:solidFill>
                </a:rPr>
                <a:t>региональная (муниципальная ) инфраструктура</a:t>
              </a:r>
            </a:p>
            <a:p>
              <a:pPr algn="ctr">
                <a:lnSpc>
                  <a:spcPct val="90000"/>
                </a:lnSpc>
              </a:pPr>
              <a:r>
                <a:rPr lang="ru-RU" sz="2600" b="1" dirty="0" smtClean="0">
                  <a:solidFill>
                    <a:schemeClr val="accent3">
                      <a:lumMod val="75000"/>
                    </a:schemeClr>
                  </a:solidFill>
                </a:rPr>
                <a:t>профориентации</a:t>
              </a:r>
              <a:endParaRPr lang="ru-RU" sz="2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11" name="Двойная стрелка вверх/вниз 10"/>
            <p:cNvSpPr/>
            <p:nvPr/>
          </p:nvSpPr>
          <p:spPr>
            <a:xfrm rot="5400000">
              <a:off x="4319972" y="2528901"/>
              <a:ext cx="576064" cy="3816423"/>
            </a:xfrm>
            <a:prstGeom prst="upDownArrow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" name="Заголовок 1"/>
          <p:cNvSpPr txBox="1">
            <a:spLocks/>
          </p:cNvSpPr>
          <p:nvPr/>
        </p:nvSpPr>
        <p:spPr>
          <a:xfrm>
            <a:off x="755576" y="269776"/>
            <a:ext cx="7632848" cy="1143000"/>
          </a:xfrm>
          <a:prstGeom prst="rect">
            <a:avLst/>
          </a:prstGeom>
          <a:solidFill>
            <a:srgbClr val="DEDCF2"/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noProof="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Региональные </a:t>
            </a:r>
            <a:r>
              <a:rPr kumimoji="0" lang="ru-RU" sz="3200" b="1" i="0" u="none" strike="noStrike" kern="1200" cap="none" spc="0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(муниципальные)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органы управления</a:t>
            </a:r>
            <a:endParaRPr kumimoji="0" lang="ru-RU" sz="320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3347864" y="1412776"/>
            <a:ext cx="2520280" cy="2592288"/>
            <a:chOff x="3347864" y="1412776"/>
            <a:chExt cx="2520280" cy="2592288"/>
          </a:xfrm>
        </p:grpSpPr>
        <p:sp>
          <p:nvSpPr>
            <p:cNvPr id="14" name="Счетверенная стрелка 13"/>
            <p:cNvSpPr/>
            <p:nvPr/>
          </p:nvSpPr>
          <p:spPr>
            <a:xfrm>
              <a:off x="3347864" y="1412776"/>
              <a:ext cx="2520280" cy="2592288"/>
            </a:xfrm>
            <a:prstGeom prst="quadArrow">
              <a:avLst/>
            </a:prstGeom>
            <a:solidFill>
              <a:srgbClr val="FFC2BD"/>
            </a:solidFill>
            <a:ln>
              <a:solidFill>
                <a:srgbClr val="FE70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E1E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47864" y="2309971"/>
              <a:ext cx="25202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СОЦИАЛЬНЫЙ ДИАЛОГ</a:t>
              </a:r>
              <a:endPara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Другая 19">
      <a:dk1>
        <a:sysClr val="windowText" lastClr="000000"/>
      </a:dk1>
      <a:lt1>
        <a:srgbClr val="FFF8DD"/>
      </a:lt1>
      <a:dk2>
        <a:srgbClr val="1F497D"/>
      </a:dk2>
      <a:lt2>
        <a:srgbClr val="FFF1BD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</TotalTime>
  <Words>492</Words>
  <Application>Microsoft Office PowerPoint</Application>
  <PresentationFormat>Экран (4:3)</PresentationFormat>
  <Paragraphs>126</Paragraphs>
  <Slides>15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Федеральный институт развития образования  ЦЕНТР ПРОФЕССИОНАЛЬНОГО ОБРАЗОВАНИЯ</vt:lpstr>
      <vt:lpstr>Слайд 2</vt:lpstr>
      <vt:lpstr>Проблема 1 Борьба интересов и «растаскивание» профориентации</vt:lpstr>
      <vt:lpstr>Проблема 2 Основное противоречие или «проклятый вопрос»  профориентации</vt:lpstr>
      <vt:lpstr>Проблема 3 Разрывы в процессе СПС между ступенями  и внутри ступеней образования</vt:lpstr>
      <vt:lpstr>Сопровождение  профессионального самоопределения</vt:lpstr>
      <vt:lpstr>Цели сопровождения профессионального самоопределения</vt:lpstr>
      <vt:lpstr>Компетенции профессионального самоопределения («профориентационные компетенции»)</vt:lpstr>
      <vt:lpstr>Слайд 9</vt:lpstr>
      <vt:lpstr>Направления реализации Концепции</vt:lpstr>
      <vt:lpstr>Ожидаемые системные результаты</vt:lpstr>
      <vt:lpstr>Стратегия СПС – 2015-2020:  прорывные направления</vt:lpstr>
      <vt:lpstr>Стратегия СПС – 2015-2020:  механизмы реализации</vt:lpstr>
      <vt:lpstr>Слайд 14</vt:lpstr>
      <vt:lpstr>Направление движения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Организационно-педагогическое сопровождение профессионального самоопределения детей и молодежи  в муниципальных образованиях:  модели партнерства, механизмы взаимодействия   Научно-практическая конференция  </dc:title>
  <cp:lastModifiedBy>SamLab.ws</cp:lastModifiedBy>
  <cp:revision>46</cp:revision>
  <dcterms:modified xsi:type="dcterms:W3CDTF">2015-04-21T14:03:44Z</dcterms:modified>
</cp:coreProperties>
</file>