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4" r:id="rId3"/>
    <p:sldId id="281" r:id="rId4"/>
    <p:sldId id="279" r:id="rId5"/>
    <p:sldId id="256" r:id="rId6"/>
    <p:sldId id="276" r:id="rId7"/>
    <p:sldId id="273" r:id="rId8"/>
    <p:sldId id="264" r:id="rId9"/>
    <p:sldId id="265" r:id="rId10"/>
    <p:sldId id="266" r:id="rId11"/>
    <p:sldId id="267" r:id="rId12"/>
    <p:sldId id="268" r:id="rId13"/>
    <p:sldId id="272" r:id="rId14"/>
    <p:sldId id="277" r:id="rId15"/>
    <p:sldId id="278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4BE8-1131-498F-9AF8-33558C033C44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0C9B-DE6D-4573-B507-12DF45CD3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4BE8-1131-498F-9AF8-33558C033C44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0C9B-DE6D-4573-B507-12DF45CD3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4BE8-1131-498F-9AF8-33558C033C44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0C9B-DE6D-4573-B507-12DF45CD3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4BE8-1131-498F-9AF8-33558C033C44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0C9B-DE6D-4573-B507-12DF45CD3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4BE8-1131-498F-9AF8-33558C033C44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0C9B-DE6D-4573-B507-12DF45CD3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4BE8-1131-498F-9AF8-33558C033C44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0C9B-DE6D-4573-B507-12DF45CD3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4BE8-1131-498F-9AF8-33558C033C44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0C9B-DE6D-4573-B507-12DF45CD3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4BE8-1131-498F-9AF8-33558C033C44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0C9B-DE6D-4573-B507-12DF45CD3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4BE8-1131-498F-9AF8-33558C033C44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0C9B-DE6D-4573-B507-12DF45CD3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4BE8-1131-498F-9AF8-33558C033C44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0C9B-DE6D-4573-B507-12DF45CD3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4BE8-1131-498F-9AF8-33558C033C44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0C9B-DE6D-4573-B507-12DF45CD3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C4BE8-1131-498F-9AF8-33558C033C44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0C9B-DE6D-4573-B507-12DF45CD3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3.jpe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Grp="1"/>
          </p:cNvSpPr>
          <p:nvPr>
            <p:ph type="title"/>
          </p:nvPr>
        </p:nvSpPr>
        <p:spPr>
          <a:xfrm>
            <a:off x="5500688" y="1628775"/>
            <a:ext cx="3286125" cy="4608513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«Нормы» </a:t>
            </a:r>
            <a:r>
              <a:rPr lang="ru-RU" sz="2400" b="1" smtClean="0">
                <a:solidFill>
                  <a:srgbClr val="0000FF"/>
                </a:solidFill>
              </a:rPr>
              <a:t>и технологии </a:t>
            </a:r>
            <a:r>
              <a:rPr lang="ru-RU" sz="2400" b="1" dirty="0">
                <a:solidFill>
                  <a:srgbClr val="0000FF"/>
                </a:solidFill>
              </a:rPr>
              <a:t>подготовки обучающихся к   профессиональному самоопределению </a:t>
            </a:r>
            <a:r>
              <a:rPr lang="ru-RU" sz="2400" b="1" dirty="0" smtClean="0">
                <a:solidFill>
                  <a:srgbClr val="0000FF"/>
                </a:solidFill>
              </a:rPr>
              <a:t/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dirty="0" smtClean="0">
                <a:solidFill>
                  <a:srgbClr val="3F14F8"/>
                </a:solidFill>
                <a:latin typeface="Arial" charset="0"/>
              </a:rPr>
              <a:t/>
            </a:r>
            <a:br>
              <a:rPr lang="ru-RU" sz="2400" dirty="0" smtClean="0">
                <a:solidFill>
                  <a:srgbClr val="3F14F8"/>
                </a:solidFill>
                <a:latin typeface="Arial" charset="0"/>
              </a:rPr>
            </a:br>
            <a:r>
              <a:rPr lang="ru-RU" sz="2400" dirty="0" smtClean="0">
                <a:solidFill>
                  <a:srgbClr val="3F14F8"/>
                </a:solidFill>
                <a:latin typeface="Arial" charset="0"/>
              </a:rPr>
              <a:t/>
            </a:r>
            <a:br>
              <a:rPr lang="ru-RU" sz="2400" dirty="0" smtClean="0">
                <a:solidFill>
                  <a:srgbClr val="3F14F8"/>
                </a:solidFill>
                <a:latin typeface="Arial" charset="0"/>
              </a:rPr>
            </a:br>
            <a:r>
              <a:rPr lang="ru-RU" sz="1600" dirty="0" smtClean="0">
                <a:solidFill>
                  <a:srgbClr val="3F14F8"/>
                </a:solidFill>
                <a:latin typeface="Arial" charset="0"/>
              </a:rPr>
              <a:t>Родичев Н.Ф.</a:t>
            </a:r>
            <a:br>
              <a:rPr lang="ru-RU" sz="1600" dirty="0" smtClean="0">
                <a:solidFill>
                  <a:srgbClr val="3F14F8"/>
                </a:solidFill>
                <a:latin typeface="Arial" charset="0"/>
              </a:rPr>
            </a:br>
            <a:r>
              <a:rPr lang="ru-RU" sz="1600" dirty="0" smtClean="0">
                <a:solidFill>
                  <a:srgbClr val="3F14F8"/>
                </a:solidFill>
                <a:latin typeface="Arial" charset="0"/>
              </a:rPr>
              <a:t>апрель 2015 г.</a:t>
            </a:r>
          </a:p>
        </p:txBody>
      </p:sp>
      <p:pic>
        <p:nvPicPr>
          <p:cNvPr id="14338" name="Picture 7" descr="шапка сайта Институт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88913"/>
            <a:ext cx="8218488" cy="1079500"/>
          </a:xfrm>
        </p:spPr>
      </p:pic>
      <p:pic>
        <p:nvPicPr>
          <p:cNvPr id="14339" name="Содержимое 5" descr="10511371-larg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25" y="1500188"/>
            <a:ext cx="5022850" cy="4500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Норма 3</a:t>
            </a:r>
            <a:endParaRPr lang="ru-RU" dirty="0"/>
          </a:p>
        </p:txBody>
      </p:sp>
      <p:pic>
        <p:nvPicPr>
          <p:cNvPr id="9" name="Содержимое 8" descr="пять размерносте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32262"/>
            <a:ext cx="4038600" cy="4261839"/>
          </a:xfrm>
        </p:spPr>
      </p:pic>
      <p:pic>
        <p:nvPicPr>
          <p:cNvPr id="8" name="Содержимое 7" descr="норма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14887" y="1801019"/>
            <a:ext cx="3705225" cy="4124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Норма 4</a:t>
            </a:r>
            <a:endParaRPr lang="ru-RU" dirty="0"/>
          </a:p>
        </p:txBody>
      </p:sp>
      <p:pic>
        <p:nvPicPr>
          <p:cNvPr id="9" name="Содержимое 8" descr="пять размерносте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32262"/>
            <a:ext cx="4038600" cy="4261839"/>
          </a:xfrm>
        </p:spPr>
      </p:pic>
      <p:pic>
        <p:nvPicPr>
          <p:cNvPr id="10" name="Содержимое 9" descr="норма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05375" y="1658144"/>
            <a:ext cx="3524250" cy="4410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Норма 5</a:t>
            </a:r>
            <a:endParaRPr lang="ru-RU" dirty="0"/>
          </a:p>
        </p:txBody>
      </p:sp>
      <p:pic>
        <p:nvPicPr>
          <p:cNvPr id="9" name="Содержимое 8" descr="пять размерносте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32262"/>
            <a:ext cx="4038600" cy="4261839"/>
          </a:xfrm>
        </p:spPr>
      </p:pic>
      <p:pic>
        <p:nvPicPr>
          <p:cNvPr id="8" name="Содержимое 7" descr="норма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86325" y="2143919"/>
            <a:ext cx="3562350" cy="343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571500" y="3429000"/>
            <a:ext cx="3000375" cy="2857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Школьная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профориентация</a:t>
            </a:r>
            <a:endParaRPr lang="ru-RU" dirty="0"/>
          </a:p>
        </p:txBody>
      </p:sp>
      <p:sp>
        <p:nvSpPr>
          <p:cNvPr id="63" name="Прямоугольная выноска 62"/>
          <p:cNvSpPr/>
          <p:nvPr/>
        </p:nvSpPr>
        <p:spPr>
          <a:xfrm>
            <a:off x="142875" y="357188"/>
            <a:ext cx="5357813" cy="2349500"/>
          </a:xfrm>
          <a:prstGeom prst="wedgeRectCallout">
            <a:avLst>
              <a:gd name="adj1" fmla="val -14124"/>
              <a:gd name="adj2" fmla="val 970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Образовательные </a:t>
            </a:r>
            <a:r>
              <a:rPr lang="ru-RU" sz="2400" b="1" dirty="0" smtClean="0"/>
              <a:t>организации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 </a:t>
            </a:r>
            <a:r>
              <a:rPr lang="ru-RU" sz="2400" b="1" dirty="0"/>
              <a:t>находятся в ситуации </a:t>
            </a:r>
            <a:endParaRPr lang="ru-RU" sz="24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иерархического </a:t>
            </a:r>
            <a:r>
              <a:rPr lang="ru-RU" sz="2400" b="1" dirty="0"/>
              <a:t>управления </a:t>
            </a:r>
            <a:endParaRPr lang="ru-RU" sz="24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решением </a:t>
            </a:r>
            <a:r>
              <a:rPr lang="ru-RU" sz="2400" b="1" dirty="0"/>
              <a:t>задач, </a:t>
            </a:r>
            <a:endParaRPr lang="ru-RU" sz="24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поставленных </a:t>
            </a:r>
            <a:r>
              <a:rPr lang="ru-RU" sz="2400" b="1" dirty="0"/>
              <a:t>перед ними</a:t>
            </a:r>
            <a:r>
              <a:rPr lang="ru-RU" sz="2400" b="1" dirty="0" smtClean="0"/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 </a:t>
            </a:r>
            <a:r>
              <a:rPr lang="ru-RU" sz="2400" b="1" dirty="0"/>
              <a:t>в </a:t>
            </a:r>
            <a:r>
              <a:rPr lang="ru-RU" sz="2400" b="1" dirty="0" err="1" smtClean="0"/>
              <a:t>т.ч.профориентационных</a:t>
            </a:r>
            <a:r>
              <a:rPr lang="ru-RU" sz="1400" b="1" dirty="0"/>
              <a:t> 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23928" y="4714874"/>
            <a:ext cx="5005760" cy="1810469"/>
          </a:xfrm>
          <a:prstGeom prst="wedgeRectCallout">
            <a:avLst>
              <a:gd name="adj1" fmla="val -56819"/>
              <a:gd name="adj2" fmla="val -4436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/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6012159" y="357188"/>
            <a:ext cx="2927053" cy="3935908"/>
          </a:xfrm>
          <a:prstGeom prst="wedgeRectCallout">
            <a:avLst>
              <a:gd name="adj1" fmla="val -133797"/>
              <a:gd name="adj2" fmla="val 634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Остальные субъекты деятельности выстраивают </a:t>
            </a:r>
            <a:r>
              <a:rPr lang="ru-RU" sz="2000" b="1" dirty="0" err="1"/>
              <a:t>разноуровневые</a:t>
            </a:r>
            <a:r>
              <a:rPr lang="ru-RU" sz="2000" b="1" dirty="0"/>
              <a:t> сетевые отношения в ходе преодоления проблем, имеющих прямое или опосредованное отношение к профессиональной ориентации </a:t>
            </a:r>
            <a:r>
              <a:rPr lang="ru-RU" sz="2000" b="1" dirty="0" smtClean="0"/>
              <a:t>молодежи</a:t>
            </a:r>
            <a:endParaRPr lang="ru-RU" sz="2000" b="1" dirty="0"/>
          </a:p>
        </p:txBody>
      </p:sp>
      <p:sp>
        <p:nvSpPr>
          <p:cNvPr id="7" name="AutoShape 33"/>
          <p:cNvSpPr>
            <a:spLocks noChangeArrowheads="1"/>
          </p:cNvSpPr>
          <p:nvPr/>
        </p:nvSpPr>
        <p:spPr bwMode="auto">
          <a:xfrm>
            <a:off x="4211960" y="4869160"/>
            <a:ext cx="4680520" cy="151216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 dirty="0"/>
              <a:t>В ходе становления таких сетевых отношений возникает </a:t>
            </a:r>
            <a:r>
              <a:rPr lang="ru-RU" sz="2400" b="1" dirty="0"/>
              <a:t>новая норма</a:t>
            </a:r>
            <a:r>
              <a:rPr lang="ru-RU" sz="2400" dirty="0"/>
              <a:t>, </a:t>
            </a:r>
            <a:r>
              <a:rPr lang="ru-RU" sz="1400" dirty="0"/>
              <a:t>определяющая характер и длительность отношений между субъектами, выбор технологий, возможность институционального оформления данной </a:t>
            </a:r>
            <a:r>
              <a:rPr lang="ru-RU" sz="1400" dirty="0" smtClean="0"/>
              <a:t>практики</a:t>
            </a:r>
            <a:endParaRPr lang="ru-RU" sz="1400" b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3"/>
          <p:cNvSpPr>
            <a:spLocks noChangeArrowheads="1"/>
          </p:cNvSpPr>
          <p:nvPr/>
        </p:nvSpPr>
        <p:spPr bwMode="auto">
          <a:xfrm>
            <a:off x="107950" y="6497638"/>
            <a:ext cx="83534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ru-RU" b="1">
                <a:solidFill>
                  <a:srgbClr val="000066"/>
                </a:solidFill>
                <a:latin typeface="Calibri" pitchFamily="34" charset="0"/>
              </a:rPr>
              <a:t>  </a:t>
            </a:r>
          </a:p>
          <a:p>
            <a:pPr>
              <a:spcBef>
                <a:spcPct val="20000"/>
              </a:spcBef>
              <a:buFont typeface="Wingdings" pitchFamily="2" charset="2"/>
              <a:buChar char="q"/>
            </a:pPr>
            <a:endParaRPr lang="ru-RU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29698" name="Picture 35" descr="Диаграмма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58888" y="2419350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6" descr="Диаграмма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58888" y="2563813"/>
            <a:ext cx="9683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7" descr="Диаграмма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58888" y="2276475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8" descr="Диаграмма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58888" y="2060575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39" descr="Диаграмма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58888" y="1844675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68" name="Rectangle 4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196975"/>
            <a:ext cx="2771775" cy="54721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/>
              </a:solidFill>
              <a:latin typeface="+mn-lt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/>
              </a:solidFill>
              <a:latin typeface="+mn-lt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/>
              </a:solidFill>
              <a:latin typeface="+mn-lt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/>
              </a:solidFill>
              <a:latin typeface="+mn-lt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+mn-lt"/>
              </a:rPr>
              <a:t>     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bg1"/>
                </a:solidFill>
                <a:latin typeface="+mn-lt"/>
              </a:rPr>
              <a:t>    </a:t>
            </a:r>
            <a:r>
              <a:rPr lang="ru-RU" sz="2600" dirty="0" smtClean="0">
                <a:solidFill>
                  <a:schemeClr val="bg1"/>
                </a:solidFill>
                <a:latin typeface="+mn-lt"/>
              </a:rPr>
              <a:t>Возможно ли достижение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latin typeface="+mn-lt"/>
              </a:rPr>
              <a:t>    «нормы»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  </a:t>
            </a:r>
            <a:r>
              <a:rPr lang="ru-RU" sz="2400" dirty="0" smtClean="0">
                <a:solidFill>
                  <a:schemeClr val="bg1"/>
                </a:solidFill>
              </a:rPr>
              <a:t>в поддержке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самоопределения?</a:t>
            </a:r>
            <a:r>
              <a:rPr lang="ru-RU" sz="3200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bg1"/>
              </a:solidFill>
              <a:latin typeface="+mn-lt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3200" dirty="0">
              <a:latin typeface="+mn-lt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3348038" y="2276475"/>
            <a:ext cx="5543550" cy="1290638"/>
            <a:chOff x="2019" y="1888"/>
            <a:chExt cx="3492" cy="813"/>
          </a:xfrm>
        </p:grpSpPr>
        <p:sp>
          <p:nvSpPr>
            <p:cNvPr id="29724" name="Rectangle 4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019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725" name="Rectangle 4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163" y="1933"/>
              <a:ext cx="3208" cy="7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b="1" dirty="0"/>
                <a:t>Содержание </a:t>
              </a:r>
              <a:r>
                <a:rPr lang="ru-RU" b="1" dirty="0" smtClean="0"/>
                <a:t>может </a:t>
              </a:r>
              <a:r>
                <a:rPr lang="ru-RU" b="1" dirty="0"/>
                <a:t>быть </a:t>
              </a:r>
              <a:r>
                <a:rPr lang="ru-RU" b="1" dirty="0" smtClean="0"/>
                <a:t>представлено </a:t>
              </a:r>
              <a:r>
                <a:rPr lang="ru-RU" b="1" dirty="0"/>
                <a:t>как механизм использования процесса «нормализации</a:t>
              </a:r>
              <a:r>
                <a:rPr lang="ru-RU" b="1" dirty="0" smtClean="0"/>
                <a:t>» во время </a:t>
              </a:r>
              <a:r>
                <a:rPr lang="ru-RU" b="1" dirty="0" err="1" smtClean="0"/>
                <a:t>нормоисполнения</a:t>
              </a:r>
              <a:endParaRPr lang="ru-RU" b="1" dirty="0" smtClean="0"/>
            </a:p>
            <a:p>
              <a:pPr>
                <a:spcBef>
                  <a:spcPct val="20000"/>
                </a:spcBef>
              </a:pPr>
              <a:endParaRPr lang="en-US" sz="1600" dirty="0">
                <a:latin typeface="Calibri" pitchFamily="34" charset="0"/>
              </a:endParaRP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3419475" y="3284538"/>
            <a:ext cx="5543550" cy="1290637"/>
            <a:chOff x="2064" y="1888"/>
            <a:chExt cx="3492" cy="813"/>
          </a:xfrm>
        </p:grpSpPr>
        <p:sp>
          <p:nvSpPr>
            <p:cNvPr id="29722" name="Rectangle 4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723" name="Rectangle 4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163" y="1933"/>
              <a:ext cx="3208" cy="7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b="1" dirty="0" smtClean="0"/>
                <a:t>Это произойдет через «встречу норм» и нормотворчество и самоопределение, изменение иерархий норм</a:t>
              </a:r>
            </a:p>
            <a:p>
              <a:pPr>
                <a:spcBef>
                  <a:spcPct val="20000"/>
                </a:spcBef>
              </a:pPr>
              <a:endParaRPr lang="en-US" sz="1600" b="1" dirty="0">
                <a:latin typeface="Calibri" pitchFamily="34" charset="0"/>
              </a:endParaRPr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3419475" y="4292600"/>
            <a:ext cx="5543550" cy="1006475"/>
            <a:chOff x="2064" y="1888"/>
            <a:chExt cx="3492" cy="589"/>
          </a:xfrm>
        </p:grpSpPr>
        <p:sp>
          <p:nvSpPr>
            <p:cNvPr id="29720" name="Rectangle 5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721" name="Rectangle 5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63" y="1933"/>
              <a:ext cx="3208" cy="4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/>
                <a:t>Для этого нужны институциональные механизмы.</a:t>
              </a:r>
            </a:p>
            <a:p>
              <a:r>
                <a:rPr lang="ru-RU" sz="1600" b="1" dirty="0"/>
                <a:t>Даже если они декларируются в стандарте и законе, они далеко не всегда работают</a:t>
              </a:r>
              <a:endParaRPr lang="en-US" sz="1600" b="1" dirty="0">
                <a:latin typeface="Calibri" pitchFamily="34" charset="0"/>
              </a:endParaRPr>
            </a:p>
          </p:txBody>
        </p:sp>
      </p:grpSp>
      <p:sp>
        <p:nvSpPr>
          <p:cNvPr id="48181" name="AutoShape 53"/>
          <p:cNvSpPr>
            <a:spLocks noChangeArrowheads="1"/>
          </p:cNvSpPr>
          <p:nvPr/>
        </p:nvSpPr>
        <p:spPr bwMode="auto">
          <a:xfrm>
            <a:off x="2916238" y="2420938"/>
            <a:ext cx="431800" cy="6492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8182" name="AutoShape 54"/>
          <p:cNvSpPr>
            <a:spLocks noChangeArrowheads="1"/>
          </p:cNvSpPr>
          <p:nvPr/>
        </p:nvSpPr>
        <p:spPr bwMode="auto">
          <a:xfrm>
            <a:off x="2916238" y="1412875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99FF"/>
              </a:solidFill>
              <a:latin typeface="Calibri" pitchFamily="34" charset="0"/>
            </a:endParaRPr>
          </a:p>
        </p:txBody>
      </p:sp>
      <p:sp>
        <p:nvSpPr>
          <p:cNvPr id="48183" name="AutoShape 55"/>
          <p:cNvSpPr>
            <a:spLocks noChangeArrowheads="1"/>
          </p:cNvSpPr>
          <p:nvPr/>
        </p:nvSpPr>
        <p:spPr bwMode="auto">
          <a:xfrm>
            <a:off x="2916238" y="3429000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8185" name="AutoShape 57"/>
          <p:cNvSpPr>
            <a:spLocks noChangeArrowheads="1"/>
          </p:cNvSpPr>
          <p:nvPr/>
        </p:nvSpPr>
        <p:spPr bwMode="auto">
          <a:xfrm>
            <a:off x="2916238" y="4437063"/>
            <a:ext cx="431800" cy="6492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3419475" y="1268413"/>
            <a:ext cx="5543550" cy="1252537"/>
            <a:chOff x="2064" y="1888"/>
            <a:chExt cx="3492" cy="789"/>
          </a:xfrm>
        </p:grpSpPr>
        <p:sp>
          <p:nvSpPr>
            <p:cNvPr id="29718" name="Rectangle 5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719" name="Rectangle 6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63" y="1933"/>
              <a:ext cx="3208" cy="7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b="1" dirty="0"/>
                <a:t>Действующий в настоящее время ФГОС стандартизует структуру, результаты, условия. Он не стандартизует </a:t>
              </a:r>
              <a:r>
                <a:rPr lang="ru-RU" b="1" dirty="0" smtClean="0"/>
                <a:t>содержание (декларация?)</a:t>
              </a:r>
              <a:endParaRPr lang="ru-RU" b="1" dirty="0"/>
            </a:p>
            <a:p>
              <a:pPr>
                <a:spcBef>
                  <a:spcPct val="20000"/>
                </a:spcBef>
              </a:pPr>
              <a:endParaRPr lang="ru-RU" sz="1400" b="1" dirty="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  <p:sp>
        <p:nvSpPr>
          <p:cNvPr id="29712" name="Rectangle 61"/>
          <p:cNvSpPr>
            <a:spLocks noChangeArrowheads="1"/>
          </p:cNvSpPr>
          <p:nvPr/>
        </p:nvSpPr>
        <p:spPr bwMode="auto">
          <a:xfrm>
            <a:off x="684213" y="620713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5378" name="Text Box 62"/>
          <p:cNvSpPr txBox="1">
            <a:spLocks noChangeArrowheads="1"/>
          </p:cNvSpPr>
          <p:nvPr/>
        </p:nvSpPr>
        <p:spPr bwMode="auto">
          <a:xfrm>
            <a:off x="395288" y="333375"/>
            <a:ext cx="83677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Профессиональное самоопределение и стандарт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3419475" y="5373687"/>
            <a:ext cx="5545138" cy="989694"/>
            <a:chOff x="2064" y="1888"/>
            <a:chExt cx="3492" cy="675"/>
          </a:xfrm>
        </p:grpSpPr>
        <p:sp>
          <p:nvSpPr>
            <p:cNvPr id="29716" name="Rectangle 4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717" name="Rectangle 4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163" y="1933"/>
              <a:ext cx="3208" cy="6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b="1" dirty="0"/>
                <a:t>Чтобы заработали – нужно согласование с интересами внешнего заказчика </a:t>
              </a:r>
              <a:r>
                <a:rPr lang="ru-RU" b="1" dirty="0" smtClean="0"/>
                <a:t>и </a:t>
              </a:r>
              <a:r>
                <a:rPr lang="ru-RU" b="1" dirty="0"/>
                <a:t>использование его </a:t>
              </a:r>
              <a:r>
                <a:rPr lang="ru-RU" b="1" dirty="0" smtClean="0"/>
                <a:t>ресурса</a:t>
              </a:r>
              <a:endParaRPr lang="en-US" b="1" dirty="0">
                <a:latin typeface="Calibri" pitchFamily="34" charset="0"/>
              </a:endParaRPr>
            </a:p>
          </p:txBody>
        </p:sp>
      </p:grpSp>
      <p:sp>
        <p:nvSpPr>
          <p:cNvPr id="7" name="AutoShape 57"/>
          <p:cNvSpPr>
            <a:spLocks noChangeArrowheads="1"/>
          </p:cNvSpPr>
          <p:nvPr/>
        </p:nvSpPr>
        <p:spPr bwMode="auto">
          <a:xfrm>
            <a:off x="2916238" y="5445125"/>
            <a:ext cx="431800" cy="7207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8" grpId="0" build="p" animBg="1"/>
      <p:bldP spid="48181" grpId="0" animBg="1"/>
      <p:bldP spid="48182" grpId="0" animBg="1"/>
      <p:bldP spid="48183" grpId="0" animBg="1"/>
      <p:bldP spid="4818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571500" y="3429000"/>
            <a:ext cx="3000375" cy="2857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/>
              <a:t>Как согласовать стандарт и «поддержку самоопределения»?</a:t>
            </a:r>
            <a:endParaRPr lang="ru-RU" sz="2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 </a:t>
            </a:r>
          </a:p>
        </p:txBody>
      </p:sp>
      <p:sp>
        <p:nvSpPr>
          <p:cNvPr id="63" name="Прямоугольная выноска 62"/>
          <p:cNvSpPr/>
          <p:nvPr/>
        </p:nvSpPr>
        <p:spPr>
          <a:xfrm>
            <a:off x="142875" y="357188"/>
            <a:ext cx="5509245" cy="2639764"/>
          </a:xfrm>
          <a:prstGeom prst="wedgeRectCallout">
            <a:avLst>
              <a:gd name="adj1" fmla="val 674"/>
              <a:gd name="adj2" fmla="val 8573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Стандарт не изменяется дискретно.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Он содержит  в себе «конструктор изменений»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(</a:t>
            </a:r>
            <a:r>
              <a:rPr lang="ru-RU" b="1" dirty="0" err="1" smtClean="0"/>
              <a:t>префигуративность</a:t>
            </a:r>
            <a:r>
              <a:rPr lang="ru-RU" b="1" dirty="0" smtClean="0"/>
              <a:t> общества, </a:t>
            </a:r>
            <a:r>
              <a:rPr lang="ru-RU" b="1" dirty="0" err="1" smtClean="0"/>
              <a:t>парагогика</a:t>
            </a:r>
            <a:r>
              <a:rPr lang="ru-RU" b="1" dirty="0" smtClean="0"/>
              <a:t>, </a:t>
            </a:r>
            <a:r>
              <a:rPr lang="ru-RU" b="1" dirty="0" err="1" smtClean="0"/>
              <a:t>коннективизм</a:t>
            </a:r>
            <a:r>
              <a:rPr lang="ru-RU" b="1" dirty="0" smtClean="0"/>
              <a:t>, </a:t>
            </a:r>
            <a:r>
              <a:rPr lang="en-US" b="1" dirty="0" smtClean="0"/>
              <a:t>MOOC</a:t>
            </a:r>
            <a:r>
              <a:rPr lang="ru-RU" b="1" dirty="0" err="1" smtClean="0"/>
              <a:t>изация</a:t>
            </a:r>
            <a:r>
              <a:rPr lang="ru-RU" b="1" dirty="0" smtClean="0"/>
              <a:t>, виртуальное пестование, «кадровый пылесос», навигационные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SMART-</a:t>
            </a:r>
            <a:r>
              <a:rPr lang="ru-RU" b="1" dirty="0" smtClean="0"/>
              <a:t>решения, публичная демонстрация в сети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когнитивного стиля, «большие данные» в образовании и профориентации,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/>
              <a:t>геймификация</a:t>
            </a:r>
            <a:r>
              <a:rPr lang="ru-RU" b="1" dirty="0" smtClean="0"/>
              <a:t>, «новое рабство»)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69" name="Номер слайда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47C7A-26A7-477E-9BAC-DF13402E8083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868143" y="357188"/>
            <a:ext cx="3071069" cy="6096148"/>
          </a:xfrm>
          <a:prstGeom prst="wedgeRectCallout">
            <a:avLst>
              <a:gd name="adj1" fmla="val -124408"/>
              <a:gd name="adj2" fmla="val 2907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Стандарт учитывает доминирование </a:t>
            </a:r>
            <a:r>
              <a:rPr lang="ru-RU" sz="2000" b="1" dirty="0" err="1" smtClean="0"/>
              <a:t>внесистемых</a:t>
            </a:r>
            <a:r>
              <a:rPr lang="ru-RU" sz="2000" b="1" dirty="0" smtClean="0"/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неформальных, </a:t>
            </a:r>
            <a:r>
              <a:rPr lang="ru-RU" sz="2000" b="1" dirty="0" err="1" smtClean="0"/>
              <a:t>информальных</a:t>
            </a:r>
            <a:r>
              <a:rPr lang="ru-RU" sz="2000" b="1" dirty="0" smtClean="0"/>
              <a:t>, спонтанных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форм </a:t>
            </a:r>
            <a:r>
              <a:rPr lang="ru-RU" sz="2000" b="1" dirty="0"/>
              <a:t>обучения, </a:t>
            </a:r>
            <a:r>
              <a:rPr lang="ru-RU" sz="2000" b="1" dirty="0" smtClean="0"/>
              <a:t>обеспечивающих  </a:t>
            </a:r>
            <a:r>
              <a:rPr lang="ru-RU" sz="2000" b="1" dirty="0"/>
              <a:t>оперативную коммуникацию с обучающими «вне системы», а в </a:t>
            </a:r>
            <a:r>
              <a:rPr lang="ru-RU" sz="2000" b="1" dirty="0" smtClean="0"/>
              <a:t>дальнейшем– </a:t>
            </a:r>
            <a:r>
              <a:rPr lang="ru-RU" sz="2000" b="1" dirty="0"/>
              <a:t>ситуативное обновление востребованных </a:t>
            </a:r>
            <a:r>
              <a:rPr lang="ru-RU" sz="2000" b="1" dirty="0" smtClean="0"/>
              <a:t>компетенций вне «школы для неудачников»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шапка сайта Институт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88913"/>
            <a:ext cx="8218488" cy="1079500"/>
          </a:xfrm>
        </p:spPr>
      </p:pic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5572125" y="1500188"/>
            <a:ext cx="3176588" cy="4500562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FFFFFF"/>
                </a:solidFill>
                <a:latin typeface="Calibri" pitchFamily="34" charset="0"/>
              </a:rPr>
              <a:t>СПАСИБО ЗА ВНИМАНИЕ И ПОНИМАНИЕ!</a:t>
            </a:r>
          </a:p>
          <a:p>
            <a:pPr algn="ctr"/>
            <a:endParaRPr lang="ru-RU" sz="28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8435" name="Содержимое 5" descr="10511371-larg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25" y="1500188"/>
            <a:ext cx="5022850" cy="4500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2987675" y="549275"/>
            <a:ext cx="5545138" cy="2951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>
                <a:latin typeface="Calibri" pitchFamily="34" charset="0"/>
              </a:rPr>
              <a:t> </a:t>
            </a:r>
            <a:r>
              <a:rPr lang="ru-RU" sz="1600" b="1">
                <a:latin typeface="Calibri" pitchFamily="34" charset="0"/>
              </a:rPr>
              <a:t>ст.66 - общее образование направлено на…</a:t>
            </a:r>
          </a:p>
          <a:p>
            <a:pPr algn="ctr"/>
            <a:r>
              <a:rPr lang="ru-RU" sz="1600" b="1">
                <a:latin typeface="Calibri" pitchFamily="34" charset="0"/>
              </a:rPr>
              <a:t>подготовку обучающегося к жизни в обществе,</a:t>
            </a:r>
          </a:p>
          <a:p>
            <a:pPr algn="ctr"/>
            <a:r>
              <a:rPr lang="ru-RU" sz="1600" b="1">
                <a:latin typeface="Calibri" pitchFamily="34" charset="0"/>
              </a:rPr>
              <a:t>самостоятельному жизненному выбору, </a:t>
            </a:r>
          </a:p>
          <a:p>
            <a:pPr algn="ctr"/>
            <a:r>
              <a:rPr lang="ru-RU" sz="1600" b="1">
                <a:latin typeface="Calibri" pitchFamily="34" charset="0"/>
              </a:rPr>
              <a:t>продолжению образования и</a:t>
            </a:r>
            <a:br>
              <a:rPr lang="ru-RU" sz="1600" b="1">
                <a:latin typeface="Calibri" pitchFamily="34" charset="0"/>
              </a:rPr>
            </a:br>
            <a:r>
              <a:rPr lang="ru-RU" sz="1600" b="1">
                <a:latin typeface="Calibri" pitchFamily="34" charset="0"/>
              </a:rPr>
              <a:t>началу профессиональной деятельности</a:t>
            </a:r>
          </a:p>
          <a:p>
            <a:pPr algn="ctr"/>
            <a:endParaRPr lang="ru-RU" sz="1600" b="1">
              <a:latin typeface="Calibri" pitchFamily="34" charset="0"/>
            </a:endParaRPr>
          </a:p>
          <a:p>
            <a:pPr algn="ctr"/>
            <a:r>
              <a:rPr lang="ru-RU" sz="1600" b="1">
                <a:latin typeface="Calibri" pitchFamily="34" charset="0"/>
              </a:rPr>
              <a:t>Ст.42 - Психолого-педагогическая, медицинская </a:t>
            </a:r>
          </a:p>
          <a:p>
            <a:pPr algn="ctr"/>
            <a:r>
              <a:rPr lang="ru-RU" sz="1600" b="1">
                <a:latin typeface="Calibri" pitchFamily="34" charset="0"/>
              </a:rPr>
              <a:t>и социальная помощь включает в себя:</a:t>
            </a:r>
            <a:br>
              <a:rPr lang="ru-RU" sz="1600" b="1">
                <a:latin typeface="Calibri" pitchFamily="34" charset="0"/>
              </a:rPr>
            </a:br>
            <a:r>
              <a:rPr lang="ru-RU" sz="1600" b="1">
                <a:latin typeface="Calibri" pitchFamily="34" charset="0"/>
              </a:rPr>
              <a:t>…помощь обучающимся в профориентации, </a:t>
            </a:r>
          </a:p>
          <a:p>
            <a:pPr algn="ctr"/>
            <a:r>
              <a:rPr lang="ru-RU" sz="1600" b="1">
                <a:latin typeface="Calibri" pitchFamily="34" charset="0"/>
              </a:rPr>
              <a:t>получении профессии и социальной адаптации</a:t>
            </a:r>
            <a:r>
              <a:rPr lang="ru-RU" sz="1600">
                <a:latin typeface="Calibri" pitchFamily="34" charset="0"/>
              </a:rPr>
              <a:t/>
            </a:r>
            <a:br>
              <a:rPr lang="ru-RU" sz="1600">
                <a:latin typeface="Calibri" pitchFamily="34" charset="0"/>
              </a:rPr>
            </a:br>
            <a:endParaRPr lang="ru-RU" sz="1600">
              <a:latin typeface="Calibri" pitchFamily="34" charset="0"/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2987675" y="3644900"/>
            <a:ext cx="5545138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>
              <a:latin typeface="Calibri" pitchFamily="34" charset="0"/>
            </a:endParaRPr>
          </a:p>
          <a:p>
            <a:pPr algn="ctr"/>
            <a:r>
              <a:rPr lang="ru-RU" sz="1600">
                <a:latin typeface="Calibri" pitchFamily="34" charset="0"/>
              </a:rPr>
              <a:t> </a:t>
            </a:r>
            <a:r>
              <a:rPr lang="ru-RU" sz="1600" b="1">
                <a:latin typeface="Calibri" pitchFamily="34" charset="0"/>
              </a:rPr>
              <a:t>«портрет выпускника школы:</a:t>
            </a:r>
          </a:p>
          <a:p>
            <a:pPr algn="ctr"/>
            <a:r>
              <a:rPr lang="ru-RU" sz="1600" b="1">
                <a:latin typeface="Calibri" pitchFamily="34" charset="0"/>
              </a:rPr>
              <a:t>…социально-активная, ответственная личность,</a:t>
            </a:r>
          </a:p>
          <a:p>
            <a:pPr algn="ctr"/>
            <a:r>
              <a:rPr lang="ru-RU" sz="1600" b="1">
                <a:latin typeface="Calibri" pitchFamily="34" charset="0"/>
              </a:rPr>
              <a:t> подготовленная к осознанному выбору профессии»</a:t>
            </a:r>
          </a:p>
          <a:p>
            <a:pPr algn="ctr"/>
            <a:endParaRPr lang="ru-RU" sz="1600" b="1">
              <a:latin typeface="Calibri" pitchFamily="34" charset="0"/>
            </a:endParaRPr>
          </a:p>
          <a:p>
            <a:pPr algn="ctr"/>
            <a:r>
              <a:rPr lang="ru-RU" sz="1600" b="1">
                <a:latin typeface="Calibri" pitchFamily="34" charset="0"/>
              </a:rPr>
              <a:t>«…фонд дополнительной литературы </a:t>
            </a:r>
          </a:p>
          <a:p>
            <a:pPr algn="ctr"/>
            <a:r>
              <a:rPr lang="ru-RU" sz="1600" b="1">
                <a:latin typeface="Calibri" pitchFamily="34" charset="0"/>
              </a:rPr>
              <a:t>образовательного учреждения </a:t>
            </a:r>
          </a:p>
          <a:p>
            <a:pPr algn="ctr"/>
            <a:r>
              <a:rPr lang="ru-RU" sz="1600" b="1">
                <a:latin typeface="Calibri" pitchFamily="34" charset="0"/>
              </a:rPr>
              <a:t>должен включать… литературу </a:t>
            </a:r>
          </a:p>
          <a:p>
            <a:pPr algn="ctr"/>
            <a:r>
              <a:rPr lang="ru-RU" sz="1600" b="1">
                <a:latin typeface="Calibri" pitchFamily="34" charset="0"/>
              </a:rPr>
              <a:t>по социальному и профессиональному</a:t>
            </a:r>
          </a:p>
          <a:p>
            <a:pPr algn="ctr"/>
            <a:r>
              <a:rPr lang="ru-RU" sz="1600" b="1">
                <a:latin typeface="Calibri" pitchFamily="34" charset="0"/>
              </a:rPr>
              <a:t> самоопределению обучающихся»</a:t>
            </a:r>
          </a:p>
        </p:txBody>
      </p:sp>
      <p:sp>
        <p:nvSpPr>
          <p:cNvPr id="25603" name="Rectangle 10"/>
          <p:cNvSpPr>
            <a:spLocks noChangeArrowheads="1"/>
          </p:cNvSpPr>
          <p:nvPr/>
        </p:nvSpPr>
        <p:spPr bwMode="auto">
          <a:xfrm>
            <a:off x="1619250" y="692150"/>
            <a:ext cx="6121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b="1">
              <a:solidFill>
                <a:schemeClr val="tx2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ru-RU" b="1">
              <a:solidFill>
                <a:schemeClr val="tx2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ru-RU" b="1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0825" y="549275"/>
            <a:ext cx="2592388" cy="2735263"/>
            <a:chOff x="2064" y="1888"/>
            <a:chExt cx="3492" cy="589"/>
          </a:xfrm>
        </p:grpSpPr>
        <p:sp>
          <p:nvSpPr>
            <p:cNvPr id="25608" name="Rectangle 8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02" name="Rectangle 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162" y="1931"/>
              <a:ext cx="3208" cy="3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endParaRPr lang="ru-RU" sz="2400" b="1" dirty="0">
                <a:solidFill>
                  <a:srgbClr val="000099"/>
                </a:solidFill>
                <a:latin typeface="Calibri" pitchFamily="34" charset="0"/>
              </a:endParaRPr>
            </a:p>
            <a:p>
              <a:pPr algn="ctr" eaLnBrk="0" fontAlgn="auto" hangingPunct="0"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ru-RU" sz="24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rPr>
                <a:t>Новый закон «Об образовании»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50825" y="3573463"/>
            <a:ext cx="2520950" cy="2663825"/>
            <a:chOff x="2064" y="1888"/>
            <a:chExt cx="3492" cy="589"/>
          </a:xfrm>
        </p:grpSpPr>
        <p:sp>
          <p:nvSpPr>
            <p:cNvPr id="25606" name="Rectangle 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00" name="Rectangle 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63" y="1931"/>
              <a:ext cx="3208" cy="2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endParaRPr lang="ru-RU" sz="2400" b="1" dirty="0">
                <a:solidFill>
                  <a:srgbClr val="000099"/>
                </a:solidFill>
                <a:latin typeface="Calibri" pitchFamily="34" charset="0"/>
              </a:endParaRPr>
            </a:p>
            <a:p>
              <a:pPr algn="ctr" eaLnBrk="0" fontAlgn="auto" hangingPunct="0"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endParaRPr lang="ru-RU" sz="2400" b="1" dirty="0">
                <a:solidFill>
                  <a:srgbClr val="000099"/>
                </a:solidFill>
                <a:latin typeface="Calibri" pitchFamily="34" charset="0"/>
              </a:endParaRPr>
            </a:p>
            <a:p>
              <a:pPr algn="ctr" eaLnBrk="0" fontAlgn="auto" hangingPunct="0"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ru-RU" sz="24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rPr>
                <a:t>Новые</a:t>
              </a:r>
              <a:r>
                <a:rPr lang="ru-RU" sz="2400" b="1" dirty="0">
                  <a:solidFill>
                    <a:srgbClr val="000099"/>
                  </a:solidFill>
                  <a:latin typeface="Calibri" pitchFamily="34" charset="0"/>
                </a:rPr>
                <a:t>  </a:t>
              </a:r>
              <a:r>
                <a:rPr lang="ru-RU" sz="24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rPr>
                <a:t>ФГОС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nimBg="1"/>
      <p:bldP spid="645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571500" y="4005064"/>
            <a:ext cx="3000375" cy="22814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Кто и как может участвовать 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реализации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 smtClean="0"/>
              <a:t>профориентационных</a:t>
            </a:r>
            <a:endParaRPr lang="ru-RU" sz="20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 технологий</a:t>
            </a:r>
            <a:endParaRPr lang="ru-RU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 </a:t>
            </a:r>
          </a:p>
        </p:txBody>
      </p:sp>
      <p:sp>
        <p:nvSpPr>
          <p:cNvPr id="63" name="Прямоугольная выноска 62"/>
          <p:cNvSpPr/>
          <p:nvPr/>
        </p:nvSpPr>
        <p:spPr>
          <a:xfrm>
            <a:off x="142875" y="357188"/>
            <a:ext cx="6445349" cy="3431852"/>
          </a:xfrm>
          <a:prstGeom prst="wedgeRectCallout">
            <a:avLst>
              <a:gd name="adj1" fmla="val 3152"/>
              <a:gd name="adj2" fmla="val 800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/>
          </a:p>
          <a:p>
            <a:r>
              <a:rPr lang="ru-RU" sz="1500" b="1" dirty="0"/>
              <a:t>Министерство образования, Министерство здравоохранения, Министерство социальной защиты населения, Министерство культуры, </a:t>
            </a:r>
          </a:p>
          <a:p>
            <a:r>
              <a:rPr lang="ru-RU" sz="1500" b="1" dirty="0"/>
              <a:t>Министерство физической культуры, спорта и работы с молодежью, органы местного самоуправления,   Главное управление по информационной политике, Телеканал «360», отраслевые ведомства, ГБОУ «Академия социального управления», образовательные организации дополнительного образования, объединения работодателей, предприятия и организации различных отраслей, городские и районные военкоматы, ГУВД, ОВД, Комитет по труду и занятости населения, Центры занятости населения государственной службы занятости, кадровые агентства, профессиональные образовательные организации и организации высшего образования, родительские объединения, общественные организации, производители товаров и услуг для детей, общеобразовательные организации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69" name="Номер слайда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47C7A-26A7-477E-9BAC-DF13402E8083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6876256" y="357188"/>
            <a:ext cx="2062956" cy="6096148"/>
          </a:xfrm>
          <a:prstGeom prst="wedgeRectCallout">
            <a:avLst>
              <a:gd name="adj1" fmla="val -213257"/>
              <a:gd name="adj2" fmla="val 2383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FF"/>
                </a:solidFill>
              </a:rPr>
              <a:t>Информировать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FF"/>
                </a:solidFill>
              </a:rPr>
              <a:t>Консультировать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FF"/>
                </a:solidFill>
              </a:rPr>
              <a:t>Организовывать пробы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FF"/>
                </a:solidFill>
              </a:rPr>
              <a:t>Обогащать опыт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FF"/>
                </a:solidFill>
              </a:rPr>
              <a:t>Морально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FF"/>
                </a:solidFill>
              </a:rPr>
              <a:t>п</a:t>
            </a:r>
            <a:r>
              <a:rPr lang="ru-RU" sz="2000" b="1" dirty="0" smtClean="0">
                <a:solidFill>
                  <a:srgbClr val="0000FF"/>
                </a:solidFill>
              </a:rPr>
              <a:t>оддерживать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FF"/>
                </a:solidFill>
              </a:rPr>
              <a:t>Помогать 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FF"/>
                </a:solidFill>
              </a:rPr>
              <a:t>конкретном выборе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FF"/>
                </a:solidFill>
              </a:rPr>
              <a:t>Тренировать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FF"/>
                </a:solidFill>
              </a:rPr>
              <a:t>Кредитовать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6" name="AutoShape 33"/>
          <p:cNvSpPr>
            <a:spLocks noChangeArrowheads="1"/>
          </p:cNvSpPr>
          <p:nvPr/>
        </p:nvSpPr>
        <p:spPr bwMode="auto">
          <a:xfrm>
            <a:off x="3419872" y="5805264"/>
            <a:ext cx="2952328" cy="7920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b="1" dirty="0" smtClean="0"/>
              <a:t>Где гарантированный минимум? </a:t>
            </a:r>
            <a:endParaRPr lang="ru-RU" sz="2000" b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82752" cy="26518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Новое время – </a:t>
            </a:r>
            <a:br>
              <a:rPr lang="ru-RU" sz="2800" dirty="0" smtClean="0"/>
            </a:br>
            <a:r>
              <a:rPr lang="ru-RU" sz="2800" dirty="0" smtClean="0"/>
              <a:t>новые  формы </a:t>
            </a:r>
            <a:br>
              <a:rPr lang="ru-RU" sz="2800" dirty="0" smtClean="0"/>
            </a:br>
            <a:r>
              <a:rPr lang="ru-RU" sz="2800" dirty="0" smtClean="0"/>
              <a:t>и методы </a:t>
            </a:r>
            <a:br>
              <a:rPr lang="ru-RU" sz="2800" dirty="0" smtClean="0"/>
            </a:br>
            <a:r>
              <a:rPr lang="ru-RU" sz="2800" dirty="0" smtClean="0"/>
              <a:t>профориентации</a:t>
            </a:r>
            <a:endParaRPr lang="ru-RU" sz="2800" dirty="0"/>
          </a:p>
        </p:txBody>
      </p:sp>
      <p:pic>
        <p:nvPicPr>
          <p:cNvPr id="7" name="Содержимое 6" descr="отложенный догово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9040" y="332656"/>
            <a:ext cx="5554960" cy="3975848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4365104"/>
            <a:ext cx="8291264" cy="2088232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«Подписание отложенного трудового договора избавит Яна от необходимости делать ненужные зигзаги образовательной траектории, свести их к минимуму».</a:t>
            </a:r>
          </a:p>
          <a:p>
            <a:r>
              <a:rPr lang="ru-RU" sz="2000" b="1" dirty="0" smtClean="0">
                <a:solidFill>
                  <a:srgbClr val="0000FF"/>
                </a:solidFill>
              </a:rPr>
              <a:t>Рано или своевременно? Проживание кризисов как этап развития самоопределяющегося субъекта или «ненужные зигзаги»?</a:t>
            </a:r>
          </a:p>
          <a:p>
            <a:r>
              <a:rPr lang="ru-RU" sz="2000" b="1" dirty="0" err="1" smtClean="0">
                <a:solidFill>
                  <a:srgbClr val="0000FF"/>
                </a:solidFill>
              </a:rPr>
              <a:t>Науко</a:t>
            </a:r>
            <a:r>
              <a:rPr lang="ru-RU" sz="2000" b="1" dirty="0" smtClean="0">
                <a:solidFill>
                  <a:srgbClr val="0000FF"/>
                </a:solidFill>
              </a:rPr>
              <a:t>… </a:t>
            </a:r>
            <a:r>
              <a:rPr lang="ru-RU" sz="2000" b="1" dirty="0" err="1" smtClean="0">
                <a:solidFill>
                  <a:srgbClr val="0000FF"/>
                </a:solidFill>
              </a:rPr>
              <a:t>культуро</a:t>
            </a:r>
            <a:r>
              <a:rPr lang="ru-RU" sz="2000" b="1" dirty="0" smtClean="0">
                <a:solidFill>
                  <a:srgbClr val="0000FF"/>
                </a:solidFill>
              </a:rPr>
              <a:t>… сообразность или удовлетворение заказчика?</a:t>
            </a:r>
          </a:p>
          <a:p>
            <a:endParaRPr lang="ru-RU" sz="2000" dirty="0">
              <a:solidFill>
                <a:srgbClr val="0000FF"/>
              </a:solidFill>
            </a:endParaRPr>
          </a:p>
          <a:p>
            <a:endParaRPr lang="ru-RU" sz="2000" dirty="0" smtClean="0">
              <a:solidFill>
                <a:srgbClr val="0000FF"/>
              </a:solidFill>
            </a:endParaRPr>
          </a:p>
          <a:p>
            <a:endParaRPr lang="ru-RU" sz="2000" dirty="0">
              <a:solidFill>
                <a:srgbClr val="0000FF"/>
              </a:solidFill>
            </a:endParaRPr>
          </a:p>
          <a:p>
            <a:endParaRPr lang="ru-RU" sz="2000" dirty="0" smtClean="0">
              <a:solidFill>
                <a:srgbClr val="0000FF"/>
              </a:solidFill>
            </a:endParaRPr>
          </a:p>
          <a:p>
            <a:endParaRPr lang="ru-RU" sz="2000" dirty="0">
              <a:solidFill>
                <a:srgbClr val="0000FF"/>
              </a:solidFill>
            </a:endParaRPr>
          </a:p>
          <a:p>
            <a:endParaRPr lang="ru-RU" sz="2000" dirty="0" smtClean="0">
              <a:solidFill>
                <a:srgbClr val="0000FF"/>
              </a:solidFill>
            </a:endParaRPr>
          </a:p>
          <a:p>
            <a:endParaRPr lang="ru-RU" sz="2000" dirty="0">
              <a:solidFill>
                <a:srgbClr val="0000FF"/>
              </a:solidFill>
            </a:endParaRPr>
          </a:p>
          <a:p>
            <a:endParaRPr lang="ru-RU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phoca_thumb_l_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476672"/>
            <a:ext cx="5798790" cy="3528392"/>
          </a:xfr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39552" y="4077072"/>
            <a:ext cx="7776864" cy="2376264"/>
          </a:xfrm>
        </p:spPr>
        <p:txBody>
          <a:bodyPr>
            <a:normAutofit fontScale="92500" lnSpcReduction="20000"/>
          </a:bodyPr>
          <a:lstStyle/>
          <a:p>
            <a:endParaRPr lang="ru-RU" sz="2400" b="1" dirty="0" smtClean="0">
              <a:solidFill>
                <a:srgbClr val="0000FF"/>
              </a:solidFill>
            </a:endParaRPr>
          </a:p>
          <a:p>
            <a:r>
              <a:rPr lang="ru-RU" sz="2400" b="1" dirty="0" smtClean="0">
                <a:solidFill>
                  <a:srgbClr val="0000FF"/>
                </a:solidFill>
              </a:rPr>
              <a:t>«Заказчик пришел в себя». И это не государство.</a:t>
            </a:r>
          </a:p>
          <a:p>
            <a:r>
              <a:rPr lang="ru-RU" sz="2400" b="1" dirty="0" err="1" smtClean="0">
                <a:solidFill>
                  <a:srgbClr val="0000FF"/>
                </a:solidFill>
              </a:rPr>
              <a:t>ф</a:t>
            </a:r>
            <a:r>
              <a:rPr lang="ru-RU" sz="4300" b="1" dirty="0" err="1" smtClean="0">
                <a:solidFill>
                  <a:srgbClr val="FF0000"/>
                </a:solidFill>
              </a:rPr>
              <a:t>Г</a:t>
            </a:r>
            <a:r>
              <a:rPr lang="ru-RU" sz="2400" b="1" dirty="0" err="1" smtClean="0">
                <a:solidFill>
                  <a:srgbClr val="0000FF"/>
                </a:solidFill>
              </a:rPr>
              <a:t>ос</a:t>
            </a:r>
            <a:r>
              <a:rPr lang="ru-RU" sz="2400" b="1" dirty="0" smtClean="0">
                <a:solidFill>
                  <a:srgbClr val="0000FF"/>
                </a:solidFill>
              </a:rPr>
              <a:t> , </a:t>
            </a:r>
            <a:r>
              <a:rPr lang="ru-RU" sz="2400" b="1" dirty="0" err="1" smtClean="0">
                <a:solidFill>
                  <a:srgbClr val="0000FF"/>
                </a:solidFill>
              </a:rPr>
              <a:t>е</a:t>
            </a:r>
            <a:r>
              <a:rPr lang="ru-RU" sz="4300" b="1" dirty="0" err="1" smtClean="0">
                <a:solidFill>
                  <a:srgbClr val="FF0000"/>
                </a:solidFill>
              </a:rPr>
              <a:t>Г</a:t>
            </a:r>
            <a:r>
              <a:rPr lang="ru-RU" sz="2400" b="1" dirty="0" err="1" smtClean="0">
                <a:solidFill>
                  <a:srgbClr val="0000FF"/>
                </a:solidFill>
              </a:rPr>
              <a:t>э</a:t>
            </a:r>
            <a:r>
              <a:rPr lang="ru-RU" sz="2400" b="1" dirty="0" smtClean="0">
                <a:solidFill>
                  <a:srgbClr val="0000FF"/>
                </a:solidFill>
              </a:rPr>
              <a:t>, </a:t>
            </a:r>
            <a:r>
              <a:rPr lang="ru-RU" sz="2400" b="1" dirty="0" err="1" smtClean="0">
                <a:solidFill>
                  <a:srgbClr val="0000FF"/>
                </a:solidFill>
              </a:rPr>
              <a:t>о</a:t>
            </a:r>
            <a:r>
              <a:rPr lang="ru-RU" sz="4300" b="1" dirty="0" err="1" smtClean="0">
                <a:solidFill>
                  <a:srgbClr val="FF0000"/>
                </a:solidFill>
              </a:rPr>
              <a:t>Г</a:t>
            </a:r>
            <a:r>
              <a:rPr lang="ru-RU" sz="2400" b="1" dirty="0" err="1" smtClean="0">
                <a:solidFill>
                  <a:srgbClr val="0000FF"/>
                </a:solidFill>
              </a:rPr>
              <a:t>э</a:t>
            </a:r>
            <a:r>
              <a:rPr lang="ru-RU" sz="2400" b="1" dirty="0" smtClean="0">
                <a:solidFill>
                  <a:srgbClr val="0000FF"/>
                </a:solidFill>
              </a:rPr>
              <a:t> не интересуют этого заказчика.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Эти нормы рождены внутри </a:t>
            </a:r>
            <a:r>
              <a:rPr lang="ru-RU" sz="2400" b="1" dirty="0" err="1" smtClean="0">
                <a:solidFill>
                  <a:srgbClr val="0000FF"/>
                </a:solidFill>
              </a:rPr>
              <a:t>гос.системы</a:t>
            </a:r>
            <a:r>
              <a:rPr lang="ru-RU" sz="2400" b="1" dirty="0" smtClean="0">
                <a:solidFill>
                  <a:srgbClr val="0000FF"/>
                </a:solidFill>
              </a:rPr>
              <a:t> образования. 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«Критерий – увеличение нормы выработки». 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Профориентация как педагогическая логистика.</a:t>
            </a:r>
          </a:p>
          <a:p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0" name="AutoShape 33"/>
          <p:cNvSpPr>
            <a:spLocks noChangeArrowheads="1"/>
          </p:cNvSpPr>
          <p:nvPr/>
        </p:nvSpPr>
        <p:spPr bwMode="auto">
          <a:xfrm>
            <a:off x="395536" y="980728"/>
            <a:ext cx="1872208" cy="25922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b="1" dirty="0" smtClean="0"/>
              <a:t>Кто заказчик</a:t>
            </a:r>
          </a:p>
          <a:p>
            <a:pPr algn="ctr"/>
            <a:r>
              <a:rPr lang="ru-RU" sz="2000" b="1" dirty="0" smtClean="0"/>
              <a:t>технологий?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Каковы критерии</a:t>
            </a:r>
          </a:p>
          <a:p>
            <a:pPr algn="ctr"/>
            <a:r>
              <a:rPr lang="ru-RU" sz="2000" b="1" dirty="0"/>
              <a:t>и</a:t>
            </a:r>
            <a:r>
              <a:rPr lang="ru-RU" sz="2000" b="1" dirty="0" smtClean="0"/>
              <a:t>х </a:t>
            </a:r>
            <a:r>
              <a:rPr lang="ru-RU" sz="2000" b="1" dirty="0" err="1" smtClean="0"/>
              <a:t>результа-тивности</a:t>
            </a:r>
            <a:r>
              <a:rPr lang="ru-RU" sz="2000" b="1" dirty="0" smtClean="0"/>
              <a:t>? </a:t>
            </a:r>
            <a:endParaRPr lang="ru-RU" sz="2000" b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заказчики хуторской.jpg"/>
          <p:cNvPicPr>
            <a:picLocks noGrp="1" noChangeAspect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>
          <a:xfrm>
            <a:off x="323528" y="836712"/>
            <a:ext cx="8286684" cy="3312368"/>
          </a:xfrm>
        </p:spPr>
      </p:pic>
      <p:sp>
        <p:nvSpPr>
          <p:cNvPr id="6" name="AutoShape 3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323528" y="332656"/>
            <a:ext cx="7488832" cy="50405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b="1" dirty="0" smtClean="0"/>
              <a:t>Заказчик на образование и заказчик на профориентацию?</a:t>
            </a:r>
          </a:p>
          <a:p>
            <a:pPr algn="ctr"/>
            <a:endParaRPr lang="ru-RU" sz="2000" b="1" dirty="0" smtClean="0"/>
          </a:p>
        </p:txBody>
      </p: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395537" y="4581128"/>
            <a:ext cx="3240359" cy="2088232"/>
            <a:chOff x="2064" y="1888"/>
            <a:chExt cx="3492" cy="589"/>
          </a:xfrm>
        </p:grpSpPr>
        <p:sp>
          <p:nvSpPr>
            <p:cNvPr id="8" name="Rectangle 4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" name="Rectangle 4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63" y="1933"/>
              <a:ext cx="3208" cy="4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2000" b="1" dirty="0" smtClean="0">
                  <a:latin typeface="Calibri" pitchFamily="34" charset="0"/>
                </a:rPr>
                <a:t>Общеобразовательная</a:t>
              </a:r>
            </a:p>
            <a:p>
              <a:pPr>
                <a:spcBef>
                  <a:spcPct val="20000"/>
                </a:spcBef>
              </a:pPr>
              <a:r>
                <a:rPr lang="ru-RU" sz="2000" b="1" dirty="0" smtClean="0">
                  <a:latin typeface="Calibri" pitchFamily="34" charset="0"/>
                </a:rPr>
                <a:t>организация:</a:t>
              </a:r>
              <a:endParaRPr lang="ru-RU" sz="2000" b="1" dirty="0">
                <a:latin typeface="Calibri" pitchFamily="34" charset="0"/>
              </a:endParaRPr>
            </a:p>
            <a:p>
              <a:pPr>
                <a:spcBef>
                  <a:spcPct val="20000"/>
                </a:spcBef>
              </a:pPr>
              <a:r>
                <a:rPr lang="ru-RU" sz="2000" b="1" dirty="0" smtClean="0">
                  <a:latin typeface="Calibri" pitchFamily="34" charset="0"/>
                </a:rPr>
                <a:t>АРЕНА или</a:t>
              </a:r>
            </a:p>
            <a:p>
              <a:pPr>
                <a:spcBef>
                  <a:spcPct val="20000"/>
                </a:spcBef>
              </a:pPr>
              <a:r>
                <a:rPr lang="ru-RU" sz="2000" b="1" dirty="0" smtClean="0">
                  <a:latin typeface="Calibri" pitchFamily="34" charset="0"/>
                </a:rPr>
                <a:t>САНАТОРИЙ </a:t>
              </a:r>
              <a:endParaRPr lang="ru-RU" sz="2000" b="1" dirty="0">
                <a:latin typeface="Calibri" pitchFamily="34" charset="0"/>
              </a:endParaRPr>
            </a:p>
          </p:txBody>
        </p:sp>
      </p:grpSp>
      <p:grpSp>
        <p:nvGrpSpPr>
          <p:cNvPr id="13" name="Group 44"/>
          <p:cNvGrpSpPr>
            <a:grpSpLocks/>
          </p:cNvGrpSpPr>
          <p:nvPr/>
        </p:nvGrpSpPr>
        <p:grpSpPr bwMode="auto">
          <a:xfrm>
            <a:off x="3851920" y="5949279"/>
            <a:ext cx="4824536" cy="695384"/>
            <a:chOff x="2064" y="1888"/>
            <a:chExt cx="3492" cy="632"/>
          </a:xfrm>
        </p:grpSpPr>
        <p:sp>
          <p:nvSpPr>
            <p:cNvPr id="14" name="Rectangle 4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" name="Rectangle 4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163" y="1933"/>
              <a:ext cx="3208" cy="5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b="1" dirty="0" smtClean="0">
                  <a:latin typeface="Calibri" pitchFamily="34" charset="0"/>
                </a:rPr>
                <a:t>Риск передачи влияния на содержание образования реальным «заказчикам» </a:t>
              </a:r>
              <a:endParaRPr lang="en-US" b="1" dirty="0">
                <a:latin typeface="Calibri" pitchFamily="34" charset="0"/>
              </a:endParaRPr>
            </a:p>
          </p:txBody>
        </p:sp>
      </p:grpSp>
      <p:grpSp>
        <p:nvGrpSpPr>
          <p:cNvPr id="16" name="Group 44"/>
          <p:cNvGrpSpPr>
            <a:grpSpLocks/>
          </p:cNvGrpSpPr>
          <p:nvPr/>
        </p:nvGrpSpPr>
        <p:grpSpPr bwMode="auto">
          <a:xfrm>
            <a:off x="3851549" y="4653137"/>
            <a:ext cx="4752899" cy="1079998"/>
            <a:chOff x="2010" y="1888"/>
            <a:chExt cx="3546" cy="631"/>
          </a:xfrm>
        </p:grpSpPr>
        <p:sp>
          <p:nvSpPr>
            <p:cNvPr id="17" name="Rectangle 4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010" y="1888"/>
              <a:ext cx="3546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8" name="Rectangle 4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63" y="1933"/>
              <a:ext cx="3208" cy="5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2000" b="1" dirty="0" smtClean="0">
                  <a:latin typeface="Calibri" pitchFamily="34" charset="0"/>
                </a:rPr>
                <a:t>Риск превращение государства из «заказчика» в «надзирателя»</a:t>
              </a:r>
              <a:endParaRPr lang="en-US" sz="2000" b="1" dirty="0" smtClean="0">
                <a:latin typeface="Calibri" pitchFamily="34" charset="0"/>
              </a:endParaRPr>
            </a:p>
            <a:p>
              <a:pPr>
                <a:spcBef>
                  <a:spcPct val="20000"/>
                </a:spcBef>
              </a:pPr>
              <a:endParaRPr lang="ru-RU" sz="1600" b="1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7944" y="5805264"/>
            <a:ext cx="4320480" cy="50405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Метафора </a:t>
            </a:r>
            <a:r>
              <a:rPr lang="ru-RU" sz="2200" i="1" dirty="0" smtClean="0"/>
              <a:t>«нормализации»</a:t>
            </a:r>
            <a:r>
              <a:rPr lang="ru-RU" i="1" dirty="0" smtClean="0"/>
              <a:t> Мишеля Фуко, 1974 г.</a:t>
            </a:r>
            <a:endParaRPr lang="ru-RU" i="1" dirty="0"/>
          </a:p>
        </p:txBody>
      </p:sp>
      <p:pic>
        <p:nvPicPr>
          <p:cNvPr id="7" name="Содержимое 6" descr="мишель фук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764704"/>
            <a:ext cx="6164524" cy="4752528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0" y="620688"/>
            <a:ext cx="2592289" cy="5505475"/>
          </a:xfrm>
        </p:spPr>
        <p:txBody>
          <a:bodyPr>
            <a:normAutofit/>
          </a:bodyPr>
          <a:lstStyle/>
          <a:p>
            <a:r>
              <a:rPr lang="ru-RU" sz="2300" dirty="0">
                <a:solidFill>
                  <a:srgbClr val="0000FF"/>
                </a:solidFill>
              </a:rPr>
              <a:t>С содержательной точки зрения образование, воспитание, обучение есть деятельность педагогов и учащихся по ознакомлению с </a:t>
            </a:r>
            <a:r>
              <a:rPr lang="ru-RU" sz="2300" b="1" dirty="0" smtClean="0">
                <a:solidFill>
                  <a:srgbClr val="0000FF"/>
                </a:solidFill>
              </a:rPr>
              <a:t>НОРМАМИ</a:t>
            </a:r>
            <a:r>
              <a:rPr lang="ru-RU" sz="2300" dirty="0" smtClean="0">
                <a:solidFill>
                  <a:srgbClr val="0000FF"/>
                </a:solidFill>
              </a:rPr>
              <a:t>, </a:t>
            </a:r>
            <a:r>
              <a:rPr lang="ru-RU" sz="2300" dirty="0">
                <a:solidFill>
                  <a:srgbClr val="0000FF"/>
                </a:solidFill>
              </a:rPr>
              <a:t>по усвоению норм и подчинению им </a:t>
            </a:r>
            <a:endParaRPr lang="ru-RU" sz="2300" dirty="0" smtClean="0">
              <a:solidFill>
                <a:srgbClr val="0000FF"/>
              </a:solidFill>
            </a:endParaRPr>
          </a:p>
          <a:p>
            <a:r>
              <a:rPr lang="ru-RU" sz="2300" dirty="0" smtClean="0">
                <a:solidFill>
                  <a:srgbClr val="0000FF"/>
                </a:solidFill>
              </a:rPr>
              <a:t>(</a:t>
            </a:r>
            <a:r>
              <a:rPr lang="ru-RU" sz="2300" dirty="0">
                <a:solidFill>
                  <a:srgbClr val="0000FF"/>
                </a:solidFill>
              </a:rPr>
              <a:t>по </a:t>
            </a:r>
            <a:r>
              <a:rPr lang="ru-RU" sz="2300" dirty="0" err="1">
                <a:solidFill>
                  <a:srgbClr val="0000FF"/>
                </a:solidFill>
              </a:rPr>
              <a:t>Бим-Баду</a:t>
            </a:r>
            <a:r>
              <a:rPr lang="ru-RU" sz="2300" dirty="0">
                <a:solidFill>
                  <a:srgbClr val="0000FF"/>
                </a:solidFill>
              </a:rPr>
              <a:t> Б.М</a:t>
            </a:r>
            <a:r>
              <a:rPr lang="ru-RU" sz="2300" dirty="0" smtClean="0">
                <a:solidFill>
                  <a:srgbClr val="0000FF"/>
                </a:solidFill>
              </a:rPr>
              <a:t>., 2000 г).</a:t>
            </a:r>
          </a:p>
          <a:p>
            <a:endParaRPr lang="ru-RU" sz="2300" dirty="0">
              <a:solidFill>
                <a:srgbClr val="0000FF"/>
              </a:solidFill>
            </a:endParaRPr>
          </a:p>
          <a:p>
            <a:endParaRPr lang="ru-RU" sz="2300" dirty="0">
              <a:solidFill>
                <a:srgbClr val="0000F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Норма 1</a:t>
            </a:r>
            <a:endParaRPr lang="ru-RU" dirty="0"/>
          </a:p>
        </p:txBody>
      </p:sp>
      <p:pic>
        <p:nvPicPr>
          <p:cNvPr id="9" name="Содержимое 8" descr="пять размерносте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32262"/>
            <a:ext cx="4038600" cy="4261839"/>
          </a:xfrm>
        </p:spPr>
      </p:pic>
      <p:pic>
        <p:nvPicPr>
          <p:cNvPr id="8" name="Содержимое 7" descr="норма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71408"/>
            <a:ext cx="4038600" cy="35835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Норма 2</a:t>
            </a:r>
            <a:endParaRPr lang="ru-RU" dirty="0"/>
          </a:p>
        </p:txBody>
      </p:sp>
      <p:pic>
        <p:nvPicPr>
          <p:cNvPr id="9" name="Содержимое 8" descr="пять размерносте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32262"/>
            <a:ext cx="4038600" cy="4261839"/>
          </a:xfrm>
        </p:spPr>
      </p:pic>
      <p:pic>
        <p:nvPicPr>
          <p:cNvPr id="11" name="Содержимое 10" descr="норма2--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33701" y="1600200"/>
            <a:ext cx="306759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1vkaYvIXWk2wHp2D2tfEf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679</Words>
  <Application>Microsoft Office PowerPoint</Application>
  <PresentationFormat>Экран (4:3)</PresentationFormat>
  <Paragraphs>138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«Нормы» и технологии подготовки обучающихся к   профессиональному самоопределению     Родичев Н.Ф. апрель 2015 г.</vt:lpstr>
      <vt:lpstr>Слайд 2</vt:lpstr>
      <vt:lpstr>Слайд 3</vt:lpstr>
      <vt:lpstr>Новое время –  новые  формы  и методы  профориентации</vt:lpstr>
      <vt:lpstr>Слайд 5</vt:lpstr>
      <vt:lpstr>Слайд 6</vt:lpstr>
      <vt:lpstr>Метафора «нормализации» Мишеля Фуко, 1974 г.</vt:lpstr>
      <vt:lpstr>Норма 1</vt:lpstr>
      <vt:lpstr>Норма 2</vt:lpstr>
      <vt:lpstr>Норма 3</vt:lpstr>
      <vt:lpstr>Норма 4</vt:lpstr>
      <vt:lpstr>Норма 5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513</dc:creator>
  <cp:lastModifiedBy>К2</cp:lastModifiedBy>
  <cp:revision>43</cp:revision>
  <dcterms:created xsi:type="dcterms:W3CDTF">2015-04-20T10:16:14Z</dcterms:created>
  <dcterms:modified xsi:type="dcterms:W3CDTF">2015-04-23T09:07:09Z</dcterms:modified>
</cp:coreProperties>
</file>