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-696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67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0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2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62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8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6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8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9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3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2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8A2981-B9E4-44AA-A588-FBD748A95B25}" type="datetimeFigureOut">
              <a:rPr lang="en-US" smtClean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17E22E-DCEA-4FAE-968B-A127F751D1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61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320" y="316992"/>
            <a:ext cx="10119360" cy="3645408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Технические Университеты как Лидеры Региональной Экономики: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ru-RU" sz="4800" b="1" dirty="0" smtClean="0"/>
              <a:t>Уроки Мирового Опыта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0" y="4108704"/>
            <a:ext cx="10158707" cy="1599645"/>
          </a:xfrm>
        </p:spPr>
        <p:txBody>
          <a:bodyPr>
            <a:normAutofit fontScale="25000" lnSpcReduction="20000"/>
          </a:bodyPr>
          <a:lstStyle/>
          <a:p>
            <a:r>
              <a:rPr lang="ru-RU" sz="8600" b="1" dirty="0" smtClean="0">
                <a:solidFill>
                  <a:schemeClr val="tx1"/>
                </a:solidFill>
              </a:rPr>
              <a:t>Евгений Кузнецов </a:t>
            </a:r>
            <a:endParaRPr lang="ru-RU" sz="8600" b="1" dirty="0" smtClean="0">
              <a:solidFill>
                <a:schemeClr val="tx1"/>
              </a:solidFill>
            </a:endParaRPr>
          </a:p>
          <a:p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smtClean="0">
                <a:solidFill>
                  <a:schemeClr val="tx1"/>
                </a:solidFill>
              </a:rPr>
              <a:t>(Ведущий эксперт по инновациям, Всемирный Банк, Вашингтон</a:t>
            </a:r>
            <a:r>
              <a:rPr lang="ru-RU" sz="86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8600" b="1" dirty="0" smtClean="0">
                <a:solidFill>
                  <a:schemeClr val="tx1"/>
                </a:solidFill>
              </a:rPr>
              <a:t>Ярославль</a:t>
            </a:r>
          </a:p>
          <a:p>
            <a:r>
              <a:rPr lang="ru-RU" sz="8600" b="1" dirty="0" smtClean="0">
                <a:solidFill>
                  <a:schemeClr val="tx1"/>
                </a:solidFill>
              </a:rPr>
              <a:t>25 Апреля 2015 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9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Спасибо за внимание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Ykuznetsov@worldbank.org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6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5938" indent="-515938"/>
            <a:r>
              <a:rPr lang="ru-RU" sz="4000" dirty="0" smtClean="0"/>
              <a:t>1. (Сравнительно</a:t>
            </a:r>
            <a:r>
              <a:rPr lang="ru-RU" sz="4000" dirty="0"/>
              <a:t>) новый </a:t>
            </a:r>
            <a:r>
              <a:rPr lang="ru-RU" sz="4000" dirty="0" smtClean="0"/>
              <a:t>феномен</a:t>
            </a:r>
            <a:r>
              <a:rPr lang="ru-RU" sz="4000" dirty="0"/>
              <a:t>: Региональные университеты-лидеры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69066"/>
            <a:ext cx="10058400" cy="3600027"/>
          </a:xfrm>
        </p:spPr>
        <p:txBody>
          <a:bodyPr>
            <a:normAutofit/>
          </a:bodyPr>
          <a:lstStyle/>
          <a:p>
            <a:r>
              <a:rPr lang="ru-RU" sz="2400" dirty="0"/>
              <a:t>Стремятся создать компетенции мирового уровня в конкретных прикладных нишах</a:t>
            </a:r>
            <a:endParaRPr lang="en-US" sz="2400" dirty="0"/>
          </a:p>
          <a:p>
            <a:r>
              <a:rPr lang="ru-RU" sz="2400" dirty="0"/>
              <a:t>Но не стремятся стать «университетами мирового уровня»</a:t>
            </a:r>
            <a:endParaRPr lang="en-US" sz="2400" dirty="0"/>
          </a:p>
          <a:p>
            <a:r>
              <a:rPr lang="ru-RU" sz="2400" dirty="0" smtClean="0"/>
              <a:t>Ориентация </a:t>
            </a:r>
            <a:r>
              <a:rPr lang="ru-RU" sz="2400" dirty="0"/>
              <a:t>на «третью миссию»  </a:t>
            </a:r>
            <a:r>
              <a:rPr lang="ru-RU" sz="2400" dirty="0" smtClean="0"/>
              <a:t>- </a:t>
            </a:r>
            <a:r>
              <a:rPr lang="ru-RU" sz="2400" dirty="0"/>
              <a:t>решение конкретных технологических проблем, а не на публикации в ранговых журналах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13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Примеры за пределами России и </a:t>
            </a:r>
            <a:r>
              <a:rPr lang="ru-RU" sz="4000" dirty="0" smtClean="0"/>
              <a:t>СНГ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6000"/>
            <a:ext cx="10058400" cy="3583094"/>
          </a:xfrm>
        </p:spPr>
        <p:txBody>
          <a:bodyPr>
            <a:normAutofit/>
          </a:bodyPr>
          <a:lstStyle/>
          <a:p>
            <a:r>
              <a:rPr lang="en-US" sz="2400" dirty="0"/>
              <a:t>Robert Gordon </a:t>
            </a:r>
            <a:r>
              <a:rPr lang="en-US" sz="2400" dirty="0" err="1"/>
              <a:t>Gordon</a:t>
            </a:r>
            <a:r>
              <a:rPr lang="en-US" sz="2400" dirty="0"/>
              <a:t> </a:t>
            </a:r>
            <a:r>
              <a:rPr lang="en-US" sz="2400" dirty="0" smtClean="0"/>
              <a:t>University </a:t>
            </a:r>
            <a:r>
              <a:rPr lang="en-US" sz="2400" dirty="0"/>
              <a:t>(UK)</a:t>
            </a:r>
          </a:p>
          <a:p>
            <a:r>
              <a:rPr lang="en-US" sz="2400" dirty="0"/>
              <a:t>POSCO Universities (South Korea) </a:t>
            </a:r>
            <a:r>
              <a:rPr lang="ru-RU" sz="2400" dirty="0"/>
              <a:t>в</a:t>
            </a:r>
            <a:r>
              <a:rPr lang="en-US" sz="2400" dirty="0"/>
              <a:t> 80</a:t>
            </a:r>
            <a:r>
              <a:rPr lang="ru-RU" sz="2400" dirty="0"/>
              <a:t>х годах</a:t>
            </a:r>
            <a:endParaRPr lang="en-US" sz="2400" dirty="0"/>
          </a:p>
          <a:p>
            <a:r>
              <a:rPr lang="en-US" sz="2400" dirty="0"/>
              <a:t>Monterrey Institute of Technology (Mexico)</a:t>
            </a:r>
          </a:p>
          <a:p>
            <a:r>
              <a:rPr lang="en-US" sz="2400" dirty="0"/>
              <a:t>University of Stavanger (Norway)</a:t>
            </a:r>
          </a:p>
          <a:p>
            <a:r>
              <a:rPr lang="en-US" sz="2400" dirty="0"/>
              <a:t>International University of Rabat </a:t>
            </a:r>
            <a:r>
              <a:rPr lang="en-US" sz="2400" dirty="0" smtClean="0"/>
              <a:t>(Morocco)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775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ru-RU" sz="2300" dirty="0"/>
              <a:t>Мировой опыт показывает, что «питательным раствором» для возникновения региональных вузов «третьей миссии»  является сочетание трех условий и активность одного, довольно необычного, игрока:</a:t>
            </a:r>
            <a:endParaRPr lang="en-US" sz="2300" dirty="0"/>
          </a:p>
          <a:p>
            <a:pPr marL="515938" indent="-346075">
              <a:buFont typeface="+mj-lt"/>
              <a:buAutoNum type="alphaLcParenR"/>
            </a:pPr>
            <a:r>
              <a:rPr lang="ru-RU" sz="2300" dirty="0" smtClean="0"/>
              <a:t>быстрый </a:t>
            </a:r>
            <a:r>
              <a:rPr lang="ru-RU" sz="2300" dirty="0"/>
              <a:t>рост региональной экономики, с которым явно не справляются существующие  организации.  Появление нового игрока «работающего по другому</a:t>
            </a:r>
            <a:r>
              <a:rPr lang="ru-RU" sz="2300" dirty="0" smtClean="0"/>
              <a:t>»</a:t>
            </a:r>
            <a:r>
              <a:rPr lang="ru-RU" sz="2300" dirty="0"/>
              <a:t> </a:t>
            </a:r>
            <a:r>
              <a:rPr lang="ru-RU" sz="2300" dirty="0" smtClean="0"/>
              <a:t>становится </a:t>
            </a:r>
            <a:r>
              <a:rPr lang="ru-RU" sz="2300" dirty="0"/>
              <a:t>неизбежным (</a:t>
            </a:r>
            <a:r>
              <a:rPr lang="en-US" sz="2300" dirty="0"/>
              <a:t>break with the</a:t>
            </a:r>
            <a:r>
              <a:rPr lang="ru-RU" sz="2300" dirty="0"/>
              <a:t> “</a:t>
            </a:r>
            <a:r>
              <a:rPr lang="en-US" sz="2300" dirty="0"/>
              <a:t>business as usual</a:t>
            </a:r>
            <a:r>
              <a:rPr lang="ru-RU" sz="2300" dirty="0" smtClean="0"/>
              <a:t>”)</a:t>
            </a:r>
          </a:p>
          <a:p>
            <a:pPr marL="515938" indent="-346075">
              <a:buFont typeface="+mj-lt"/>
              <a:buAutoNum type="alphaLcParenR"/>
            </a:pPr>
            <a:r>
              <a:rPr lang="ru-RU" sz="2300" dirty="0" smtClean="0"/>
              <a:t>Существование </a:t>
            </a:r>
            <a:r>
              <a:rPr lang="ru-RU" sz="2300" dirty="0"/>
              <a:t>технологических продвинутых (</a:t>
            </a:r>
            <a:r>
              <a:rPr lang="en-US" sz="2300" dirty="0"/>
              <a:t>demanding customers</a:t>
            </a:r>
            <a:r>
              <a:rPr lang="ru-RU" sz="2300" dirty="0"/>
              <a:t>) компаний (часто – ВПК), в кооперации (партнерстве) с которыми, новый вуз осуществляет все три свои миссии (образование, наука, решение прикладных проблем). Так появляется научная культура работы с заказчиком, ориентированная на конкретного потребителя.</a:t>
            </a:r>
            <a:endParaRPr lang="en-US" sz="23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marL="515938" indent="-515938"/>
            <a:r>
              <a:rPr lang="ru-RU" sz="4000" dirty="0" smtClean="0"/>
              <a:t>2. </a:t>
            </a:r>
            <a:r>
              <a:rPr lang="ru-RU" sz="4000" dirty="0"/>
              <a:t>Возникновение университетов «третьей миссии»: четыре  драйвера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58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Четыре драйвера (продолжение)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600" y="1955800"/>
            <a:ext cx="9657080" cy="391329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3"/>
            </a:pPr>
            <a:r>
              <a:rPr lang="ru-RU" sz="2400" dirty="0" smtClean="0"/>
              <a:t>Ориентация </a:t>
            </a:r>
            <a:r>
              <a:rPr lang="ru-RU" sz="2400" dirty="0"/>
              <a:t>нового вуза на «критическую массу» компетенций в каких-то конкретных прикладных областях. Причем если раньше это предопределяло большой размер вуза, то сейчас «критическая масса» носит распределенный характер: она собирается через т.н. консорциумы. </a:t>
            </a:r>
            <a:endParaRPr lang="en-US" sz="2400" dirty="0"/>
          </a:p>
          <a:p>
            <a:pPr marL="457200" indent="-457200">
              <a:buFont typeface="+mj-lt"/>
              <a:buAutoNum type="alphaLcParenR" startAt="3"/>
            </a:pPr>
            <a:r>
              <a:rPr lang="ru-RU" sz="2400" dirty="0" smtClean="0"/>
              <a:t>Во </a:t>
            </a:r>
            <a:r>
              <a:rPr lang="ru-RU" sz="2400" dirty="0"/>
              <a:t>всех случаях </a:t>
            </a:r>
            <a:r>
              <a:rPr lang="en-US" sz="2400" dirty="0"/>
              <a:t> </a:t>
            </a:r>
            <a:r>
              <a:rPr lang="ru-RU" sz="2400" dirty="0"/>
              <a:t>набюдается </a:t>
            </a:r>
            <a:r>
              <a:rPr lang="en-US" sz="2400" dirty="0"/>
              <a:t> </a:t>
            </a:r>
            <a:r>
              <a:rPr lang="ru-RU" sz="2400" dirty="0"/>
              <a:t>ключевая роль национальной научно-технологической диаспоры</a:t>
            </a:r>
            <a:endParaRPr lang="en-US" sz="2400" dirty="0"/>
          </a:p>
          <a:p>
            <a:r>
              <a:rPr lang="ru-RU" sz="2400" dirty="0"/>
              <a:t>Диаспора </a:t>
            </a:r>
            <a:r>
              <a:rPr lang="ru-RU" sz="2400" dirty="0" smtClean="0"/>
              <a:t>как </a:t>
            </a:r>
            <a:r>
              <a:rPr lang="ru-RU" sz="2400" dirty="0"/>
              <a:t>мост между </a:t>
            </a:r>
            <a:r>
              <a:rPr lang="ru-RU" sz="2400" dirty="0" smtClean="0"/>
              <a:t>очень </a:t>
            </a:r>
            <a:r>
              <a:rPr lang="ru-RU" sz="2400" dirty="0"/>
              <a:t>разными </a:t>
            </a:r>
            <a:r>
              <a:rPr lang="ru-RU" sz="2400" dirty="0" smtClean="0"/>
              <a:t>культурами</a:t>
            </a:r>
            <a:r>
              <a:rPr lang="en-US" sz="2400" dirty="0"/>
              <a:t> 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900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5938" indent="-515938"/>
            <a:r>
              <a:rPr lang="ru-RU" sz="4000" dirty="0" smtClean="0"/>
              <a:t>3. В </a:t>
            </a:r>
            <a:r>
              <a:rPr lang="ru-RU" sz="4000" dirty="0"/>
              <a:t>России и СНГ уже есть лучшие практики вузов такого типа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38866"/>
            <a:ext cx="10058400" cy="3930227"/>
          </a:xfrm>
        </p:spPr>
        <p:txBody>
          <a:bodyPr>
            <a:noAutofit/>
          </a:bodyPr>
          <a:lstStyle/>
          <a:p>
            <a:r>
              <a:rPr lang="ru-RU" dirty="0"/>
              <a:t>«Питательный раствор» для появления региональных технических университетов возникал в истории России по крайней мере два раза:</a:t>
            </a:r>
            <a:endParaRPr lang="en-US" dirty="0"/>
          </a:p>
          <a:p>
            <a:pPr marL="576263" indent="-228600">
              <a:buFont typeface="Arial" panose="020B0604020202020204" pitchFamily="34" charset="0"/>
              <a:buChar char="•"/>
            </a:pPr>
            <a:r>
              <a:rPr lang="ru-RU" dirty="0" smtClean="0"/>
              <a:t>на </a:t>
            </a:r>
            <a:r>
              <a:rPr lang="ru-RU" dirty="0"/>
              <a:t>рубеже 19 и 20 веков (быстрая индустриализация): в 1898-99 в ведущих губерниях были созданы политехнические институты: в Петербуге, Томске, Киеве, Варшаве</a:t>
            </a:r>
            <a:endParaRPr lang="en-US" dirty="0"/>
          </a:p>
          <a:p>
            <a:pPr marL="576263" indent="-228600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50-60-х годах 20 века  (создание ракетно-ядерного щита): появилось разнообразие технологически продвинутых заказчиков и культура работы с ними.        </a:t>
            </a:r>
            <a:endParaRPr lang="en-US" dirty="0"/>
          </a:p>
          <a:p>
            <a:r>
              <a:rPr lang="ru-RU" dirty="0" smtClean="0"/>
              <a:t>Таким </a:t>
            </a:r>
            <a:r>
              <a:rPr lang="ru-RU" dirty="0"/>
              <a:t>образом, с точки зрения национальной лучшей практики (довольно, кстати малоизвестной: «страна не знает своих героев»), этот тип вуза  это гибрид традиционного советского технического вуза и отраслевого НИИ, но гораздо более встроенный в глобальную экономику знаний: «прикладной МФТИ с технологическими консорциумами с ведущими фирмами реального сектора экономики и ведущими вузами мира</a:t>
            </a:r>
            <a:endParaRPr lang="en-US" dirty="0"/>
          </a:p>
          <a:p>
            <a:r>
              <a:rPr lang="ru-RU" dirty="0"/>
              <a:t>Это не столько анклавы, сколько эксклавы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5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6263" indent="-576263">
              <a:tabLst>
                <a:tab pos="685800" algn="l"/>
              </a:tabLst>
            </a:pPr>
            <a:r>
              <a:rPr lang="ru-RU" sz="3600" dirty="0"/>
              <a:t> </a:t>
            </a:r>
            <a:r>
              <a:rPr lang="ru-RU" sz="3800" dirty="0"/>
              <a:t>4 .  Как создаются региональные университеты-лидеры?  Две вариации одной стратегии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23534"/>
            <a:ext cx="10375053" cy="3964094"/>
          </a:xfrm>
        </p:spPr>
        <p:txBody>
          <a:bodyPr>
            <a:noAutofit/>
          </a:bodyPr>
          <a:lstStyle/>
          <a:p>
            <a:r>
              <a:rPr lang="ru-RU" sz="2400" dirty="0"/>
              <a:t>Поскольку выращивание новой культуры горизонтального взаимодействия с  предприятием заказчиком (партнером) является ключевым фактором, новые вузы создаются, как правило,  «с нуля»: как продолжение мировых «правил игры» на региональную экономику (</a:t>
            </a:r>
            <a:r>
              <a:rPr lang="en-US" sz="2400" dirty="0"/>
              <a:t>university start</a:t>
            </a:r>
            <a:r>
              <a:rPr lang="ru-RU" sz="2400" dirty="0"/>
              <a:t>-</a:t>
            </a:r>
            <a:r>
              <a:rPr lang="en-US" sz="2400" dirty="0"/>
              <a:t>up strategy</a:t>
            </a:r>
            <a:r>
              <a:rPr lang="ru-RU" sz="2400" dirty="0"/>
              <a:t>) . </a:t>
            </a:r>
            <a:endParaRPr lang="en-US" sz="2400" dirty="0"/>
          </a:p>
          <a:p>
            <a:r>
              <a:rPr lang="ru-RU" sz="2400" dirty="0"/>
              <a:t>Вариацией этой стратегии является «рекомбинация компетенций»: когда новый вуз создается не с нуля, а на основе существующих вузов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/>
              <a:t>Университет Ставангера, предполагаемый </a:t>
            </a:r>
            <a:r>
              <a:rPr lang="ru-RU" sz="2400" dirty="0" smtClean="0"/>
              <a:t>университетско-инновационный </a:t>
            </a:r>
            <a:r>
              <a:rPr lang="ru-RU" sz="2400" dirty="0"/>
              <a:t>комплекс в Сургуте).</a:t>
            </a:r>
            <a:endParaRPr lang="en-US" sz="2400" dirty="0"/>
          </a:p>
          <a:p>
            <a:r>
              <a:rPr lang="ru-RU" sz="2400" dirty="0" smtClean="0"/>
              <a:t>Причем </a:t>
            </a:r>
            <a:r>
              <a:rPr lang="ru-RU" sz="2400" dirty="0"/>
              <a:t>это не механическое слияние вузов, а селекция и выращивание новых компетенций на основе уже </a:t>
            </a:r>
            <a:r>
              <a:rPr lang="ru-RU" sz="2400" dirty="0" smtClean="0"/>
              <a:t>существующих </a:t>
            </a:r>
            <a:r>
              <a:rPr lang="ru-RU" sz="2400" dirty="0"/>
              <a:t>(</a:t>
            </a:r>
            <a:r>
              <a:rPr lang="en-US" sz="2400" dirty="0"/>
              <a:t>university spin</a:t>
            </a:r>
            <a:r>
              <a:rPr lang="ru-RU" sz="2400" dirty="0"/>
              <a:t>-</a:t>
            </a:r>
            <a:r>
              <a:rPr lang="en-US" sz="2400" dirty="0"/>
              <a:t>off strategy</a:t>
            </a:r>
            <a:r>
              <a:rPr lang="ru-RU" sz="2400" dirty="0"/>
              <a:t>).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29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Почему две такие стратегии? Немного теории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21933"/>
            <a:ext cx="10058400" cy="381169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400" dirty="0" smtClean="0"/>
              <a:t>Профессорский </a:t>
            </a:r>
            <a:r>
              <a:rPr lang="ru-RU" sz="2400" dirty="0"/>
              <a:t>состав</a:t>
            </a:r>
            <a:r>
              <a:rPr lang="en-US" sz="2400" dirty="0"/>
              <a:t> </a:t>
            </a:r>
            <a:r>
              <a:rPr lang="ru-RU" sz="2400" dirty="0"/>
              <a:t>–</a:t>
            </a:r>
            <a:r>
              <a:rPr lang="en-US" sz="2400" dirty="0"/>
              <a:t> </a:t>
            </a:r>
            <a:r>
              <a:rPr lang="ru-RU" sz="2400" dirty="0"/>
              <a:t>нормальное распределение, которое нуждается в управлении</a:t>
            </a:r>
            <a:r>
              <a:rPr lang="en-US" sz="2400" dirty="0"/>
              <a:t> </a:t>
            </a:r>
          </a:p>
          <a:p>
            <a:pPr marL="0" indent="0" fontAlgn="base">
              <a:buNone/>
            </a:pPr>
            <a:r>
              <a:rPr lang="ru-RU" sz="2400" dirty="0" smtClean="0"/>
              <a:t>Уважение</a:t>
            </a:r>
            <a:r>
              <a:rPr lang="en-US" sz="2400" dirty="0"/>
              <a:t>  </a:t>
            </a:r>
            <a:r>
              <a:rPr lang="ru-RU" sz="2400" dirty="0"/>
              <a:t>к</a:t>
            </a:r>
            <a:r>
              <a:rPr lang="en-US" sz="2400" dirty="0"/>
              <a:t> </a:t>
            </a:r>
            <a:r>
              <a:rPr lang="ru-RU" sz="2400" dirty="0"/>
              <a:t>исключениям</a:t>
            </a:r>
            <a:r>
              <a:rPr lang="ru-RU" sz="2400" dirty="0" smtClean="0"/>
              <a:t>: тем</a:t>
            </a:r>
            <a:r>
              <a:rPr lang="ru-RU" sz="2400" dirty="0"/>
              <a:t>, которые не изменятся никогда и тем, которые меняются несмотря ни на что</a:t>
            </a:r>
            <a:endParaRPr lang="en-US" sz="2400" dirty="0"/>
          </a:p>
          <a:p>
            <a:pPr marL="0" indent="0" fontAlgn="base">
              <a:buNone/>
            </a:pPr>
            <a:r>
              <a:rPr lang="ru-RU" sz="2400" dirty="0" smtClean="0"/>
              <a:t>Движение </a:t>
            </a:r>
            <a:r>
              <a:rPr lang="ru-RU" sz="2400" dirty="0"/>
              <a:t>середины как </a:t>
            </a:r>
            <a:r>
              <a:rPr lang="ru-RU" sz="2400" dirty="0" smtClean="0"/>
              <a:t>цель </a:t>
            </a:r>
            <a:r>
              <a:rPr lang="ru-RU" sz="2400" dirty="0"/>
              <a:t>преобразований </a:t>
            </a:r>
            <a:r>
              <a:rPr lang="en-US" sz="2400" dirty="0"/>
              <a:t> </a:t>
            </a:r>
          </a:p>
          <a:p>
            <a:pPr marL="0" indent="0" fontAlgn="base">
              <a:buNone/>
            </a:pPr>
            <a:r>
              <a:rPr lang="ru-RU" sz="2400" dirty="0" smtClean="0"/>
              <a:t>Обеспечение окружения</a:t>
            </a:r>
            <a:endParaRPr lang="en-US" sz="2400" dirty="0"/>
          </a:p>
          <a:p>
            <a:pPr marL="0" indent="0" fontAlgn="base">
              <a:buNone/>
            </a:pPr>
            <a:r>
              <a:rPr lang="ru-RU" sz="2400" dirty="0" smtClean="0"/>
              <a:t>Руководство</a:t>
            </a:r>
            <a:r>
              <a:rPr lang="en-US" sz="2400" dirty="0"/>
              <a:t> </a:t>
            </a:r>
            <a:r>
              <a:rPr lang="ru-RU" sz="2400" dirty="0"/>
              <a:t>исследовательской группой</a:t>
            </a:r>
            <a:endParaRPr lang="en-US" sz="2400" dirty="0"/>
          </a:p>
          <a:p>
            <a:pPr lvl="1" fontAlgn="base"/>
            <a:r>
              <a:rPr lang="ru-RU" sz="2000" dirty="0" smtClean="0"/>
              <a:t>встроено </a:t>
            </a:r>
            <a:r>
              <a:rPr lang="ru-RU" sz="2000" dirty="0"/>
              <a:t>в основную цель</a:t>
            </a:r>
            <a:endParaRPr lang="en-US" sz="2000" dirty="0"/>
          </a:p>
          <a:p>
            <a:pPr lvl="1" fontAlgn="base"/>
            <a:r>
              <a:rPr lang="ru-RU" sz="2000" dirty="0" smtClean="0"/>
              <a:t>связано </a:t>
            </a:r>
            <a:r>
              <a:rPr lang="ru-RU" sz="2000" dirty="0"/>
              <a:t>с вознаграждением и статусом</a:t>
            </a:r>
            <a:endParaRPr lang="en-US" sz="2000" dirty="0"/>
          </a:p>
          <a:p>
            <a:pPr lvl="1" fontAlgn="base"/>
            <a:r>
              <a:rPr lang="ru-RU" sz="2000" dirty="0" smtClean="0"/>
              <a:t>устойчиво </a:t>
            </a:r>
            <a:r>
              <a:rPr lang="ru-RU" sz="2000" dirty="0"/>
              <a:t>в будущих </a:t>
            </a:r>
            <a:r>
              <a:rPr lang="ru-RU" sz="2000" dirty="0" smtClean="0"/>
              <a:t>программах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835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Сравнение двух стратегий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/>
              <a:t>В краткосрочном плане, стратегия стат-апа, наиболее проста, поскольку существующие группы интересов обходятся и игнорируются. Пример: Скол Тех, Индийские Институты технологии и Менеджмента</a:t>
            </a:r>
            <a:endParaRPr lang="en-US" dirty="0"/>
          </a:p>
          <a:p>
            <a:r>
              <a:rPr lang="ru-RU" dirty="0"/>
              <a:t>Но в долгосрочном плане, есть риски создать "вазу на камине": красиво, но не греет и ничего не меняет</a:t>
            </a:r>
            <a:endParaRPr lang="en-US" dirty="0"/>
          </a:p>
          <a:p>
            <a:r>
              <a:rPr lang="ru-RU" dirty="0"/>
              <a:t>Стратегия спинофа </a:t>
            </a:r>
            <a:r>
              <a:rPr lang="ru-RU" dirty="0" smtClean="0"/>
              <a:t>- </a:t>
            </a:r>
            <a:r>
              <a:rPr lang="ru-RU" dirty="0"/>
              <a:t>"перетягивание" (или "прививание") </a:t>
            </a:r>
            <a:r>
              <a:rPr lang="en-US" dirty="0"/>
              <a:t> </a:t>
            </a:r>
            <a:r>
              <a:rPr lang="ru-RU" dirty="0"/>
              <a:t>на новую площадку динамичных научных коллективов (лабораторий, кафедр) </a:t>
            </a:r>
            <a:r>
              <a:rPr lang="ru-RU" dirty="0" smtClean="0"/>
              <a:t>- </a:t>
            </a:r>
            <a:r>
              <a:rPr lang="ru-RU" dirty="0"/>
              <a:t>более сложна, но и более жизнеспособна (пример -- создание СО АН СССР в 1957 Академиком Лаврентьевым)</a:t>
            </a:r>
            <a:r>
              <a:rPr lang="en-US" dirty="0"/>
              <a:t> </a:t>
            </a:r>
          </a:p>
          <a:p>
            <a:r>
              <a:rPr lang="ru-RU" dirty="0"/>
              <a:t>Ключевое понятие: неоднородность университетской и научной среды</a:t>
            </a:r>
            <a:endParaRPr lang="en-US" dirty="0"/>
          </a:p>
          <a:p>
            <a:r>
              <a:rPr lang="ru-RU" dirty="0"/>
              <a:t>Опора </a:t>
            </a:r>
            <a:r>
              <a:rPr lang="ru-RU" dirty="0" smtClean="0"/>
              <a:t>на</a:t>
            </a:r>
            <a:r>
              <a:rPr lang="ru-RU" dirty="0"/>
              <a:t> и управление этой неоднородностью (пример в России </a:t>
            </a:r>
            <a:r>
              <a:rPr lang="ru-RU" dirty="0" smtClean="0"/>
              <a:t>-</a:t>
            </a:r>
            <a:r>
              <a:rPr lang="ru-RU" dirty="0"/>
              <a:t> предполагаемый университетско-инновационный комплекс в Сургуте</a:t>
            </a:r>
            <a:r>
              <a:rPr lang="ru-RU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571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</TotalTime>
  <Words>310</Words>
  <Application>Microsoft Office PowerPoint</Application>
  <PresentationFormat>Custom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</vt:lpstr>
      <vt:lpstr>Технические Университеты как Лидеры Региональной Экономики:  Уроки Мирового Опыта </vt:lpstr>
      <vt:lpstr>1. (Сравнительно) новый феномен: Региональные университеты-лидеры</vt:lpstr>
      <vt:lpstr>Примеры за пределами России и СНГ</vt:lpstr>
      <vt:lpstr>2. Возникновение университетов «третьей миссии»: четыре  драйвера</vt:lpstr>
      <vt:lpstr>Четыре драйвера (продолжение)</vt:lpstr>
      <vt:lpstr>3. В России и СНГ уже есть лучшие практики вузов такого типа</vt:lpstr>
      <vt:lpstr> 4 .  Как создаются региональные университеты-лидеры?  Две вариации одной стратегии</vt:lpstr>
      <vt:lpstr>Почему две такие стратегии? Немного теории</vt:lpstr>
      <vt:lpstr>Сравнение двух стратегий 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Технические Университеты как Лидеры Региональной Экономики:  Уроки Мирового Опыта</dc:title>
  <dc:creator>Irina Merkusheva</dc:creator>
  <cp:lastModifiedBy>Yevgeny</cp:lastModifiedBy>
  <cp:revision>4</cp:revision>
  <dcterms:created xsi:type="dcterms:W3CDTF">2015-04-22T07:51:27Z</dcterms:created>
  <dcterms:modified xsi:type="dcterms:W3CDTF">2015-04-22T21:47:10Z</dcterms:modified>
</cp:coreProperties>
</file>