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4" r:id="rId3"/>
    <p:sldId id="263" r:id="rId4"/>
    <p:sldId id="262" r:id="rId5"/>
    <p:sldId id="257" r:id="rId6"/>
    <p:sldId id="261" r:id="rId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CC"/>
    <a:srgbClr val="DAA600"/>
    <a:srgbClr val="FF9797"/>
    <a:srgbClr val="FFFFCC"/>
    <a:srgbClr val="D57205"/>
    <a:srgbClr val="CC5F0E"/>
    <a:srgbClr val="DDA09F"/>
    <a:srgbClr val="B60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97986" autoAdjust="0"/>
  </p:normalViewPr>
  <p:slideViewPr>
    <p:cSldViewPr>
      <p:cViewPr>
        <p:scale>
          <a:sx n="80" d="100"/>
          <a:sy n="80" d="100"/>
        </p:scale>
        <p:origin x="-178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3D97712-DC4A-458B-A780-EAD040865861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BE56EE-F62D-4034-8025-9CB8A1B5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9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83" y="388938"/>
            <a:ext cx="1310054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46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D3AB-9D2D-40BD-AF12-25C689F6B660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1962" y="390525"/>
            <a:ext cx="1784838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451" y="390525"/>
            <a:ext cx="521383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06B48-C7F6-4242-B083-5CAF28BC3717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2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7ADC-75AE-4344-8C89-9F97EC0722FF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9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09DC-3ACD-4F31-A120-EDBEEF38475A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4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446" y="1773241"/>
            <a:ext cx="3499338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62" y="1773241"/>
            <a:ext cx="3499338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AA27C-4879-4C67-8D1F-99D907ECE378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7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41FF-F581-49E3-AAD2-F610B4C6F4C5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4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BA7DF-6DD4-4FAC-ACD3-93E10BB9FF12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1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646D0-C75C-47E9-894F-36891E1ED298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1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46E2B-FBCF-4A5A-A043-16E5E7D02C3A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8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92BDE-EEED-4349-B3B0-C7FEE23B6B5B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3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68415" y="390527"/>
            <a:ext cx="641838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446" y="1773241"/>
            <a:ext cx="7139354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8438" y="647700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9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877050" y="647700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6FF3B-E4AA-4F57-976D-621456ADAB97}" type="slidenum">
              <a:rPr lang="en-US">
                <a:solidFill>
                  <a:srgbClr val="C0C0C0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7283" y="388938"/>
            <a:ext cx="1310054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084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0000"/>
          </a:solidFill>
          <a:latin typeface="Georgia" pitchFamily="18" charset="0"/>
          <a:ea typeface="+mn-ea"/>
          <a:cs typeface="+mn-cs"/>
        </a:defRPr>
      </a:lvl1pPr>
      <a:lvl2pPr marL="10048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eorgia" pitchFamily="18" charset="0"/>
        </a:defRPr>
      </a:lvl2pPr>
      <a:lvl3pPr marL="1412875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Georgia" pitchFamily="18" charset="0"/>
        </a:defRPr>
      </a:lvl3pPr>
      <a:lvl4pPr marL="182086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Georgia" pitchFamily="18" charset="0"/>
        </a:defRPr>
      </a:lvl4pPr>
      <a:lvl5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6860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1432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6004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0576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3429000"/>
          </a:xfrm>
        </p:spPr>
        <p:txBody>
          <a:bodyPr/>
          <a:lstStyle/>
          <a:p>
            <a:r>
              <a:rPr lang="ru-RU" sz="3600" dirty="0" smtClean="0"/>
              <a:t>Практика развития</a:t>
            </a:r>
            <a:br>
              <a:rPr lang="ru-RU" sz="3600" dirty="0" smtClean="0"/>
            </a:br>
            <a:r>
              <a:rPr lang="ru-RU" sz="3600" dirty="0" smtClean="0"/>
              <a:t>российских университетов </a:t>
            </a:r>
            <a:br>
              <a:rPr lang="ru-RU" sz="36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>Д.С.Конанчук</a:t>
            </a:r>
            <a:br>
              <a:rPr lang="ru-RU" sz="2800" dirty="0" smtClean="0"/>
            </a:br>
            <a:r>
              <a:rPr lang="ru-RU" sz="2000" b="0" dirty="0" smtClean="0"/>
              <a:t>Директор</a:t>
            </a:r>
            <a:br>
              <a:rPr lang="ru-RU" sz="2000" b="0" dirty="0" smtClean="0"/>
            </a:br>
            <a:r>
              <a:rPr lang="ru-RU" sz="2000" b="0" dirty="0" smtClean="0"/>
              <a:t>Центра образовательных разработок </a:t>
            </a:r>
            <a:br>
              <a:rPr lang="ru-RU" sz="2000" b="0" dirty="0" smtClean="0"/>
            </a:br>
            <a:r>
              <a:rPr lang="ru-RU" sz="2000" b="0" dirty="0" smtClean="0"/>
              <a:t>Московской школы управления СКОЛКОВО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3466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университеты: размер имеет значение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7ADC-75AE-4344-8C89-9F97EC0722FF}" type="slidenum">
              <a:rPr lang="en-US" smtClean="0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3" y="1447800"/>
            <a:ext cx="7543800" cy="536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«Программы 5</a:t>
            </a:r>
            <a:r>
              <a:rPr lang="en-US" dirty="0" smtClean="0"/>
              <a:t>/</a:t>
            </a:r>
            <a:r>
              <a:rPr lang="ru-RU" dirty="0" smtClean="0"/>
              <a:t>100»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7ADC-75AE-4344-8C89-9F97EC0722FF}" type="slidenum">
              <a:rPr lang="en-US" smtClean="0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9465"/>
            <a:ext cx="8229600" cy="46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613" y="390527"/>
            <a:ext cx="6418385" cy="868363"/>
          </a:xfrm>
        </p:spPr>
        <p:txBody>
          <a:bodyPr/>
          <a:lstStyle/>
          <a:p>
            <a:r>
              <a:rPr lang="ru-RU" dirty="0" smtClean="0"/>
              <a:t>Ситуации и барьеры на пути развития </a:t>
            </a:r>
            <a:r>
              <a:rPr lang="ru-RU" dirty="0" smtClean="0"/>
              <a:t>университетов</a:t>
            </a:r>
            <a:endParaRPr lang="ru-RU" dirty="0"/>
          </a:p>
        </p:txBody>
      </p:sp>
      <p:sp>
        <p:nvSpPr>
          <p:cNvPr id="19" name="Freeform 18"/>
          <p:cNvSpPr/>
          <p:nvPr/>
        </p:nvSpPr>
        <p:spPr>
          <a:xfrm>
            <a:off x="304800" y="1964327"/>
            <a:ext cx="6934200" cy="4588874"/>
          </a:xfrm>
          <a:custGeom>
            <a:avLst/>
            <a:gdLst>
              <a:gd name="connsiteX0" fmla="*/ 0 w 5295014"/>
              <a:gd name="connsiteY0" fmla="*/ 3307912 h 3307912"/>
              <a:gd name="connsiteX1" fmla="*/ 1318437 w 5295014"/>
              <a:gd name="connsiteY1" fmla="*/ 2829447 h 3307912"/>
              <a:gd name="connsiteX2" fmla="*/ 2477386 w 5295014"/>
              <a:gd name="connsiteY2" fmla="*/ 1840619 h 3307912"/>
              <a:gd name="connsiteX3" fmla="*/ 3200400 w 5295014"/>
              <a:gd name="connsiteY3" fmla="*/ 787996 h 3307912"/>
              <a:gd name="connsiteX4" fmla="*/ 3912782 w 5295014"/>
              <a:gd name="connsiteY4" fmla="*/ 107512 h 3307912"/>
              <a:gd name="connsiteX5" fmla="*/ 4784651 w 5295014"/>
              <a:gd name="connsiteY5" fmla="*/ 11819 h 3307912"/>
              <a:gd name="connsiteX6" fmla="*/ 5295014 w 5295014"/>
              <a:gd name="connsiteY6" fmla="*/ 213838 h 330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5014" h="3307912">
                <a:moveTo>
                  <a:pt x="0" y="3307912"/>
                </a:moveTo>
                <a:cubicBezTo>
                  <a:pt x="452769" y="3190954"/>
                  <a:pt x="905539" y="3073996"/>
                  <a:pt x="1318437" y="2829447"/>
                </a:cubicBezTo>
                <a:cubicBezTo>
                  <a:pt x="1731335" y="2584898"/>
                  <a:pt x="2163726" y="2180861"/>
                  <a:pt x="2477386" y="1840619"/>
                </a:cubicBezTo>
                <a:cubicBezTo>
                  <a:pt x="2791046" y="1500377"/>
                  <a:pt x="2961167" y="1076847"/>
                  <a:pt x="3200400" y="787996"/>
                </a:cubicBezTo>
                <a:cubicBezTo>
                  <a:pt x="3439633" y="499145"/>
                  <a:pt x="3648740" y="236875"/>
                  <a:pt x="3912782" y="107512"/>
                </a:cubicBezTo>
                <a:cubicBezTo>
                  <a:pt x="4176824" y="-21851"/>
                  <a:pt x="4554279" y="-5902"/>
                  <a:pt x="4784651" y="11819"/>
                </a:cubicBezTo>
                <a:cubicBezTo>
                  <a:pt x="5015023" y="29540"/>
                  <a:pt x="5211726" y="178396"/>
                  <a:pt x="5295014" y="2138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381000" y="5493358"/>
            <a:ext cx="8532836" cy="964145"/>
            <a:chOff x="1104662" y="5388934"/>
            <a:chExt cx="7126325" cy="818747"/>
          </a:xfrm>
        </p:grpSpPr>
        <p:sp>
          <p:nvSpPr>
            <p:cNvPr id="51" name="Oval 50"/>
            <p:cNvSpPr/>
            <p:nvPr/>
          </p:nvSpPr>
          <p:spPr>
            <a:xfrm>
              <a:off x="2224614" y="5685389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969449" y="5388934"/>
              <a:ext cx="5261538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104662" y="5557492"/>
              <a:ext cx="1332432" cy="496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Georgia" panose="02040502050405020303" pitchFamily="18" charset="0"/>
                </a:rPr>
                <a:t>Мобили-зация</a:t>
              </a:r>
              <a:endParaRPr lang="ru-RU" sz="1600" b="1" dirty="0">
                <a:latin typeface="Georgia" panose="020405020504050203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6149" y="5417626"/>
              <a:ext cx="4903826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Барьер 1. Критическая масса целеустремленных людей</a:t>
              </a:r>
              <a:endParaRPr lang="ru-RU" sz="1400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8333" y="5711093"/>
              <a:ext cx="5421569" cy="4965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80975" indent="-180975">
                <a:buAutoNum type="arabicPeriod"/>
              </a:pPr>
              <a:r>
                <a:rPr lang="ru-RU" sz="1600" dirty="0" smtClean="0">
                  <a:latin typeface="Georgia" panose="02040502050405020303" pitchFamily="18" charset="0"/>
                </a:rPr>
                <a:t>Приняты формальные стратегические документы (ДК)</a:t>
              </a:r>
            </a:p>
            <a:p>
              <a:pPr marL="180975" indent="-180975">
                <a:buAutoNum type="arabicPeriod"/>
              </a:pPr>
              <a:r>
                <a:rPr lang="ru-RU" sz="1600" dirty="0" smtClean="0">
                  <a:latin typeface="Georgia" panose="02040502050405020303" pitchFamily="18" charset="0"/>
                </a:rPr>
                <a:t>Назначены ответственные за реализацию, готовятся отчеты.</a:t>
              </a:r>
              <a:endParaRPr lang="ru-RU" sz="16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9641" y="4364680"/>
            <a:ext cx="8221689" cy="1013631"/>
            <a:chOff x="1602014" y="4414113"/>
            <a:chExt cx="6866464" cy="860769"/>
          </a:xfrm>
        </p:grpSpPr>
        <p:sp>
          <p:nvSpPr>
            <p:cNvPr id="50" name="Oval 49"/>
            <p:cNvSpPr/>
            <p:nvPr/>
          </p:nvSpPr>
          <p:spPr>
            <a:xfrm>
              <a:off x="3398781" y="4735460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928523" y="4414113"/>
              <a:ext cx="4539955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02014" y="4588677"/>
              <a:ext cx="1589567" cy="496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>
                  <a:latin typeface="Georgia" panose="02040502050405020303" pitchFamily="18" charset="0"/>
                </a:rPr>
                <a:t>«Быстрые победы»</a:t>
              </a:r>
              <a:endParaRPr lang="ru-RU" sz="1600" b="1" dirty="0">
                <a:latin typeface="Georgia" panose="02040502050405020303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88654" y="4493804"/>
              <a:ext cx="4546532" cy="287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Барьер 2. Тяжелый «знаменатель</a:t>
              </a:r>
              <a:r>
                <a:rPr lang="ru-RU" sz="1600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» (неэффективность)</a:t>
              </a:r>
              <a:endParaRPr lang="ru-RU" sz="1600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99018" y="4778294"/>
              <a:ext cx="3989657" cy="4965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80975" indent="-180975">
                <a:buAutoNum type="arabicPeriod"/>
              </a:pPr>
              <a:r>
                <a:rPr lang="ru-RU" sz="1600" dirty="0" smtClean="0">
                  <a:latin typeface="Georgia" panose="02040502050405020303" pitchFamily="18" charset="0"/>
                </a:rPr>
                <a:t>Рост валовых </a:t>
              </a:r>
              <a:r>
                <a:rPr lang="ru-RU" sz="1600" dirty="0" smtClean="0">
                  <a:latin typeface="Georgia" panose="02040502050405020303" pitchFamily="18" charset="0"/>
                </a:rPr>
                <a:t>показателей</a:t>
              </a:r>
              <a:endParaRPr lang="ru-RU" sz="1600" dirty="0" smtClean="0">
                <a:latin typeface="Georgia" panose="02040502050405020303" pitchFamily="18" charset="0"/>
              </a:endParaRPr>
            </a:p>
            <a:p>
              <a:pPr marL="180975" indent="-180975">
                <a:buAutoNum type="arabicPeriod"/>
              </a:pPr>
              <a:r>
                <a:rPr lang="ru-RU" sz="1600" dirty="0" smtClean="0">
                  <a:latin typeface="Georgia" panose="02040502050405020303" pitchFamily="18" charset="0"/>
                </a:rPr>
                <a:t>Задействованы все внутренние </a:t>
              </a:r>
              <a:r>
                <a:rPr lang="ru-RU" sz="1600" dirty="0" smtClean="0">
                  <a:latin typeface="Georgia" panose="02040502050405020303" pitchFamily="18" charset="0"/>
                </a:rPr>
                <a:t>резервы</a:t>
              </a:r>
              <a:endParaRPr lang="ru-RU" sz="1600" dirty="0" smtClean="0">
                <a:latin typeface="Georgia" panose="02040502050405020303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84858" y="3047998"/>
            <a:ext cx="7780410" cy="1167695"/>
            <a:chOff x="2029629" y="3137858"/>
            <a:chExt cx="6497926" cy="991602"/>
          </a:xfrm>
        </p:grpSpPr>
        <p:sp>
          <p:nvSpPr>
            <p:cNvPr id="52" name="Oval 51"/>
            <p:cNvSpPr/>
            <p:nvPr/>
          </p:nvSpPr>
          <p:spPr>
            <a:xfrm>
              <a:off x="4164541" y="3563730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636659" y="3137858"/>
              <a:ext cx="384844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29629" y="3425284"/>
              <a:ext cx="1969157" cy="496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>
                  <a:latin typeface="Georgia" panose="02040502050405020303" pitchFamily="18" charset="0"/>
                </a:rPr>
                <a:t>«Ловушка</a:t>
              </a:r>
            </a:p>
            <a:p>
              <a:pPr algn="r"/>
              <a:r>
                <a:rPr lang="ru-RU" sz="1600" b="1" dirty="0" smtClean="0">
                  <a:latin typeface="Georgia" panose="02040502050405020303" pitchFamily="18" charset="0"/>
                </a:rPr>
                <a:t>среднего дохода»</a:t>
              </a:r>
              <a:endParaRPr lang="ru-RU" sz="1600" b="1" dirty="0">
                <a:latin typeface="Georgia" panose="02040502050405020303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1228" y="3155846"/>
              <a:ext cx="3996327" cy="287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Барьер 3. Дефицит длинных денег и  репутации</a:t>
              </a:r>
              <a:endParaRPr lang="ru-RU" sz="1600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46024" y="3423781"/>
              <a:ext cx="3663972" cy="7056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80975" indent="-180975">
                <a:buAutoNum type="arabicPeriod"/>
              </a:pPr>
              <a:r>
                <a:rPr lang="ru-RU" sz="1600" dirty="0" smtClean="0">
                  <a:latin typeface="Georgia" panose="02040502050405020303" pitchFamily="18" charset="0"/>
                </a:rPr>
                <a:t>Рост удельных и качественных </a:t>
              </a:r>
              <a:r>
                <a:rPr lang="ru-RU" sz="1600" dirty="0" smtClean="0">
                  <a:latin typeface="Georgia" panose="02040502050405020303" pitchFamily="18" charset="0"/>
                </a:rPr>
                <a:t>показателей</a:t>
              </a:r>
            </a:p>
            <a:p>
              <a:pPr marL="180975" indent="-180975">
                <a:buAutoNum type="arabicPeriod"/>
              </a:pPr>
              <a:r>
                <a:rPr lang="ru-RU" sz="1600" dirty="0">
                  <a:latin typeface="Georgia" panose="02040502050405020303" pitchFamily="18" charset="0"/>
                </a:rPr>
                <a:t> </a:t>
              </a:r>
              <a:r>
                <a:rPr lang="ru-RU" sz="1600" dirty="0" smtClean="0">
                  <a:latin typeface="Georgia" panose="02040502050405020303" pitchFamily="18" charset="0"/>
                </a:rPr>
                <a:t>Повышение производительности НПР</a:t>
              </a:r>
              <a:endParaRPr lang="ru-RU" sz="1600" dirty="0" smtClean="0">
                <a:latin typeface="Georgia" panose="02040502050405020303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36953" y="2156644"/>
            <a:ext cx="6807049" cy="830999"/>
            <a:chOff x="2977646" y="2217585"/>
            <a:chExt cx="5685010" cy="705679"/>
          </a:xfrm>
        </p:grpSpPr>
        <p:sp>
          <p:nvSpPr>
            <p:cNvPr id="53" name="Oval 52"/>
            <p:cNvSpPr/>
            <p:nvPr/>
          </p:nvSpPr>
          <p:spPr>
            <a:xfrm>
              <a:off x="4971559" y="242636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77646" y="2383038"/>
              <a:ext cx="2121192" cy="287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Georgia" panose="02040502050405020303" pitchFamily="18" charset="0"/>
                </a:rPr>
                <a:t>Разнообразие</a:t>
              </a:r>
              <a:endParaRPr lang="ru-RU" sz="1600" b="1" dirty="0">
                <a:latin typeface="Georgia" panose="02040502050405020303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04388" y="2217585"/>
              <a:ext cx="3258268" cy="70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AutoNum type="arabicPeriod"/>
              </a:pPr>
              <a:r>
                <a:rPr lang="ru-RU" sz="1600" dirty="0" smtClean="0">
                  <a:latin typeface="Georgia" panose="02040502050405020303" pitchFamily="18" charset="0"/>
                </a:rPr>
                <a:t>Новая идентичность и </a:t>
              </a:r>
              <a:r>
                <a:rPr lang="ru-RU" sz="1600" dirty="0" smtClean="0">
                  <a:latin typeface="Georgia" panose="02040502050405020303" pitchFamily="18" charset="0"/>
                </a:rPr>
                <a:t>стейкхолдеры</a:t>
              </a:r>
            </a:p>
            <a:p>
              <a:pPr marL="180975" indent="-180975">
                <a:buAutoNum type="arabicPeriod"/>
              </a:pPr>
              <a:r>
                <a:rPr lang="ru-RU" sz="1600" dirty="0" smtClean="0">
                  <a:latin typeface="Georgia" panose="02040502050405020303" pitchFamily="18" charset="0"/>
                </a:rPr>
                <a:t>Мега-проекты</a:t>
              </a:r>
              <a:endParaRPr lang="ru-RU" sz="1600" dirty="0" smtClean="0">
                <a:latin typeface="Georgia" panose="02040502050405020303" pitchFamily="18" charset="0"/>
              </a:endParaRPr>
            </a:p>
            <a:p>
              <a:pPr marL="180975" indent="-180975">
                <a:buAutoNum type="arabicPeriod"/>
              </a:pPr>
              <a:r>
                <a:rPr lang="ru-RU" sz="1600" dirty="0" smtClean="0">
                  <a:latin typeface="Georgia" panose="02040502050405020303" pitchFamily="18" charset="0"/>
                </a:rPr>
                <a:t>Нестандартные решения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6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«быстрых побед» к долгосрочному развитию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7ADC-75AE-4344-8C89-9F97EC0722FF}" type="slidenum">
              <a:rPr lang="en-US" smtClean="0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4297" y="1832791"/>
            <a:ext cx="84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4297" y="2366191"/>
            <a:ext cx="84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4297" y="3748424"/>
            <a:ext cx="84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4297" y="5130657"/>
            <a:ext cx="84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4297" y="1832791"/>
            <a:ext cx="0" cy="46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4297" y="6509352"/>
            <a:ext cx="84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00697" y="1832791"/>
            <a:ext cx="0" cy="46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77297" y="1832791"/>
            <a:ext cx="0" cy="46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763000" y="1832791"/>
            <a:ext cx="0" cy="46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631" y="1930257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Georgia" panose="02040502050405020303" pitchFamily="18" charset="0"/>
              </a:rPr>
              <a:t>Решения</a:t>
            </a: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1833" y="1832445"/>
            <a:ext cx="330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«Быстрые победы»</a:t>
            </a:r>
          </a:p>
          <a:p>
            <a:pPr algn="ctr"/>
            <a:r>
              <a:rPr lang="ru-RU" sz="1200" dirty="0" smtClean="0">
                <a:latin typeface="Georgia" panose="02040502050405020303" pitchFamily="18" charset="0"/>
              </a:rPr>
              <a:t>(оптимизация, рост валовых показателей)</a:t>
            </a: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229" y="2699460"/>
            <a:ext cx="1545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</a:rPr>
              <a:t>от </a:t>
            </a:r>
            <a:r>
              <a:rPr lang="en-US" sz="1600" b="1" dirty="0" smtClean="0">
                <a:latin typeface="Georgia" panose="02040502050405020303" pitchFamily="18" charset="0"/>
              </a:rPr>
              <a:t>Teaching </a:t>
            </a:r>
            <a:r>
              <a:rPr lang="ru-RU" sz="1600" dirty="0" smtClean="0">
                <a:latin typeface="Georgia" panose="02040502050405020303" pitchFamily="18" charset="0"/>
              </a:rPr>
              <a:t>к</a:t>
            </a:r>
            <a:r>
              <a:rPr lang="ru-RU" sz="1600" b="1" dirty="0" smtClean="0">
                <a:latin typeface="Georgia" panose="02040502050405020303" pitchFamily="18" charset="0"/>
              </a:rPr>
              <a:t> </a:t>
            </a:r>
            <a:r>
              <a:rPr lang="en-US" sz="1600" b="1" dirty="0" smtClean="0">
                <a:latin typeface="Georgia" panose="02040502050405020303" pitchFamily="18" charset="0"/>
              </a:rPr>
              <a:t>Research</a:t>
            </a:r>
            <a:endParaRPr lang="en-US" sz="1600" b="1" dirty="0" smtClean="0">
              <a:latin typeface="Georgia" panose="02040502050405020303" pitchFamily="18" charset="0"/>
            </a:endParaRPr>
          </a:p>
          <a:p>
            <a:r>
              <a:rPr lang="en-US" sz="1600" b="1" dirty="0" smtClean="0">
                <a:latin typeface="Georgia" panose="02040502050405020303" pitchFamily="18" charset="0"/>
              </a:rPr>
              <a:t>University</a:t>
            </a: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598" y="4219816"/>
            <a:ext cx="1545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Междуна-родность</a:t>
            </a: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167" y="555373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Финансовая устойчивость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6264" y="3803358"/>
            <a:ext cx="3134833" cy="1274134"/>
            <a:chOff x="2066264" y="3923406"/>
            <a:chExt cx="3134833" cy="1274134"/>
          </a:xfrm>
        </p:grpSpPr>
        <p:sp>
          <p:nvSpPr>
            <p:cNvPr id="25" name="Rectangle 24"/>
            <p:cNvSpPr/>
            <p:nvPr/>
          </p:nvSpPr>
          <p:spPr>
            <a:xfrm>
              <a:off x="2076897" y="3923406"/>
              <a:ext cx="3124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Онлайн присутствие (сайт, промо</a:t>
              </a:r>
              <a:r>
                <a:rPr lang="en-US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)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66264" y="4369973"/>
              <a:ext cx="3124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«Близкие» иностранцы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76897" y="4816540"/>
              <a:ext cx="3124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Сотрудничество с иностр.вузами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76897" y="2442391"/>
            <a:ext cx="3124200" cy="1251099"/>
            <a:chOff x="2076897" y="2562439"/>
            <a:chExt cx="3124200" cy="1251099"/>
          </a:xfrm>
        </p:grpSpPr>
        <p:sp>
          <p:nvSpPr>
            <p:cNvPr id="23" name="Rectangle 22"/>
            <p:cNvSpPr/>
            <p:nvPr/>
          </p:nvSpPr>
          <p:spPr>
            <a:xfrm>
              <a:off x="2076897" y="2562439"/>
              <a:ext cx="3124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Новые лаборатории + коллективы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76897" y="3009006"/>
              <a:ext cx="3124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Совместные публикации (+РАН)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76897" y="3432538"/>
              <a:ext cx="3124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Стимулирование НПР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76897" y="5196224"/>
            <a:ext cx="3124200" cy="1252868"/>
            <a:chOff x="2076897" y="5316272"/>
            <a:chExt cx="3124200" cy="1252868"/>
          </a:xfrm>
        </p:grpSpPr>
        <p:sp>
          <p:nvSpPr>
            <p:cNvPr id="29" name="Rectangle 28"/>
            <p:cNvSpPr/>
            <p:nvPr/>
          </p:nvSpPr>
          <p:spPr>
            <a:xfrm>
              <a:off x="2076897" y="5316272"/>
              <a:ext cx="3124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Гранты (в основном - российские)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76897" y="5752206"/>
              <a:ext cx="3124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Контракты НИОКР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76897" y="6188140"/>
              <a:ext cx="3124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Поддерживающие «сервисы»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16200000">
            <a:off x="3512295" y="4258789"/>
            <a:ext cx="3999606" cy="381000"/>
          </a:xfrm>
          <a:prstGeom prst="rect">
            <a:avLst/>
          </a:prstGeom>
          <a:solidFill>
            <a:srgbClr val="DAA6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Реструктуризация (сокращеие знаменателя)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769934" y="5192686"/>
            <a:ext cx="2962633" cy="1240466"/>
            <a:chOff x="5769934" y="5312734"/>
            <a:chExt cx="2962633" cy="1240466"/>
          </a:xfrm>
        </p:grpSpPr>
        <p:sp>
          <p:nvSpPr>
            <p:cNvPr id="39" name="Rectangle 38"/>
            <p:cNvSpPr/>
            <p:nvPr/>
          </p:nvSpPr>
          <p:spPr>
            <a:xfrm>
              <a:off x="5769934" y="5312734"/>
              <a:ext cx="2952000" cy="381000"/>
            </a:xfrm>
            <a:prstGeom prst="rect">
              <a:avLst/>
            </a:prstGeom>
            <a:noFill/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Новые </a:t>
              </a:r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программы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769934" y="5736266"/>
              <a:ext cx="2952000" cy="381000"/>
            </a:xfrm>
            <a:prstGeom prst="rect">
              <a:avLst/>
            </a:prstGeom>
            <a:noFill/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Коммерциализация патентов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80567" y="6172200"/>
              <a:ext cx="2952000" cy="381000"/>
            </a:xfrm>
            <a:prstGeom prst="rect">
              <a:avLst/>
            </a:prstGeom>
            <a:noFill/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Фандрайзинг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378301" y="1828800"/>
            <a:ext cx="330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Долгосрочные развитие</a:t>
            </a:r>
          </a:p>
          <a:p>
            <a:pPr algn="ctr"/>
            <a:r>
              <a:rPr lang="ru-RU" sz="1200" dirty="0" smtClean="0">
                <a:latin typeface="Georgia" panose="02040502050405020303" pitchFamily="18" charset="0"/>
              </a:rPr>
              <a:t>(удельные и качественные показатели)</a:t>
            </a:r>
            <a:endParaRPr lang="ru-RU" sz="1200" dirty="0">
              <a:latin typeface="Georgia" panose="02040502050405020303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757531" y="2449486"/>
            <a:ext cx="2964403" cy="1240466"/>
            <a:chOff x="5757531" y="2569534"/>
            <a:chExt cx="2964403" cy="1240466"/>
          </a:xfrm>
        </p:grpSpPr>
        <p:grpSp>
          <p:nvGrpSpPr>
            <p:cNvPr id="34" name="Group 33"/>
            <p:cNvGrpSpPr/>
            <p:nvPr/>
          </p:nvGrpSpPr>
          <p:grpSpPr>
            <a:xfrm>
              <a:off x="5757531" y="2569534"/>
              <a:ext cx="2952001" cy="816934"/>
              <a:chOff x="5757531" y="2569534"/>
              <a:chExt cx="2952001" cy="81693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757531" y="2569534"/>
                <a:ext cx="2952000" cy="381000"/>
              </a:xfrm>
              <a:prstGeom prst="rect">
                <a:avLst/>
              </a:prstGeom>
              <a:noFill/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Академическая репутация</a:t>
                </a:r>
                <a:endParaRPr lang="ru-RU" sz="1400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757532" y="3005468"/>
                <a:ext cx="2952000" cy="381000"/>
              </a:xfrm>
              <a:prstGeom prst="rect">
                <a:avLst/>
              </a:prstGeom>
              <a:noFill/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Уникальная тема с мировой значимостью</a:t>
                </a: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5769934" y="3429000"/>
              <a:ext cx="2952000" cy="381000"/>
            </a:xfrm>
            <a:prstGeom prst="rect">
              <a:avLst/>
            </a:prstGeom>
            <a:noFill/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Междисциплинарность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69934" y="3810453"/>
            <a:ext cx="2962633" cy="1247561"/>
            <a:chOff x="5769934" y="3930501"/>
            <a:chExt cx="2962633" cy="1247561"/>
          </a:xfrm>
        </p:grpSpPr>
        <p:grpSp>
          <p:nvGrpSpPr>
            <p:cNvPr id="36" name="Group 35"/>
            <p:cNvGrpSpPr/>
            <p:nvPr/>
          </p:nvGrpSpPr>
          <p:grpSpPr>
            <a:xfrm>
              <a:off x="5769934" y="4361128"/>
              <a:ext cx="2952000" cy="816934"/>
              <a:chOff x="5769934" y="3941134"/>
              <a:chExt cx="2952000" cy="81693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769934" y="4377068"/>
                <a:ext cx="2952000" cy="381000"/>
              </a:xfrm>
              <a:prstGeom prst="rect">
                <a:avLst/>
              </a:prstGeom>
              <a:noFill/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Анти-имбридинг (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phD</a:t>
                </a:r>
                <a:r>
                  <a:rPr lang="en-US" sz="1400" dirty="0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, postdocs)</a:t>
                </a:r>
                <a:endParaRPr lang="ru-RU" sz="1400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69934" y="3941134"/>
                <a:ext cx="2952000" cy="381000"/>
              </a:xfrm>
              <a:prstGeom prst="rect">
                <a:avLst/>
              </a:prstGeom>
              <a:noFill/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Ре-позиционирование</a:t>
                </a:r>
                <a:endParaRPr lang="ru-RU" sz="1400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5780567" y="3930501"/>
              <a:ext cx="2952000" cy="381000"/>
            </a:xfrm>
            <a:prstGeom prst="rect">
              <a:avLst/>
            </a:prstGeom>
            <a:noFill/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MOOC </a:t>
              </a:r>
              <a:r>
                <a:rPr lang="ru-RU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на </a:t>
              </a:r>
              <a:r>
                <a:rPr lang="en-US" sz="14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EdX</a:t>
              </a:r>
              <a:r>
                <a:rPr lang="en-US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Coursera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Примеры «нестандартных» решений: </a:t>
            </a:r>
            <a:r>
              <a:rPr lang="en-US" sz="2800" dirty="0" smtClean="0">
                <a:solidFill>
                  <a:schemeClr val="tx1"/>
                </a:solidFill>
              </a:rPr>
              <a:t>crowdfunding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7ADC-75AE-4344-8C89-9F97EC0722FF}" type="slidenum">
              <a:rPr lang="en-US" smtClean="0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pic>
        <p:nvPicPr>
          <p:cNvPr id="1026" name="Picture 2" descr="C:\Users\dkonanchuk\Desktop\ПРОЕКТЫ - АКТИВ\ЭГ_Управление изменениями\Сессии\IMG_06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r="20322" b="25687"/>
          <a:stretch/>
        </p:blipFill>
        <p:spPr bwMode="auto">
          <a:xfrm>
            <a:off x="533400" y="2800800"/>
            <a:ext cx="457809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konanchuk\Desktop\ПРОЕКТЫ - АКТИВ\ЭГ_Управление изменениями\Сессии\IMG_0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2650" y="-596220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konanchuk\Desktop\ПРОЕКТЫ - АКТИВ\ЭГ_Управление изменениями\Сессии\IMG_06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0"/>
          <a:stretch/>
        </p:blipFill>
        <p:spPr bwMode="auto">
          <a:xfrm>
            <a:off x="5525493" y="2819400"/>
            <a:ext cx="3015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9928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Мемориальная стена в Университете Гонконга (2013 год)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09107" y="1524000"/>
            <a:ext cx="1377693" cy="1098699"/>
            <a:chOff x="7226598" y="1458433"/>
            <a:chExt cx="1377693" cy="1098699"/>
          </a:xfrm>
        </p:grpSpPr>
        <p:sp>
          <p:nvSpPr>
            <p:cNvPr id="6" name="Rounded Rectangle 5"/>
            <p:cNvSpPr/>
            <p:nvPr/>
          </p:nvSpPr>
          <p:spPr>
            <a:xfrm>
              <a:off x="7281532" y="1871332"/>
              <a:ext cx="1066800" cy="685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2</a:t>
              </a:r>
              <a:endPara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млрд.руб.</a:t>
              </a:r>
              <a:endParaRPr lang="ru-RU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26598" y="1458433"/>
              <a:ext cx="1377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ДОХОД</a:t>
              </a:r>
              <a:endParaRPr lang="ru-RU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0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brand">
  <a:themeElements>
    <a:clrScheme name="Презентация brand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64A88"/>
      </a:accent2>
      <a:accent3>
        <a:srgbClr val="FFFFFF"/>
      </a:accent3>
      <a:accent4>
        <a:srgbClr val="000000"/>
      </a:accent4>
      <a:accent5>
        <a:srgbClr val="DCDCDC"/>
      </a:accent5>
      <a:accent6>
        <a:srgbClr val="05427B"/>
      </a:accent6>
      <a:hlink>
        <a:srgbClr val="2A6D12"/>
      </a:hlink>
      <a:folHlink>
        <a:srgbClr val="C9630F"/>
      </a:folHlink>
    </a:clrScheme>
    <a:fontScheme name="Презентация 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bra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47411"/>
        </a:accent1>
        <a:accent2>
          <a:srgbClr val="095CAD"/>
        </a:accent2>
        <a:accent3>
          <a:srgbClr val="FFFFFF"/>
        </a:accent3>
        <a:accent4>
          <a:srgbClr val="000000"/>
        </a:accent4>
        <a:accent5>
          <a:srgbClr val="EFBCAA"/>
        </a:accent5>
        <a:accent6>
          <a:srgbClr val="07539C"/>
        </a:accent6>
        <a:hlink>
          <a:srgbClr val="219119"/>
        </a:hlink>
        <a:folHlink>
          <a:srgbClr val="F2C0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95CA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7539C"/>
        </a:accent6>
        <a:hlink>
          <a:srgbClr val="219119"/>
        </a:hlink>
        <a:folHlink>
          <a:srgbClr val="E474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64A8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5427B"/>
        </a:accent6>
        <a:hlink>
          <a:srgbClr val="2A6D12"/>
        </a:hlink>
        <a:folHlink>
          <a:srgbClr val="C963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9782</TotalTime>
  <Words>224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Презентация brand</vt:lpstr>
      <vt:lpstr>Практика развития российских университетов    Д.С.Конанчук Директор Центра образовательных разработок  Московской школы управления СКОЛКОВО</vt:lpstr>
      <vt:lpstr>Современные университеты: размер имеет значение</vt:lpstr>
      <vt:lpstr>Участники «Программы 5/100»</vt:lpstr>
      <vt:lpstr>Ситуации и барьеры на пути развития университетов</vt:lpstr>
      <vt:lpstr>От «быстрых побед» к долгосрочному развитию</vt:lpstr>
      <vt:lpstr>Примеры «нестандартных» решений: crowdfunding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onazaykinskaya</dc:creator>
  <cp:lastModifiedBy>Denis Konanchuk</cp:lastModifiedBy>
  <cp:revision>967</cp:revision>
  <cp:lastPrinted>2013-07-03T06:43:21Z</cp:lastPrinted>
  <dcterms:created xsi:type="dcterms:W3CDTF">2012-10-03T12:10:22Z</dcterms:created>
  <dcterms:modified xsi:type="dcterms:W3CDTF">2015-04-24T07:32:20Z</dcterms:modified>
</cp:coreProperties>
</file>