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0"/>
  </p:notesMasterIdLst>
  <p:sldIdLst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38" y="-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unset12:Desktop:&#1051;&#1040;&#1041;:&#1074;&#1077;&#1088;&#1089;&#1080;&#1103;%20100500.0:&#1057;&#1090;&#1072;&#1090;&#1100;&#1103;%20&#1089;&#1077;&#1084;,%20&#1092;&#1088;&#1091;&#1084;,%20&#1082;&#1091;&#1079;:&#1050;&#1086;&#1087;&#1080;&#1103;%20&#1075;&#1088;&#1072;&#1092;&#1080;&#1082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_&#1058;&#1048;&#1055;&#1054;&#1051;&#1054;&#1043;&#1048;&#1071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_&#1058;&#1048;&#1055;&#1054;&#1051;&#1054;&#1043;&#1048;&#1071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3"/>
            <c:bubble3D val="0"/>
            <c:spPr>
              <a:solidFill>
                <a:srgbClr val="FF330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C00000"/>
              </a:solidFill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Лист1!$B$2:$B$8</c:f>
              <c:strCache>
                <c:ptCount val="7"/>
                <c:pt idx="0">
                  <c:v>классические университеты</c:v>
                </c:pt>
                <c:pt idx="1">
                  <c:v>вузы промышленности и строительства</c:v>
                </c:pt>
                <c:pt idx="2">
                  <c:v>вузы транспорта и связи</c:v>
                </c:pt>
                <c:pt idx="3">
                  <c:v>вузы сельского хозяйства</c:v>
                </c:pt>
                <c:pt idx="4">
                  <c:v>вузы экономики и права</c:v>
                </c:pt>
                <c:pt idx="5">
                  <c:v>вузы здравоохранения и физической культуры</c:v>
                </c:pt>
                <c:pt idx="6">
                  <c:v>вузы культуры и искусств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7.0000000000000007E-2</c:v>
                </c:pt>
                <c:pt idx="1">
                  <c:v>0.28000000000000003</c:v>
                </c:pt>
                <c:pt idx="2">
                  <c:v>0.05</c:v>
                </c:pt>
                <c:pt idx="3">
                  <c:v>0.14000000000000001</c:v>
                </c:pt>
                <c:pt idx="4">
                  <c:v>7.0000000000000007E-2</c:v>
                </c:pt>
                <c:pt idx="5">
                  <c:v>0.31</c:v>
                </c:pt>
                <c:pt idx="6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>
                <a:latin typeface="+mn-lt"/>
              </a:rPr>
              <a:t>Динамика количества вузов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Лист2!$B$2</c:f>
              <c:strCache>
                <c:ptCount val="1"/>
                <c:pt idx="0">
                  <c:v>Число образовательных учреждений</c:v>
                </c:pt>
              </c:strCache>
            </c:strRef>
          </c:tx>
          <c:cat>
            <c:strRef>
              <c:f>Лист2!$A$3:$A$19</c:f>
              <c:strCache>
                <c:ptCount val="17"/>
                <c:pt idx="0">
                  <c:v> 1914</c:v>
                </c:pt>
                <c:pt idx="1">
                  <c:v> 1917</c:v>
                </c:pt>
                <c:pt idx="2">
                  <c:v> 1927</c:v>
                </c:pt>
                <c:pt idx="3">
                  <c:v> 1940/41</c:v>
                </c:pt>
                <c:pt idx="4">
                  <c:v> 1950/51</c:v>
                </c:pt>
                <c:pt idx="5">
                  <c:v> 1960/61</c:v>
                </c:pt>
                <c:pt idx="6">
                  <c:v> 1980/81</c:v>
                </c:pt>
                <c:pt idx="7">
                  <c:v> 1990/91</c:v>
                </c:pt>
                <c:pt idx="8">
                  <c:v> 1995/96</c:v>
                </c:pt>
                <c:pt idx="9">
                  <c:v> 2000/01</c:v>
                </c:pt>
                <c:pt idx="10">
                  <c:v> 2005/06</c:v>
                </c:pt>
                <c:pt idx="11">
                  <c:v> 2006/07</c:v>
                </c:pt>
                <c:pt idx="12">
                  <c:v> 2007/08</c:v>
                </c:pt>
                <c:pt idx="13">
                  <c:v> 2008/09</c:v>
                </c:pt>
                <c:pt idx="14">
                  <c:v> 2009/10</c:v>
                </c:pt>
                <c:pt idx="15">
                  <c:v> 2010/11</c:v>
                </c:pt>
                <c:pt idx="16">
                  <c:v> 2011/12</c:v>
                </c:pt>
              </c:strCache>
            </c:strRef>
          </c:cat>
          <c:val>
            <c:numRef>
              <c:f>Лист2!$B$3:$B$19</c:f>
              <c:numCache>
                <c:formatCode>General</c:formatCode>
                <c:ptCount val="17"/>
                <c:pt idx="0">
                  <c:v>72</c:v>
                </c:pt>
                <c:pt idx="1">
                  <c:v>150</c:v>
                </c:pt>
                <c:pt idx="2">
                  <c:v>90</c:v>
                </c:pt>
                <c:pt idx="3">
                  <c:v>481</c:v>
                </c:pt>
                <c:pt idx="4">
                  <c:v>516</c:v>
                </c:pt>
                <c:pt idx="5">
                  <c:v>430</c:v>
                </c:pt>
                <c:pt idx="6">
                  <c:v>494</c:v>
                </c:pt>
                <c:pt idx="7">
                  <c:v>514</c:v>
                </c:pt>
                <c:pt idx="8">
                  <c:v>762</c:v>
                </c:pt>
                <c:pt idx="9">
                  <c:v>965</c:v>
                </c:pt>
                <c:pt idx="10">
                  <c:v>1068</c:v>
                </c:pt>
                <c:pt idx="11">
                  <c:v>1090</c:v>
                </c:pt>
                <c:pt idx="12">
                  <c:v>1108</c:v>
                </c:pt>
                <c:pt idx="13">
                  <c:v>1134</c:v>
                </c:pt>
                <c:pt idx="14">
                  <c:v>1114</c:v>
                </c:pt>
                <c:pt idx="15">
                  <c:v>1115</c:v>
                </c:pt>
                <c:pt idx="16">
                  <c:v>1080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312448"/>
        <c:axId val="260232832"/>
      </c:lineChart>
      <c:catAx>
        <c:axId val="278312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60232832"/>
        <c:crosses val="autoZero"/>
        <c:auto val="1"/>
        <c:lblAlgn val="ctr"/>
        <c:lblOffset val="100"/>
        <c:noMultiLvlLbl val="0"/>
      </c:catAx>
      <c:valAx>
        <c:axId val="260232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783124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очных</c:v>
          </c:tx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(Лист1!$A$10:$A$15,Лист1!$A$17,Лист1!$A$23)</c:f>
              <c:strCache>
                <c:ptCount val="8"/>
                <c:pt idx="0">
                  <c:v>1940/41</c:v>
                </c:pt>
                <c:pt idx="1">
                  <c:v>1950/51</c:v>
                </c:pt>
                <c:pt idx="2">
                  <c:v>1960/61</c:v>
                </c:pt>
                <c:pt idx="3">
                  <c:v>1970/71</c:v>
                </c:pt>
                <c:pt idx="4">
                  <c:v>1980/81</c:v>
                </c:pt>
                <c:pt idx="5">
                  <c:v>1990/91</c:v>
                </c:pt>
                <c:pt idx="6">
                  <c:v>2000/01</c:v>
                </c:pt>
                <c:pt idx="7">
                  <c:v>2010/11</c:v>
                </c:pt>
              </c:strCache>
            </c:strRef>
          </c:cat>
          <c:val>
            <c:numRef>
              <c:f>(Лист1!$D$10:$D$15,Лист1!$D$17,Лист1!$D$23)</c:f>
              <c:numCache>
                <c:formatCode>General</c:formatCode>
                <c:ptCount val="8"/>
                <c:pt idx="0">
                  <c:v>335.1</c:v>
                </c:pt>
                <c:pt idx="1">
                  <c:v>502.6</c:v>
                </c:pt>
                <c:pt idx="2">
                  <c:v>699.2</c:v>
                </c:pt>
                <c:pt idx="3">
                  <c:v>1296.5</c:v>
                </c:pt>
                <c:pt idx="4">
                  <c:v>1685.6</c:v>
                </c:pt>
                <c:pt idx="5">
                  <c:v>1647.7</c:v>
                </c:pt>
                <c:pt idx="6">
                  <c:v>2625.2</c:v>
                </c:pt>
                <c:pt idx="7">
                  <c:v>3073.7</c:v>
                </c:pt>
              </c:numCache>
            </c:numRef>
          </c:val>
        </c:ser>
        <c:ser>
          <c:idx val="1"/>
          <c:order val="1"/>
          <c:tx>
            <c:v>очно-заочных</c:v>
          </c:tx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(Лист1!$A$10:$A$15,Лист1!$A$17,Лист1!$A$23)</c:f>
              <c:strCache>
                <c:ptCount val="8"/>
                <c:pt idx="0">
                  <c:v>1940/41</c:v>
                </c:pt>
                <c:pt idx="1">
                  <c:v>1950/51</c:v>
                </c:pt>
                <c:pt idx="2">
                  <c:v>1960/61</c:v>
                </c:pt>
                <c:pt idx="3">
                  <c:v>1970/71</c:v>
                </c:pt>
                <c:pt idx="4">
                  <c:v>1980/81</c:v>
                </c:pt>
                <c:pt idx="5">
                  <c:v>1990/91</c:v>
                </c:pt>
                <c:pt idx="6">
                  <c:v>2000/01</c:v>
                </c:pt>
                <c:pt idx="7">
                  <c:v>2010/11</c:v>
                </c:pt>
              </c:strCache>
            </c:strRef>
          </c:cat>
          <c:val>
            <c:numRef>
              <c:f>(Лист1!$E$10:$E$15,Лист1!$E$17,Лист1!$E$23)</c:f>
              <c:numCache>
                <c:formatCode>General</c:formatCode>
                <c:ptCount val="8"/>
                <c:pt idx="0">
                  <c:v>15</c:v>
                </c:pt>
                <c:pt idx="1">
                  <c:v>17</c:v>
                </c:pt>
                <c:pt idx="2">
                  <c:v>167.6</c:v>
                </c:pt>
                <c:pt idx="3">
                  <c:v>389.8</c:v>
                </c:pt>
                <c:pt idx="4">
                  <c:v>401</c:v>
                </c:pt>
                <c:pt idx="5">
                  <c:v>284.5</c:v>
                </c:pt>
                <c:pt idx="6">
                  <c:v>302.2</c:v>
                </c:pt>
                <c:pt idx="7">
                  <c:v>304.7</c:v>
                </c:pt>
              </c:numCache>
            </c:numRef>
          </c:val>
        </c:ser>
        <c:ser>
          <c:idx val="2"/>
          <c:order val="2"/>
          <c:tx>
            <c:v>заочных</c:v>
          </c:tx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(Лист1!$A$10:$A$15,Лист1!$A$17,Лист1!$A$23)</c:f>
              <c:strCache>
                <c:ptCount val="8"/>
                <c:pt idx="0">
                  <c:v>1940/41</c:v>
                </c:pt>
                <c:pt idx="1">
                  <c:v>1950/51</c:v>
                </c:pt>
                <c:pt idx="2">
                  <c:v>1960/61</c:v>
                </c:pt>
                <c:pt idx="3">
                  <c:v>1970/71</c:v>
                </c:pt>
                <c:pt idx="4">
                  <c:v>1980/81</c:v>
                </c:pt>
                <c:pt idx="5">
                  <c:v>1990/91</c:v>
                </c:pt>
                <c:pt idx="6">
                  <c:v>2000/01</c:v>
                </c:pt>
                <c:pt idx="7">
                  <c:v>2010/11</c:v>
                </c:pt>
              </c:strCache>
            </c:strRef>
          </c:cat>
          <c:val>
            <c:numRef>
              <c:f>(Лист1!$F$10:$F$15,Лист1!$F$17,Лист1!$F$23)</c:f>
              <c:numCache>
                <c:formatCode>General</c:formatCode>
                <c:ptCount val="8"/>
                <c:pt idx="0">
                  <c:v>128</c:v>
                </c:pt>
                <c:pt idx="1">
                  <c:v>277</c:v>
                </c:pt>
                <c:pt idx="2">
                  <c:v>629.9</c:v>
                </c:pt>
                <c:pt idx="3">
                  <c:v>985.4</c:v>
                </c:pt>
                <c:pt idx="4">
                  <c:v>959.1</c:v>
                </c:pt>
                <c:pt idx="5">
                  <c:v>892.3</c:v>
                </c:pt>
                <c:pt idx="6">
                  <c:v>1761.8</c:v>
                </c:pt>
                <c:pt idx="7">
                  <c:v>3557.2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8868992"/>
        <c:axId val="281530304"/>
      </c:barChart>
      <c:catAx>
        <c:axId val="278868992"/>
        <c:scaling>
          <c:orientation val="minMax"/>
        </c:scaling>
        <c:delete val="0"/>
        <c:axPos val="b"/>
        <c:majorTickMark val="out"/>
        <c:minorTickMark val="none"/>
        <c:tickLblPos val="nextTo"/>
        <c:crossAx val="281530304"/>
        <c:crosses val="autoZero"/>
        <c:auto val="1"/>
        <c:lblAlgn val="ctr"/>
        <c:lblOffset val="100"/>
        <c:noMultiLvlLbl val="0"/>
      </c:catAx>
      <c:valAx>
        <c:axId val="28153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88689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Лист14!$A$7</c:f>
              <c:strCache>
                <c:ptCount val="1"/>
                <c:pt idx="0">
                  <c:v>число государственных вузов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Лист14!$B$3:$Q$3</c:f>
              <c:strCache>
                <c:ptCount val="16"/>
                <c:pt idx="0">
                  <c:v>1914</c:v>
                </c:pt>
                <c:pt idx="1">
                  <c:v>1917</c:v>
                </c:pt>
                <c:pt idx="2">
                  <c:v>1940/41</c:v>
                </c:pt>
                <c:pt idx="3">
                  <c:v>1950/51</c:v>
                </c:pt>
                <c:pt idx="4">
                  <c:v>1960/61</c:v>
                </c:pt>
                <c:pt idx="5">
                  <c:v>1970/71</c:v>
                </c:pt>
                <c:pt idx="6">
                  <c:v>1980/81</c:v>
                </c:pt>
                <c:pt idx="7">
                  <c:v>1990/91</c:v>
                </c:pt>
                <c:pt idx="8">
                  <c:v>1995/96</c:v>
                </c:pt>
                <c:pt idx="9">
                  <c:v>2000/01</c:v>
                </c:pt>
                <c:pt idx="10">
                  <c:v>2005/06</c:v>
                </c:pt>
                <c:pt idx="11">
                  <c:v>2006/07</c:v>
                </c:pt>
                <c:pt idx="12">
                  <c:v>2007/08</c:v>
                </c:pt>
                <c:pt idx="13">
                  <c:v>2008/09</c:v>
                </c:pt>
                <c:pt idx="14">
                  <c:v>2009/10</c:v>
                </c:pt>
                <c:pt idx="15">
                  <c:v>2010/11</c:v>
                </c:pt>
              </c:strCache>
            </c:strRef>
          </c:cat>
          <c:val>
            <c:numRef>
              <c:f>Лист14!$B$7:$Q$7</c:f>
              <c:numCache>
                <c:formatCode>General</c:formatCode>
                <c:ptCount val="16"/>
                <c:pt idx="0">
                  <c:v>72</c:v>
                </c:pt>
                <c:pt idx="1">
                  <c:v>150</c:v>
                </c:pt>
                <c:pt idx="2">
                  <c:v>481</c:v>
                </c:pt>
                <c:pt idx="3">
                  <c:v>516</c:v>
                </c:pt>
                <c:pt idx="4">
                  <c:v>430</c:v>
                </c:pt>
                <c:pt idx="5">
                  <c:v>457</c:v>
                </c:pt>
                <c:pt idx="6">
                  <c:v>494</c:v>
                </c:pt>
                <c:pt idx="7">
                  <c:v>514</c:v>
                </c:pt>
                <c:pt idx="8">
                  <c:v>569</c:v>
                </c:pt>
                <c:pt idx="9">
                  <c:v>607</c:v>
                </c:pt>
                <c:pt idx="10">
                  <c:v>655</c:v>
                </c:pt>
                <c:pt idx="11">
                  <c:v>660</c:v>
                </c:pt>
                <c:pt idx="12">
                  <c:v>658</c:v>
                </c:pt>
                <c:pt idx="13">
                  <c:v>660</c:v>
                </c:pt>
                <c:pt idx="14">
                  <c:v>662</c:v>
                </c:pt>
                <c:pt idx="15">
                  <c:v>653</c:v>
                </c:pt>
              </c:numCache>
            </c:numRef>
          </c:val>
        </c:ser>
        <c:ser>
          <c:idx val="1"/>
          <c:order val="1"/>
          <c:tx>
            <c:strRef>
              <c:f>Лист14!$A$8</c:f>
              <c:strCache>
                <c:ptCount val="1"/>
                <c:pt idx="0">
                  <c:v>число негосударственных вузов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Лист14!$B$3:$Q$3</c:f>
              <c:strCache>
                <c:ptCount val="16"/>
                <c:pt idx="0">
                  <c:v>1914</c:v>
                </c:pt>
                <c:pt idx="1">
                  <c:v>1917</c:v>
                </c:pt>
                <c:pt idx="2">
                  <c:v>1940/41</c:v>
                </c:pt>
                <c:pt idx="3">
                  <c:v>1950/51</c:v>
                </c:pt>
                <c:pt idx="4">
                  <c:v>1960/61</c:v>
                </c:pt>
                <c:pt idx="5">
                  <c:v>1970/71</c:v>
                </c:pt>
                <c:pt idx="6">
                  <c:v>1980/81</c:v>
                </c:pt>
                <c:pt idx="7">
                  <c:v>1990/91</c:v>
                </c:pt>
                <c:pt idx="8">
                  <c:v>1995/96</c:v>
                </c:pt>
                <c:pt idx="9">
                  <c:v>2000/01</c:v>
                </c:pt>
                <c:pt idx="10">
                  <c:v>2005/06</c:v>
                </c:pt>
                <c:pt idx="11">
                  <c:v>2006/07</c:v>
                </c:pt>
                <c:pt idx="12">
                  <c:v>2007/08</c:v>
                </c:pt>
                <c:pt idx="13">
                  <c:v>2008/09</c:v>
                </c:pt>
                <c:pt idx="14">
                  <c:v>2009/10</c:v>
                </c:pt>
                <c:pt idx="15">
                  <c:v>2010/11</c:v>
                </c:pt>
              </c:strCache>
            </c:strRef>
          </c:cat>
          <c:val>
            <c:numRef>
              <c:f>Лист14!$B$8:$Q$8</c:f>
              <c:numCache>
                <c:formatCode>General</c:formatCode>
                <c:ptCount val="16"/>
                <c:pt idx="8">
                  <c:v>193</c:v>
                </c:pt>
                <c:pt idx="9">
                  <c:v>358</c:v>
                </c:pt>
                <c:pt idx="10">
                  <c:v>413</c:v>
                </c:pt>
                <c:pt idx="11">
                  <c:v>430</c:v>
                </c:pt>
                <c:pt idx="12">
                  <c:v>450</c:v>
                </c:pt>
                <c:pt idx="13">
                  <c:v>474</c:v>
                </c:pt>
                <c:pt idx="14">
                  <c:v>452</c:v>
                </c:pt>
                <c:pt idx="15">
                  <c:v>462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9204352"/>
        <c:axId val="281533184"/>
      </c:barChart>
      <c:lineChart>
        <c:grouping val="standard"/>
        <c:varyColors val="0"/>
        <c:ser>
          <c:idx val="2"/>
          <c:order val="2"/>
          <c:tx>
            <c:strRef>
              <c:f>Лист14!$A$9</c:f>
              <c:strCache>
                <c:ptCount val="1"/>
                <c:pt idx="0">
                  <c:v>Общее число вузов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Лист14!$B$3:$Q$3</c:f>
              <c:strCache>
                <c:ptCount val="16"/>
                <c:pt idx="0">
                  <c:v>1914</c:v>
                </c:pt>
                <c:pt idx="1">
                  <c:v>1917</c:v>
                </c:pt>
                <c:pt idx="2">
                  <c:v>1940/41</c:v>
                </c:pt>
                <c:pt idx="3">
                  <c:v>1950/51</c:v>
                </c:pt>
                <c:pt idx="4">
                  <c:v>1960/61</c:v>
                </c:pt>
                <c:pt idx="5">
                  <c:v>1970/71</c:v>
                </c:pt>
                <c:pt idx="6">
                  <c:v>1980/81</c:v>
                </c:pt>
                <c:pt idx="7">
                  <c:v>1990/91</c:v>
                </c:pt>
                <c:pt idx="8">
                  <c:v>1995/96</c:v>
                </c:pt>
                <c:pt idx="9">
                  <c:v>2000/01</c:v>
                </c:pt>
                <c:pt idx="10">
                  <c:v>2005/06</c:v>
                </c:pt>
                <c:pt idx="11">
                  <c:v>2006/07</c:v>
                </c:pt>
                <c:pt idx="12">
                  <c:v>2007/08</c:v>
                </c:pt>
                <c:pt idx="13">
                  <c:v>2008/09</c:v>
                </c:pt>
                <c:pt idx="14">
                  <c:v>2009/10</c:v>
                </c:pt>
                <c:pt idx="15">
                  <c:v>2010/11</c:v>
                </c:pt>
              </c:strCache>
            </c:strRef>
          </c:cat>
          <c:val>
            <c:numRef>
              <c:f>Лист14!$B$9:$Q$9</c:f>
              <c:numCache>
                <c:formatCode>General</c:formatCode>
                <c:ptCount val="16"/>
                <c:pt idx="0">
                  <c:v>72</c:v>
                </c:pt>
                <c:pt idx="1">
                  <c:v>150</c:v>
                </c:pt>
                <c:pt idx="2">
                  <c:v>481</c:v>
                </c:pt>
                <c:pt idx="3">
                  <c:v>516</c:v>
                </c:pt>
                <c:pt idx="4">
                  <c:v>430</c:v>
                </c:pt>
                <c:pt idx="5">
                  <c:v>457</c:v>
                </c:pt>
                <c:pt idx="6">
                  <c:v>494</c:v>
                </c:pt>
                <c:pt idx="7">
                  <c:v>514</c:v>
                </c:pt>
                <c:pt idx="8">
                  <c:v>762</c:v>
                </c:pt>
                <c:pt idx="9">
                  <c:v>965</c:v>
                </c:pt>
                <c:pt idx="10">
                  <c:v>1068</c:v>
                </c:pt>
                <c:pt idx="11">
                  <c:v>1090</c:v>
                </c:pt>
                <c:pt idx="12">
                  <c:v>1108</c:v>
                </c:pt>
                <c:pt idx="13">
                  <c:v>1134</c:v>
                </c:pt>
                <c:pt idx="14">
                  <c:v>1114</c:v>
                </c:pt>
                <c:pt idx="15">
                  <c:v>1115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9204352"/>
        <c:axId val="281533184"/>
      </c:lineChart>
      <c:catAx>
        <c:axId val="279204352"/>
        <c:scaling>
          <c:orientation val="minMax"/>
        </c:scaling>
        <c:delete val="0"/>
        <c:axPos val="b"/>
        <c:majorTickMark val="out"/>
        <c:minorTickMark val="none"/>
        <c:tickLblPos val="nextTo"/>
        <c:crossAx val="281533184"/>
        <c:crosses val="autoZero"/>
        <c:auto val="1"/>
        <c:lblAlgn val="ctr"/>
        <c:lblOffset val="100"/>
        <c:noMultiLvlLbl val="0"/>
      </c:catAx>
      <c:valAx>
        <c:axId val="281533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92043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1D60F-54E1-40D7-8C8D-F2661C3AA7E8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25788-2A92-4C13-9F0D-D6A957506F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20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51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u="none" baseline="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00AEC-3118-48BB-8280-8D8D920EBCC5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47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>
                <a:solidFill>
                  <a:prstClr val="black"/>
                </a:solidFill>
              </a:rPr>
              <a:pPr/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3186-8255-4227-8965-1A1D20B9AD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1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59A8B-18CF-42ED-B6BA-D474E2C8A8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7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A269-4B66-465C-AC8C-E0BF5382BD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3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3186-8255-4227-8965-1A1D20B9AD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086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FD4-20BA-4E73-850C-16137066EE9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2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4BE8-595E-40CA-8992-13DA876F6F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15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00D-A471-4D78-95B7-AEA87A7496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57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8FF8-2642-4E6C-95B4-EE67E5DE18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132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F621-6F09-4208-AC4B-0B8C44BC3F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815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EE8C-AD57-4228-B626-11A4EC5A75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320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DB57-4951-404D-95FC-9BA8C17A6C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7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FD4-20BA-4E73-850C-16137066EE9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56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5F9D-DBFB-41A8-9EE8-18C4C70A14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69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59A8B-18CF-42ED-B6BA-D474E2C8A8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69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A269-4B66-465C-AC8C-E0BF5382BD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7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4BE8-595E-40CA-8992-13DA876F6F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00D-A471-4D78-95B7-AEA87A7496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0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8FF8-2642-4E6C-95B4-EE67E5DE18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38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F621-6F09-4208-AC4B-0B8C44BC3F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8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EE8C-AD57-4228-B626-11A4EC5A75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09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DB57-4951-404D-95FC-9BA8C17A6C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7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5F9D-DBFB-41A8-9EE8-18C4C70A14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0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D9A1-29D0-47C5-A947-3DD25F8F49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92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D9A1-29D0-47C5-A947-3DD25F8F49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24.04.2015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5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51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924944"/>
            <a:ext cx="8568952" cy="1974081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ИСТОРИЧЕСКАЯ И ПЕРСПЕКТИВНАЯ ТИПОЛОГИЯ РОССИЙСКИХ ВУЗОВ</a:t>
            </a:r>
            <a:r>
              <a:rPr lang="ru-RU" b="1" dirty="0">
                <a:ea typeface="ＭＳ Ｐゴシック"/>
                <a:cs typeface="ＭＳ Ｐゴシック"/>
              </a:rPr>
              <a:t/>
            </a:r>
            <a:br>
              <a:rPr lang="ru-RU" b="1" dirty="0">
                <a:ea typeface="ＭＳ Ｐゴシック"/>
                <a:cs typeface="ＭＳ Ｐゴシック"/>
              </a:rPr>
            </a:br>
            <a:endParaRPr lang="ru-RU" sz="3100" b="1" i="1" dirty="0">
              <a:ea typeface="ＭＳ Ｐゴシック"/>
              <a:cs typeface="ＭＳ Ｐゴシック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61284" y="5397023"/>
            <a:ext cx="38991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solidFill>
                  <a:prstClr val="black"/>
                </a:solidFill>
              </a:rPr>
              <a:t>Ярослав Кузьминов</a:t>
            </a:r>
          </a:p>
          <a:p>
            <a:pPr algn="r"/>
            <a:r>
              <a:rPr lang="ru-RU" b="1" i="1" dirty="0" smtClean="0">
                <a:solidFill>
                  <a:prstClr val="black"/>
                </a:solidFill>
              </a:rPr>
              <a:t>Дмитрий Семенов</a:t>
            </a:r>
          </a:p>
          <a:p>
            <a:pPr algn="r"/>
            <a:r>
              <a:rPr lang="ru-RU" b="1" i="1" dirty="0" smtClean="0">
                <a:solidFill>
                  <a:prstClr val="black"/>
                </a:solidFill>
              </a:rPr>
              <a:t>Исак Фрумин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r>
              <a:rPr lang="en-US" b="1" i="1" dirty="0">
                <a:solidFill>
                  <a:prstClr val="black"/>
                </a:solidFill>
              </a:rPr>
              <a:t>(</a:t>
            </a:r>
            <a:r>
              <a:rPr lang="ru-RU" b="1" i="1" dirty="0">
                <a:solidFill>
                  <a:prstClr val="black"/>
                </a:solidFill>
              </a:rPr>
              <a:t>Институт образования НИУ ВШЭ</a:t>
            </a:r>
            <a:r>
              <a:rPr lang="en-US" b="1" i="1" dirty="0">
                <a:solidFill>
                  <a:prstClr val="black"/>
                </a:solidFill>
              </a:rPr>
              <a:t>)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 err="1">
                <a:solidFill>
                  <a:prstClr val="white"/>
                </a:solidFill>
              </a:rPr>
              <a:t>Higher</a:t>
            </a:r>
            <a:r>
              <a:rPr lang="ru-RU" sz="800" dirty="0">
                <a:solidFill>
                  <a:prstClr val="white"/>
                </a:solidFill>
              </a:rPr>
              <a:t> </a:t>
            </a:r>
            <a:r>
              <a:rPr lang="ru-RU" sz="800" dirty="0" err="1">
                <a:solidFill>
                  <a:prstClr val="white"/>
                </a:solidFill>
              </a:rPr>
              <a:t>School</a:t>
            </a:r>
            <a:r>
              <a:rPr lang="ru-RU" sz="800" dirty="0">
                <a:solidFill>
                  <a:prstClr val="white"/>
                </a:solidFill>
              </a:rPr>
              <a:t> </a:t>
            </a:r>
            <a:r>
              <a:rPr lang="ru-RU" sz="800" dirty="0" err="1">
                <a:solidFill>
                  <a:prstClr val="white"/>
                </a:solidFill>
              </a:rPr>
              <a:t>of</a:t>
            </a:r>
            <a:r>
              <a:rPr lang="ru-RU" sz="800" dirty="0">
                <a:solidFill>
                  <a:prstClr val="white"/>
                </a:solidFill>
              </a:rPr>
              <a:t> </a:t>
            </a:r>
            <a:r>
              <a:rPr lang="ru-RU" sz="800" dirty="0" err="1">
                <a:solidFill>
                  <a:prstClr val="white"/>
                </a:solidFill>
              </a:rPr>
              <a:t>Economics</a:t>
            </a:r>
            <a:r>
              <a:rPr lang="ru-RU" sz="800" dirty="0">
                <a:solidFill>
                  <a:prstClr val="white"/>
                </a:solidFill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prstClr val="white"/>
                </a:solidFill>
              </a:rPr>
              <a:t>www.hse.ru</a:t>
            </a:r>
            <a:r>
              <a:rPr lang="ru-RU" sz="800" dirty="0">
                <a:solidFill>
                  <a:prstClr val="white"/>
                </a:solidFill>
              </a:rPr>
              <a:t> </a:t>
            </a:r>
            <a:endParaRPr kumimoji="1" lang="ru-RU" sz="800" dirty="0">
              <a:solidFill>
                <a:prstClr val="white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8373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Ключевые тренды в развитии системы высшего образования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04056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1800" b="1" dirty="0" smtClean="0"/>
              <a:t>Дифференциация спектра образовательных услуг</a:t>
            </a:r>
            <a:r>
              <a:rPr lang="en-US" sz="1800" b="1" dirty="0" smtClean="0"/>
              <a:t> </a:t>
            </a:r>
            <a:r>
              <a:rPr lang="ru-RU" sz="1800" b="1" dirty="0" smtClean="0"/>
              <a:t>(потеря фокуса деятельности)</a:t>
            </a:r>
            <a:endParaRPr lang="en-US" sz="1800" b="1" dirty="0" smtClean="0"/>
          </a:p>
          <a:p>
            <a:pPr>
              <a:buAutoNum type="arabicPeriod"/>
            </a:pPr>
            <a:endParaRPr lang="ru-RU" sz="1800" b="1" dirty="0" smtClean="0"/>
          </a:p>
          <a:p>
            <a:r>
              <a:rPr lang="ru-RU" sz="1800" dirty="0" smtClean="0"/>
              <a:t>Переход от строго научной или промышленной направленности к новым </a:t>
            </a:r>
            <a:r>
              <a:rPr lang="ru-RU" sz="1800" dirty="0" err="1" smtClean="0"/>
              <a:t>низкозатратным</a:t>
            </a:r>
            <a:r>
              <a:rPr lang="ru-RU" sz="1800" dirty="0" smtClean="0"/>
              <a:t> </a:t>
            </a:r>
            <a:r>
              <a:rPr lang="ru-RU" sz="1800" dirty="0"/>
              <a:t>курсам и специальностям в сфере услуг. </a:t>
            </a:r>
            <a:endParaRPr lang="en-US" sz="1800" dirty="0" smtClean="0"/>
          </a:p>
          <a:p>
            <a:r>
              <a:rPr lang="ru-RU" sz="1800" dirty="0" smtClean="0"/>
              <a:t>Учебные </a:t>
            </a:r>
            <a:r>
              <a:rPr lang="ru-RU" sz="1800" dirty="0"/>
              <a:t>заведения, специализирующиеся в области социальных наук, увеличили численность очных студентов настолько, насколько позволяли площади. При этом их штат остался неизменным или лишь незначительно возрос. </a:t>
            </a:r>
            <a:endParaRPr lang="ru-RU" sz="1800" dirty="0" smtClean="0"/>
          </a:p>
          <a:p>
            <a:endParaRPr lang="ru-RU" sz="1800" dirty="0"/>
          </a:p>
          <a:p>
            <a:pPr>
              <a:buFont typeface="+mj-lt"/>
              <a:buAutoNum type="arabicPeriod" startAt="2"/>
            </a:pPr>
            <a:r>
              <a:rPr lang="ru-RU" sz="1800" b="1" dirty="0" smtClean="0"/>
              <a:t>Реструктуризация сектора высшего образования</a:t>
            </a:r>
            <a:endParaRPr lang="en-US" sz="1800" b="1" dirty="0" smtClean="0"/>
          </a:p>
          <a:p>
            <a:pPr marL="0" indent="0">
              <a:buNone/>
            </a:pPr>
            <a:endParaRPr lang="en-US" sz="1800" b="1" dirty="0"/>
          </a:p>
          <a:p>
            <a:r>
              <a:rPr lang="ru-RU" sz="1800" dirty="0" smtClean="0"/>
              <a:t>Развитие </a:t>
            </a:r>
            <a:r>
              <a:rPr lang="ru-RU" sz="1800" dirty="0"/>
              <a:t>сети негосударственных учебных заведений</a:t>
            </a:r>
          </a:p>
          <a:p>
            <a:r>
              <a:rPr lang="ru-RU" sz="1800" dirty="0" smtClean="0"/>
              <a:t>Расширение </a:t>
            </a:r>
            <a:r>
              <a:rPr lang="ru-RU" sz="1800" dirty="0"/>
              <a:t>сети филиалов</a:t>
            </a:r>
          </a:p>
          <a:p>
            <a:r>
              <a:rPr lang="ru-RU" sz="1800" dirty="0" smtClean="0"/>
              <a:t>Расширение </a:t>
            </a:r>
            <a:r>
              <a:rPr lang="ru-RU" sz="1800" dirty="0"/>
              <a:t>сети вузов регионального и муниципального подчинения</a:t>
            </a:r>
          </a:p>
          <a:p>
            <a:r>
              <a:rPr lang="ru-RU" sz="1800" dirty="0" smtClean="0"/>
              <a:t>Диверсификация </a:t>
            </a:r>
            <a:r>
              <a:rPr lang="ru-RU" sz="1800" dirty="0"/>
              <a:t>внутренней структуры </a:t>
            </a:r>
            <a:r>
              <a:rPr lang="ru-RU" sz="1800" dirty="0" smtClean="0"/>
              <a:t>вузов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Трансформация за последние 20 лет - 1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2526254"/>
            <a:ext cx="2880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Инфраструктурные вузы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60010" y="3374990"/>
            <a:ext cx="5976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</a:rPr>
              <a:t>Региональные инфраструктурные вузы: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диверсификация с ориентацией на спрос населения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конкуренция с классическими университетами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потеря рынка труда (особенно для политехнических, сельскохозяйственных и педагогических вузов)</a:t>
            </a:r>
          </a:p>
          <a:p>
            <a:pPr lvl="1"/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1700808"/>
            <a:ext cx="5976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</a:rPr>
              <a:t>Центральные инфраструктурные вузы: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потеря роли методических и кадровых лидеров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771622" y="2171506"/>
            <a:ext cx="504234" cy="537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771622" y="2879059"/>
            <a:ext cx="504234" cy="495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8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639390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Трансформация за последние 20 лет – 2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55776" y="1772816"/>
            <a:ext cx="6444208" cy="1008112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sz="2200" dirty="0"/>
              <a:t>З</a:t>
            </a:r>
            <a:r>
              <a:rPr lang="ru-RU" sz="2200" dirty="0" smtClean="0"/>
              <a:t>ависимость </a:t>
            </a:r>
            <a:r>
              <a:rPr lang="ru-RU" sz="2200" dirty="0"/>
              <a:t>от </a:t>
            </a:r>
            <a:r>
              <a:rPr lang="ru-RU" sz="2200" dirty="0" smtClean="0"/>
              <a:t>каждой </a:t>
            </a:r>
            <a:r>
              <a:rPr lang="ru-RU" sz="2200" dirty="0"/>
              <a:t>конкретной </a:t>
            </a:r>
            <a:r>
              <a:rPr lang="ru-RU" sz="2200" dirty="0" smtClean="0"/>
              <a:t>индустрии или производственного кластера:</a:t>
            </a:r>
          </a:p>
          <a:p>
            <a:pPr indent="0">
              <a:buNone/>
            </a:pPr>
            <a:endParaRPr lang="ru-RU" sz="2400" dirty="0" smtClean="0"/>
          </a:p>
          <a:p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1364575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Вузы, входящие в кластеры (отраслевые)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5596" y="2953975"/>
            <a:ext cx="80288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 случае деградации кластера  - потеря рынка труда и научно-производственных связей, диверсификация по типу классических университетов как для региональных, так и центральных вузов (кластер авиационной промышленности и соответствующие вузы)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 случае сохранения кластера (отрасли), вузы, приближенные к рынку труда, сохраняют специализацию и рынок, но не получают научную функцию.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 случае сохранения кластера центральные вузы частично сохраняют методическую функцию, но почти не выполняют кадровую и исследовательскую.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195736" y="220486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5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Трансформация за последние 20 лет – 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08" y="2555612"/>
            <a:ext cx="8856984" cy="3465676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Деградация исследовательской функции</a:t>
            </a:r>
          </a:p>
          <a:p>
            <a:r>
              <a:rPr lang="ru-RU" sz="2000" dirty="0" smtClean="0"/>
              <a:t>Деградация функции кадрового обеспечения науки и высшего образования, в лучшем случае работа на зарубежный академический рынок</a:t>
            </a:r>
          </a:p>
          <a:p>
            <a:r>
              <a:rPr lang="ru-RU" sz="2000" dirty="0" smtClean="0"/>
              <a:t>Частичное пристраивание к возникающим кластерам (индустриям) и конкуренция с инфраструктурными вузами</a:t>
            </a:r>
          </a:p>
          <a:p>
            <a:r>
              <a:rPr lang="ru-RU" sz="2000" dirty="0" smtClean="0"/>
              <a:t>В большинстве - </a:t>
            </a:r>
            <a:r>
              <a:rPr lang="ru-RU" sz="2000" dirty="0"/>
              <a:t>профанация функции производства управленческого слоя</a:t>
            </a:r>
            <a:r>
              <a:rPr lang="ru-RU" sz="2000" dirty="0" smtClean="0"/>
              <a:t>, которая сохраняется </a:t>
            </a:r>
            <a:r>
              <a:rPr lang="ru-RU" sz="2000" dirty="0"/>
              <a:t>только в лидерах спроса – национальных или </a:t>
            </a:r>
            <a:r>
              <a:rPr lang="ru-RU" sz="2000" dirty="0" smtClean="0"/>
              <a:t>макрорегиональных - (МГУ им. </a:t>
            </a:r>
            <a:r>
              <a:rPr lang="ru-RU" sz="2000" dirty="0"/>
              <a:t> </a:t>
            </a:r>
            <a:r>
              <a:rPr lang="ru-RU" sz="2000" dirty="0" smtClean="0"/>
              <a:t>М.В. Ломоносова, «сильные» гуманитарные вузы;  Новосибирский государственный университет)</a:t>
            </a:r>
          </a:p>
          <a:p>
            <a:endParaRPr lang="ru-RU" sz="2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96" y="1364575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Классические университеты</a:t>
            </a:r>
            <a:endParaRPr lang="ru-RU" sz="2400" b="1" dirty="0">
              <a:solidFill>
                <a:prstClr val="black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051720" y="2195572"/>
            <a:ext cx="360040" cy="297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18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657"/>
            <a:ext cx="6970920" cy="11430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Результаты анализа институционального многообразия в российском ВО - 1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274245"/>
              </p:ext>
            </p:extLst>
          </p:nvPr>
        </p:nvGraphicFramePr>
        <p:xfrm>
          <a:off x="0" y="1268599"/>
          <a:ext cx="9144000" cy="52068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0326"/>
                <a:gridCol w="257656"/>
                <a:gridCol w="2267108"/>
                <a:gridCol w="4307505"/>
                <a:gridCol w="453421"/>
                <a:gridCol w="1057984"/>
              </a:tblGrid>
              <a:tr h="13442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Группа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Параметры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кратко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Описание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Количество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вузов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Количество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зачисленных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студентов</a:t>
                      </a:r>
                      <a:r>
                        <a:rPr lang="en-US" sz="1200" dirty="0">
                          <a:effectLst/>
                        </a:rPr>
                        <a:t> (2012 г.)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/>
                </a:tc>
              </a:tr>
              <a:tr h="7977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Исследовательские университеты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Высокая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научная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производительность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выходящая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международный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уровень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вузы, развивающиеся по модели исследовательских университетов и обладающие высоким научным потенциалом, на который опирается образовательная деятельность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57 449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797736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Классические университеты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Вузы-монополисты с относительно высоким качеством приема;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вузы, сохранившие роль региональных (зачастую макрорегиональных, как например, федеральные университеты) лидеров воспроизводства кадров для экономики на основе высокого образовательного потенциала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17 559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797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 с относительно высоким качеством приема, действующие на конкурентных региональных рынках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 – конкурентоспособные игроки на  крупных региональных рынках высшего образования, обладающие высоким образовательным потенциалом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32 348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707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 с низким качеством приема, действующие на конкурентных региональных рынках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вузы, потерявшие рынки труда и влияние в регионе, зачастую проигрывающие конкуренцию социально-экономическим и инженерным вузам региона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10 793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595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Вузы-монополисты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низким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баллом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значимые</a:t>
                      </a:r>
                      <a:r>
                        <a:rPr lang="en-US" sz="1200" dirty="0">
                          <a:effectLst/>
                        </a:rPr>
                        <a:t> в </a:t>
                      </a:r>
                      <a:r>
                        <a:rPr lang="en-US" sz="1200" dirty="0" err="1">
                          <a:effectLst/>
                        </a:rPr>
                        <a:t>регионе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вузы, обеспечивающие доступ граждан к высшему образованию, зачастую в регионах без других крупных вузов, выполняют социальную роль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25802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464" y="0"/>
            <a:ext cx="6563072" cy="11430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Результаты анализа институционального многообразия в российском ВО - 2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671141"/>
              </p:ext>
            </p:extLst>
          </p:nvPr>
        </p:nvGraphicFramePr>
        <p:xfrm>
          <a:off x="34576" y="1412776"/>
          <a:ext cx="9109423" cy="49506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7300"/>
                <a:gridCol w="380642"/>
                <a:gridCol w="3043000"/>
                <a:gridCol w="3542577"/>
                <a:gridCol w="527618"/>
                <a:gridCol w="818286"/>
              </a:tblGrid>
              <a:tr h="958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Группа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Параметры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кратко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Описание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Количество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вузов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Количество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зачисленных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студентов</a:t>
                      </a:r>
                      <a:r>
                        <a:rPr lang="en-US" sz="1200" dirty="0">
                          <a:effectLst/>
                        </a:rPr>
                        <a:t> (2012 г.)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/>
                </a:tc>
              </a:tr>
              <a:tr h="891926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Секторные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вузы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сильные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специализированные</a:t>
                      </a:r>
                      <a:r>
                        <a:rPr lang="en-US" sz="1400" dirty="0">
                          <a:effectLst/>
                        </a:rPr>
                        <a:t> (с </a:t>
                      </a:r>
                      <a:r>
                        <a:rPr lang="en-US" sz="1400" dirty="0" err="1">
                          <a:effectLst/>
                        </a:rPr>
                        <a:t>низкой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долей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слабых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направлений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относительно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специализированные</a:t>
                      </a:r>
                      <a:r>
                        <a:rPr lang="en-US" sz="1400" dirty="0">
                          <a:effectLst/>
                        </a:rPr>
                        <a:t>).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секторные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закрепившиеся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растущих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секторах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или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сфокусированные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конкретных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направлениях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73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36 122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891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вузы слабые специализированные (с высокой долей слабых направлений и относительно специализированные);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индустриальные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консервативные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потерявшие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рынки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труда</a:t>
                      </a:r>
                      <a:r>
                        <a:rPr lang="en-US" sz="1400" dirty="0">
                          <a:effectLst/>
                        </a:rPr>
                        <a:t> в </a:t>
                      </a:r>
                      <a:r>
                        <a:rPr lang="en-US" sz="1400" dirty="0" err="1">
                          <a:effectLst/>
                        </a:rPr>
                        <a:t>соответствующих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отраслях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57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35 841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1118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некачественно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диверсифицированные</a:t>
                      </a:r>
                      <a:r>
                        <a:rPr lang="en-US" sz="1400" dirty="0">
                          <a:effectLst/>
                        </a:rPr>
                        <a:t> (с </a:t>
                      </a:r>
                      <a:r>
                        <a:rPr lang="en-US" sz="1400" dirty="0" err="1">
                          <a:effectLst/>
                        </a:rPr>
                        <a:t>высокой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долей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слабых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направлений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слабой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специализацией</a:t>
                      </a:r>
                      <a:r>
                        <a:rPr lang="en-US" sz="1400" dirty="0">
                          <a:effectLst/>
                        </a:rPr>
                        <a:t>); 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неуспешно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адаптировавшиеся</a:t>
                      </a:r>
                      <a:r>
                        <a:rPr lang="en-US" sz="1400" dirty="0">
                          <a:effectLst/>
                        </a:rPr>
                        <a:t> к </a:t>
                      </a:r>
                      <a:r>
                        <a:rPr lang="en-US" sz="1400" dirty="0" err="1">
                          <a:effectLst/>
                        </a:rPr>
                        <a:t>внешним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изменениям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обеспечивают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спрос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населения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высшее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образование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потеряли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свою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секторную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ориентацию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реально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сохраняющие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ее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формально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76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73 697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891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вузы качественно диверсифицированные (с низкой долей слабых направлений и слабой специализацией);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вузы, качественно расширившие профиль подготовки, сумев адаптироваться к новой экономике и выполняющие функцию обеспечения экономики кадрами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56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40 721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4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12" y="53752"/>
            <a:ext cx="7139136" cy="11430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Результаты анализа институционального многообразия в российском ВО - 3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70908"/>
              </p:ext>
            </p:extLst>
          </p:nvPr>
        </p:nvGraphicFramePr>
        <p:xfrm>
          <a:off x="0" y="1556792"/>
          <a:ext cx="9144000" cy="31897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0327"/>
                <a:gridCol w="382087"/>
                <a:gridCol w="1930518"/>
                <a:gridCol w="3404703"/>
                <a:gridCol w="756600"/>
                <a:gridCol w="1869765"/>
              </a:tblGrid>
              <a:tr h="190167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Социально-экономические</a:t>
                      </a:r>
                      <a:r>
                        <a:rPr lang="en-US" sz="1400" dirty="0">
                          <a:effectLst/>
                        </a:rPr>
                        <a:t> и </a:t>
                      </a:r>
                      <a:r>
                        <a:rPr lang="en-US" sz="1400" dirty="0" err="1">
                          <a:effectLst/>
                        </a:rPr>
                        <a:t>гуманитарные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вузы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Высокий качественный спрос населения 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вузы, обеспечивающие воспроизводство элит в макрорегиональном масштабе, близкие кластерным вузам, т.к. работают на растущих рынках 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3 809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190167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Качественный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спрос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населения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вузы - лидеры спроса, обеспечивающие воспроизводство кадров для экономики регионов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8 802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190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Невысокий некачественный спрос населения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очень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успешно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обеспечивают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спрос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населения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массовое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общее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высшее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образование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9 659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  <a:tr h="190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Высокий некачественный спрос населения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вузы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способные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привлекать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абитуриентов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но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не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очень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высокого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качества</a:t>
                      </a:r>
                      <a:r>
                        <a:rPr lang="en-US" sz="1400" dirty="0">
                          <a:effectLst/>
                        </a:rPr>
                        <a:t> (с </a:t>
                      </a:r>
                      <a:r>
                        <a:rPr lang="en-US" sz="1400" dirty="0" err="1">
                          <a:effectLst/>
                        </a:rPr>
                        <a:t>низким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баллом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3 681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2402" marR="1240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48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prstClr val="white"/>
                </a:solidFill>
              </a:rPr>
              <a:t>Higher School of Economics , </a:t>
            </a:r>
            <a:r>
              <a:rPr lang="en-US" sz="800">
                <a:solidFill>
                  <a:prstClr val="white"/>
                </a:solidFill>
              </a:rPr>
              <a:t>Moscow</a:t>
            </a:r>
            <a:r>
              <a:rPr lang="ru-RU" sz="800">
                <a:solidFill>
                  <a:prstClr val="white"/>
                </a:solidFill>
              </a:rPr>
              <a:t>, 201</a:t>
            </a:r>
            <a:r>
              <a:rPr lang="en-US" sz="800">
                <a:solidFill>
                  <a:prstClr val="white"/>
                </a:solidFill>
              </a:rPr>
              <a:t>2</a:t>
            </a:r>
            <a:endParaRPr lang="ru-RU" sz="800">
              <a:solidFill>
                <a:prstClr val="white"/>
              </a:solidFill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428625"/>
            <a:ext cx="714919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5613"/>
            <a:r>
              <a:rPr lang="ru-RU" sz="2400" b="1" dirty="0">
                <a:solidFill>
                  <a:prstClr val="white"/>
                </a:solidFill>
                <a:cs typeface="Arial" pitchFamily="34" charset="0"/>
              </a:rPr>
              <a:t>Структура сети: государственные вузы</a:t>
            </a:r>
            <a:endParaRPr lang="en-US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773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773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Myriad Pro"/>
              </a:rPr>
              <a:t>photo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Содержимое 2"/>
          <p:cNvSpPr>
            <a:spLocks noGrp="1"/>
          </p:cNvSpPr>
          <p:nvPr>
            <p:ph idx="4294967295"/>
          </p:nvPr>
        </p:nvSpPr>
        <p:spPr>
          <a:xfrm>
            <a:off x="107504" y="1484784"/>
            <a:ext cx="8175625" cy="369332"/>
          </a:xfrm>
        </p:spPr>
        <p:txBody>
          <a:bodyPr lIns="89985" tIns="46792" rIns="89985" bIns="46792">
            <a:normAutofit fontScale="92500" lnSpcReduction="20000"/>
          </a:bodyPr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sz="1600" dirty="0">
              <a:latin typeface="Myriad Pro" pitchFamily="1" charset="0"/>
              <a:ea typeface="ＭＳ Ｐゴシック" pitchFamily="1" charset="-128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sz="1600" dirty="0" smtClean="0">
              <a:latin typeface="Myriad Pro" pitchFamily="1" charset="0"/>
              <a:ea typeface="ＭＳ Ｐゴシック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553" y="6076824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solidFill>
                <a:srgbClr val="1F497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284" y="5438274"/>
            <a:ext cx="5354569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00553" y="1484784"/>
          <a:ext cx="8317537" cy="212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6149"/>
                <a:gridCol w="31313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Государственные вузы*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Доля в суммарном приеме (413</a:t>
                      </a:r>
                      <a:r>
                        <a:rPr lang="ru-RU" baseline="0" dirty="0" smtClean="0"/>
                        <a:t> вузов)  - 2012 г.</a:t>
                      </a:r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Исследовательские университеты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Инфраструктурные вузы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Секторные вузы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Вузы массового высшего образования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38%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5588" y="6076824"/>
            <a:ext cx="872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ru-RU" sz="1100" i="1" dirty="0">
                <a:solidFill>
                  <a:prstClr val="black"/>
                </a:solidFill>
              </a:rPr>
              <a:t>Я.И.Кузьминов, Д.С.Семенов, И.Д.Фрумин Структура вузовской сети: от советского к российскому «</a:t>
            </a:r>
            <a:r>
              <a:rPr lang="ru-RU" sz="1100" i="1" dirty="0" err="1">
                <a:solidFill>
                  <a:prstClr val="black"/>
                </a:solidFill>
              </a:rPr>
              <a:t>мастер-плану</a:t>
            </a:r>
            <a:r>
              <a:rPr lang="ru-RU" sz="1100" i="1" dirty="0">
                <a:solidFill>
                  <a:prstClr val="black"/>
                </a:solidFill>
              </a:rPr>
              <a:t>»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284" y="3967163"/>
            <a:ext cx="4496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Негосударственные вузы</a:t>
            </a:r>
          </a:p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</a:rPr>
              <a:t>	</a:t>
            </a:r>
            <a:r>
              <a:rPr lang="ru-RU" dirty="0">
                <a:solidFill>
                  <a:prstClr val="black"/>
                </a:solidFill>
              </a:rPr>
              <a:t>вузы массового высшего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	</a:t>
            </a:r>
            <a:r>
              <a:rPr lang="ru-RU" dirty="0" err="1">
                <a:solidFill>
                  <a:prstClr val="black"/>
                </a:solidFill>
              </a:rPr>
              <a:t>нишевые</a:t>
            </a:r>
            <a:r>
              <a:rPr lang="ru-RU" dirty="0">
                <a:solidFill>
                  <a:prstClr val="black"/>
                </a:solidFill>
              </a:rPr>
              <a:t> «</a:t>
            </a:r>
            <a:r>
              <a:rPr lang="ru-RU" dirty="0" err="1">
                <a:solidFill>
                  <a:prstClr val="black"/>
                </a:solidFill>
              </a:rPr>
              <a:t>бутиковые</a:t>
            </a:r>
            <a:r>
              <a:rPr lang="ru-RU" dirty="0">
                <a:solidFill>
                  <a:prstClr val="black"/>
                </a:solidFill>
              </a:rPr>
              <a:t>» университеты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552" y="5438274"/>
            <a:ext cx="8643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prstClr val="black"/>
                </a:solidFill>
              </a:rPr>
              <a:t>Филиалы: в среднем на каждый вуз в стране приходится полтора филиала</a:t>
            </a:r>
            <a:endParaRPr lang="ru-RU" sz="16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27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prstClr val="white"/>
                </a:solidFill>
              </a:rPr>
              <a:t>Higher School of Economics , </a:t>
            </a:r>
            <a:r>
              <a:rPr lang="en-US" sz="800">
                <a:solidFill>
                  <a:prstClr val="white"/>
                </a:solidFill>
              </a:rPr>
              <a:t>Moscow</a:t>
            </a:r>
            <a:r>
              <a:rPr lang="ru-RU" sz="800">
                <a:solidFill>
                  <a:prstClr val="white"/>
                </a:solidFill>
              </a:rPr>
              <a:t>, 201</a:t>
            </a:r>
            <a:r>
              <a:rPr lang="en-US" sz="800">
                <a:solidFill>
                  <a:prstClr val="white"/>
                </a:solidFill>
              </a:rPr>
              <a:t>2</a:t>
            </a:r>
            <a:endParaRPr lang="ru-RU" sz="800">
              <a:solidFill>
                <a:prstClr val="white"/>
              </a:solidFill>
            </a:endParaRPr>
          </a:p>
        </p:txBody>
      </p:sp>
      <p:sp>
        <p:nvSpPr>
          <p:cNvPr id="11" name="Содержимое 2"/>
          <p:cNvSpPr>
            <a:spLocks noGrp="1"/>
          </p:cNvSpPr>
          <p:nvPr>
            <p:ph idx="4294967295"/>
          </p:nvPr>
        </p:nvSpPr>
        <p:spPr>
          <a:xfrm>
            <a:off x="107504" y="1484784"/>
            <a:ext cx="8175625" cy="369332"/>
          </a:xfrm>
        </p:spPr>
        <p:txBody>
          <a:bodyPr lIns="89985" tIns="46792" rIns="89985" bIns="46792">
            <a:normAutofit fontScale="92500" lnSpcReduction="20000"/>
          </a:bodyPr>
          <a:lstStyle/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sz="1600" dirty="0">
              <a:latin typeface="Myriad Pro" pitchFamily="1" charset="0"/>
              <a:ea typeface="ＭＳ Ｐゴシック" pitchFamily="1" charset="-128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sz="1600" dirty="0" smtClean="0">
              <a:latin typeface="Myriad Pro" pitchFamily="1" charset="0"/>
              <a:ea typeface="ＭＳ Ｐゴシック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553" y="6076824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solidFill>
                <a:srgbClr val="1F497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75656" y="447055"/>
            <a:ext cx="6694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white"/>
                </a:solidFill>
              </a:rPr>
              <a:t>Характеристики типов вузов</a:t>
            </a:r>
            <a:endParaRPr lang="ru-RU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00553" y="1397000"/>
          <a:ext cx="8318594" cy="457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3458"/>
                <a:gridCol w="5005136"/>
              </a:tblGrid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Исследовательские университеты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Значительный</a:t>
                      </a:r>
                      <a:r>
                        <a:rPr lang="ru-RU" sz="1400" baseline="0" dirty="0" smtClean="0"/>
                        <a:t> бюджет на НИОКР</a:t>
                      </a:r>
                    </a:p>
                    <a:p>
                      <a:r>
                        <a:rPr lang="ru-RU" sz="1400" baseline="0" dirty="0" smtClean="0"/>
                        <a:t>Высокая публикационная активность ППС</a:t>
                      </a:r>
                    </a:p>
                    <a:p>
                      <a:r>
                        <a:rPr lang="ru-RU" sz="1400" baseline="0" dirty="0" smtClean="0"/>
                        <a:t>Наличие соответствующей экспериментальной и лабораторной базы, оборудования </a:t>
                      </a:r>
                    </a:p>
                    <a:p>
                      <a:r>
                        <a:rPr lang="ru-RU" sz="1400" baseline="0" dirty="0" smtClean="0"/>
                        <a:t>Высокое качество приема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Инфраструктурные вузы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Широкий спектр</a:t>
                      </a:r>
                      <a:r>
                        <a:rPr lang="ru-RU" sz="1400" baseline="0" dirty="0" smtClean="0"/>
                        <a:t> направлений подготовки</a:t>
                      </a:r>
                    </a:p>
                    <a:p>
                      <a:r>
                        <a:rPr lang="ru-RU" sz="1400" baseline="0" dirty="0" smtClean="0"/>
                        <a:t>Ориентация на регион (</a:t>
                      </a:r>
                      <a:r>
                        <a:rPr lang="ru-RU" sz="1400" baseline="0" dirty="0" err="1" smtClean="0"/>
                        <a:t>макрорегион</a:t>
                      </a:r>
                      <a:r>
                        <a:rPr lang="ru-RU" sz="1400" baseline="0" dirty="0" smtClean="0"/>
                        <a:t>)</a:t>
                      </a:r>
                    </a:p>
                    <a:p>
                      <a:r>
                        <a:rPr lang="ru-RU" sz="1400" baseline="0" dirty="0" smtClean="0"/>
                        <a:t>Приоритет – подготовка кадров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Секторные вузы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Относительно</a:t>
                      </a:r>
                      <a:r>
                        <a:rPr lang="ru-RU" sz="1400" baseline="0" dirty="0" smtClean="0"/>
                        <a:t> успешная «материнская» отрасль</a:t>
                      </a:r>
                    </a:p>
                    <a:p>
                      <a:r>
                        <a:rPr lang="ru-RU" sz="1400" baseline="0" dirty="0" smtClean="0"/>
                        <a:t>Узкий профиль, низкая внутренняя диверсификация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Ориентированность на запросы работодателей</a:t>
                      </a:r>
                      <a:r>
                        <a:rPr lang="ru-RU" sz="1400" baseline="0" dirty="0" smtClean="0"/>
                        <a:t> отрасли, </a:t>
                      </a:r>
                      <a:r>
                        <a:rPr lang="ru-RU" sz="1400" baseline="0" dirty="0" err="1" smtClean="0"/>
                        <a:t>востребованность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выпусников</a:t>
                      </a:r>
                      <a:endParaRPr lang="ru-RU" sz="1400" baseline="0" dirty="0" smtClean="0"/>
                    </a:p>
                    <a:p>
                      <a:r>
                        <a:rPr lang="ru-RU" sz="1400" baseline="0" dirty="0" smtClean="0"/>
                        <a:t>Включенность в прикладные разработки для нужд реального сектора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Вузы массового высшего образования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Ключевая функция – социализация молодежи</a:t>
                      </a:r>
                    </a:p>
                    <a:p>
                      <a:r>
                        <a:rPr lang="ru-RU" sz="1400" dirty="0" err="1" smtClean="0"/>
                        <a:t>Незатратное</a:t>
                      </a:r>
                      <a:r>
                        <a:rPr lang="ru-RU" sz="1400" dirty="0" smtClean="0"/>
                        <a:t> образование</a:t>
                      </a:r>
                    </a:p>
                    <a:p>
                      <a:r>
                        <a:rPr lang="ru-RU" sz="1400" dirty="0" smtClean="0"/>
                        <a:t>Базовый</a:t>
                      </a:r>
                      <a:r>
                        <a:rPr lang="ru-RU" sz="1400" baseline="0" dirty="0" smtClean="0"/>
                        <a:t> элемент социальной инфраструктуры региона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210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От стихийной трансформации к государственной политике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/>
              <a:t>Стихийная адаптация вузов к экономико-политическим изменениям последних 20 лет привела к </a:t>
            </a:r>
            <a:r>
              <a:rPr lang="ru-RU" sz="2200" dirty="0" smtClean="0"/>
              <a:t>трансформации </a:t>
            </a:r>
            <a:r>
              <a:rPr lang="ru-RU" sz="2200" dirty="0"/>
              <a:t>системы.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Сегодня она: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е </a:t>
            </a:r>
            <a:r>
              <a:rPr lang="ru-RU" sz="2400" dirty="0"/>
              <a:t>способна полноценно выполнять научно-исследовательскую </a:t>
            </a:r>
            <a:r>
              <a:rPr lang="ru-RU" sz="2400" dirty="0" smtClean="0"/>
              <a:t>функцию</a:t>
            </a:r>
          </a:p>
          <a:p>
            <a:r>
              <a:rPr lang="ru-RU" sz="2400" dirty="0" smtClean="0"/>
              <a:t>Не способна выполнять функцию </a:t>
            </a:r>
            <a:r>
              <a:rPr lang="ru-RU" sz="2400" dirty="0"/>
              <a:t>кадрового обеспечения национального и региональных рынков </a:t>
            </a:r>
            <a:r>
              <a:rPr lang="ru-RU" sz="2400" dirty="0" smtClean="0"/>
              <a:t>труда</a:t>
            </a:r>
          </a:p>
          <a:p>
            <a:r>
              <a:rPr lang="ru-RU" sz="2400" dirty="0" smtClean="0"/>
              <a:t>Не </a:t>
            </a:r>
            <a:r>
              <a:rPr lang="ru-RU" sz="2400" dirty="0"/>
              <a:t>способствует инновационному развитию и генерации новых отраслей</a:t>
            </a:r>
            <a:endParaRPr lang="ru-RU" sz="2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11960" y="4941168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768" y="5229200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Нуждается в оптимизации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ru-RU" dirty="0">
                <a:solidFill>
                  <a:prstClr val="black"/>
                </a:solidFill>
              </a:rPr>
              <a:t>реструктуризации в национальном и региональном разрезах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3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6144" y="-27384"/>
            <a:ext cx="774035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Советское изобретение – «</a:t>
            </a:r>
            <a:r>
              <a:rPr lang="ru-RU" sz="2800" b="1" dirty="0" err="1" smtClean="0">
                <a:solidFill>
                  <a:schemeClr val="bg1"/>
                </a:solidFill>
              </a:rPr>
              <a:t>квазикорпоративная</a:t>
            </a:r>
            <a:r>
              <a:rPr lang="ru-RU" sz="2800" b="1" dirty="0" smtClean="0">
                <a:solidFill>
                  <a:schemeClr val="bg1"/>
                </a:solidFill>
              </a:rPr>
              <a:t>» система высшего образования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2532385"/>
            <a:ext cx="9144000" cy="37049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u="sng" dirty="0" smtClean="0"/>
              <a:t>Высшее образование – кадровая часть </a:t>
            </a:r>
            <a:r>
              <a:rPr lang="ru-RU" sz="2000" b="1" u="sng" dirty="0"/>
              <a:t>государственной «корпорации</a:t>
            </a:r>
            <a:r>
              <a:rPr lang="ru-RU" sz="2000" b="1" u="sng" dirty="0" smtClean="0"/>
              <a:t>»</a:t>
            </a:r>
            <a:endParaRPr lang="en-US" sz="2000" b="1" u="sng" dirty="0" smtClean="0"/>
          </a:p>
          <a:p>
            <a:r>
              <a:rPr lang="ru-RU" sz="2000" dirty="0" smtClean="0"/>
              <a:t>Горизонтально</a:t>
            </a:r>
            <a:r>
              <a:rPr lang="en-US" sz="2000" dirty="0" smtClean="0"/>
              <a:t>:</a:t>
            </a:r>
          </a:p>
          <a:p>
            <a:pPr lvl="1"/>
            <a:r>
              <a:rPr lang="ru-RU" sz="1800" dirty="0" smtClean="0"/>
              <a:t>Территориальное распределение: все регионы имеют похожие сети высших учебных заведений;</a:t>
            </a:r>
            <a:endParaRPr lang="en-US" sz="1800" dirty="0" smtClean="0"/>
          </a:p>
          <a:p>
            <a:pPr lvl="1"/>
            <a:r>
              <a:rPr lang="ru-RU" sz="1800" dirty="0" smtClean="0"/>
              <a:t>Индустриальное распределение</a:t>
            </a:r>
            <a:r>
              <a:rPr lang="en-US" sz="1800" dirty="0" smtClean="0"/>
              <a:t>: </a:t>
            </a:r>
            <a:r>
              <a:rPr lang="ru-RU" sz="1800" dirty="0" smtClean="0"/>
              <a:t>вузы расположены рядом с производственными мощностями;</a:t>
            </a:r>
            <a:endParaRPr lang="en-US" sz="1800" dirty="0" smtClean="0"/>
          </a:p>
          <a:p>
            <a:r>
              <a:rPr lang="ru-RU" sz="2000" dirty="0" smtClean="0"/>
              <a:t>Вертикально</a:t>
            </a:r>
            <a:r>
              <a:rPr lang="en-US" sz="2000" dirty="0" smtClean="0"/>
              <a:t>:</a:t>
            </a:r>
          </a:p>
          <a:p>
            <a:pPr lvl="1"/>
            <a:r>
              <a:rPr lang="ru-RU" sz="1800" dirty="0" smtClean="0"/>
              <a:t>В большинстве случаев вузы контролируются «отраслевым» министерством </a:t>
            </a:r>
            <a:endParaRPr lang="en-US" sz="1800" dirty="0" smtClean="0"/>
          </a:p>
          <a:p>
            <a:pPr lvl="1"/>
            <a:r>
              <a:rPr lang="ru-RU" sz="1800" dirty="0" smtClean="0"/>
              <a:t>Ключевые функции централизованы: методическое управление, содержание образование, распределение выпускников;</a:t>
            </a:r>
            <a:endParaRPr lang="en-US" sz="1800" dirty="0" smtClean="0"/>
          </a:p>
          <a:p>
            <a:r>
              <a:rPr lang="ru-RU" sz="2000" dirty="0" smtClean="0"/>
              <a:t>Ключевая функция ВО в «корпорации» - подготовка кадров</a:t>
            </a:r>
          </a:p>
          <a:p>
            <a:pPr lvl="1"/>
            <a:r>
              <a:rPr lang="ru-RU" sz="1800" dirty="0" smtClean="0"/>
              <a:t>Исследовательская функция выведена из большинства университетов</a:t>
            </a:r>
            <a:endParaRPr lang="en-US" sz="1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7504" y="1516722"/>
            <a:ext cx="936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</a:rPr>
              <a:t>В.И. Ленин</a:t>
            </a:r>
            <a:r>
              <a:rPr lang="en-US" sz="2000" b="1" dirty="0">
                <a:solidFill>
                  <a:prstClr val="black"/>
                </a:solidFill>
              </a:rPr>
              <a:t>: </a:t>
            </a:r>
            <a:r>
              <a:rPr lang="ru-RU" sz="2000" b="1" dirty="0">
                <a:solidFill>
                  <a:prstClr val="black"/>
                </a:solidFill>
              </a:rPr>
              <a:t>Превратить социалистическое общество «в одну контору и одну фабрику с равенством труда и равенством оплаты»</a:t>
            </a:r>
          </a:p>
          <a:p>
            <a:r>
              <a:rPr lang="ru-RU" sz="2000" b="1" dirty="0">
                <a:solidFill>
                  <a:prstClr val="black"/>
                </a:solidFill>
              </a:rPr>
              <a:t>Экономическая и социальная система СССР как единая машина</a:t>
            </a:r>
            <a:r>
              <a:rPr lang="en-US" sz="2000" b="1" dirty="0">
                <a:solidFill>
                  <a:prstClr val="black"/>
                </a:solidFill>
              </a:rPr>
              <a:t>”</a:t>
            </a:r>
            <a:endParaRPr lang="ru-RU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2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Основания перспективной </a:t>
            </a:r>
            <a:r>
              <a:rPr lang="ru-RU" sz="2800" b="1" dirty="0">
                <a:solidFill>
                  <a:schemeClr val="bg1"/>
                </a:solidFill>
              </a:rPr>
              <a:t>структуры ВПО в РФ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Ключевые задачи</a:t>
            </a:r>
            <a:r>
              <a:rPr lang="ru-RU" b="1" dirty="0" smtClean="0"/>
              <a:t>:</a:t>
            </a:r>
          </a:p>
          <a:p>
            <a:pPr marL="0" indent="0">
              <a:buNone/>
            </a:pPr>
            <a:endParaRPr lang="ru-RU" b="1" dirty="0"/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ru-RU" sz="2900" dirty="0"/>
              <a:t>Включение России в глобальные сети обмена знаниями и </a:t>
            </a:r>
            <a:r>
              <a:rPr lang="ru-RU" sz="2900" dirty="0" smtClean="0"/>
              <a:t>технологиями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ru-RU" sz="2900" dirty="0" smtClean="0"/>
              <a:t>Кадровое </a:t>
            </a:r>
            <a:r>
              <a:rPr lang="ru-RU" sz="2900" dirty="0"/>
              <a:t>(и в</a:t>
            </a:r>
            <a:r>
              <a:rPr lang="ru-RU" sz="2900" b="1" dirty="0"/>
              <a:t> </a:t>
            </a:r>
            <a:r>
              <a:rPr lang="ru-RU" sz="2900" dirty="0"/>
              <a:t>значительной степени научно-проектное) обеспечение развития</a:t>
            </a:r>
            <a:r>
              <a:rPr lang="ru-RU" sz="2900" b="1" dirty="0"/>
              <a:t> </a:t>
            </a:r>
            <a:r>
              <a:rPr lang="ru-RU" sz="2900" dirty="0"/>
              <a:t>опорных отраслей, определяющих конкурентоспособность </a:t>
            </a:r>
            <a:r>
              <a:rPr lang="ru-RU" sz="2900" dirty="0" smtClean="0"/>
              <a:t>страны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ru-RU" sz="2900" dirty="0" smtClean="0"/>
              <a:t>Кадровое </a:t>
            </a:r>
            <a:r>
              <a:rPr lang="ru-RU" sz="2900" dirty="0"/>
              <a:t>(и частично научно-методическое)  обеспечение базовой социально-экономической инфраструктуры, распределенной по </a:t>
            </a:r>
            <a:r>
              <a:rPr lang="ru-RU" sz="2900" dirty="0" smtClean="0"/>
              <a:t>регионам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ru-RU" sz="2900" dirty="0" smtClean="0"/>
              <a:t>Ответ </a:t>
            </a:r>
            <a:r>
              <a:rPr lang="ru-RU" sz="2900" dirty="0"/>
              <a:t>на спрос населения на получение </a:t>
            </a:r>
            <a:r>
              <a:rPr lang="ru-RU" sz="2900" dirty="0" err="1"/>
              <a:t>послешкольного</a:t>
            </a:r>
            <a:r>
              <a:rPr lang="ru-RU" sz="2900" dirty="0"/>
              <a:t> (в том числе, непрерывного) </a:t>
            </a:r>
            <a:r>
              <a:rPr lang="ru-RU" sz="2900" dirty="0" smtClean="0"/>
              <a:t>образования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ru-RU" sz="2900" dirty="0" smtClean="0"/>
              <a:t>Ответ </a:t>
            </a:r>
            <a:r>
              <a:rPr lang="ru-RU" sz="2900" dirty="0"/>
              <a:t>на спрос средних и малых компаний на компетенции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697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639390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Перспективная структура  ВО (национальный масштаб) - 1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252536" y="1340768"/>
            <a:ext cx="9396536" cy="4785395"/>
          </a:xfrm>
        </p:spPr>
        <p:txBody>
          <a:bodyPr>
            <a:noAutofit/>
          </a:bodyPr>
          <a:lstStyle/>
          <a:p>
            <a:pPr marL="800100" indent="-457200">
              <a:spcAft>
                <a:spcPts val="1200"/>
              </a:spcAft>
              <a:buAutoNum type="arabicPeriod"/>
            </a:pPr>
            <a:r>
              <a:rPr lang="ru-RU" sz="2200" b="1" dirty="0" smtClean="0"/>
              <a:t>Глобальные исследовательские университеты: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   Сильный исследовательский компонент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   Значительное количество иностранных преподавателей и студентов, международных программ, выпускники востребованы на глобальном рынке труда. 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   Включают многопрофильные классические университеты и лидеров кластеров. 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   Расположены там, где созданы привлекательные на международном рынке труда условия.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   Выполняют функцию кадрового обеспечения для всей системы высшего образования и для соответствующих отраслевых подсистем. 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   Ведут подготовку на уровне бакалавриата, магистратуры, аспирантуры.</a:t>
            </a:r>
          </a:p>
          <a:p>
            <a:pPr marL="514350" indent="0">
              <a:spcBef>
                <a:spcPts val="0"/>
              </a:spcBef>
              <a:spcAft>
                <a:spcPts val="600"/>
              </a:spcAft>
            </a:pPr>
            <a:r>
              <a:rPr lang="ru-RU" sz="1800" dirty="0"/>
              <a:t> </a:t>
            </a:r>
            <a:r>
              <a:rPr lang="ru-RU" sz="1800" dirty="0" smtClean="0"/>
              <a:t>  Выделяется группа лидеров, </a:t>
            </a:r>
            <a:r>
              <a:rPr lang="ru-RU" sz="1800" dirty="0"/>
              <a:t>выполняющих для других исследовательских </a:t>
            </a:r>
            <a:r>
              <a:rPr lang="ru-RU" sz="1800" dirty="0" smtClean="0"/>
              <a:t>университетов </a:t>
            </a:r>
            <a:r>
              <a:rPr lang="ru-RU" sz="1800" dirty="0"/>
              <a:t>функцию точки входа в международные сети знаний и технологий, участвующих в выработке глобальной научной и образовательной повестки.</a:t>
            </a:r>
          </a:p>
          <a:p>
            <a:pPr marL="800100" indent="-457200">
              <a:buNone/>
            </a:pPr>
            <a:endParaRPr lang="ru-RU" sz="22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46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639390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Перспективная структура  ВО (национальный масштаб) - 2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785395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ru-RU" sz="2000" b="1" dirty="0" smtClean="0"/>
              <a:t>2. Ведущие специализированные вузы:</a:t>
            </a:r>
          </a:p>
          <a:p>
            <a:pPr marL="514350" indent="-514350">
              <a:spcAft>
                <a:spcPts val="600"/>
              </a:spcAft>
            </a:pPr>
            <a:r>
              <a:rPr lang="ru-RU" sz="2000" dirty="0" smtClean="0"/>
              <a:t>Обеспечивают инновационное развитие кластеров (отраслей). </a:t>
            </a:r>
          </a:p>
          <a:p>
            <a:pPr marL="514350" indent="-514350">
              <a:spcAft>
                <a:spcPts val="600"/>
              </a:spcAft>
            </a:pPr>
            <a:r>
              <a:rPr lang="ru-RU" sz="2000" dirty="0" smtClean="0"/>
              <a:t>Находятся как в регионах (рядом с основным производством), так и в Москве. </a:t>
            </a:r>
          </a:p>
          <a:p>
            <a:pPr marL="514350" indent="-514350">
              <a:spcAft>
                <a:spcPts val="600"/>
              </a:spcAft>
            </a:pPr>
            <a:r>
              <a:rPr lang="ru-RU" sz="2000" dirty="0" smtClean="0"/>
              <a:t>Выполняют функцию кадрового и методического (частично научного) обеспечения для других вузов соответствующего кластера (отрасли)</a:t>
            </a:r>
          </a:p>
          <a:p>
            <a:pPr marL="514350" indent="-514350">
              <a:spcAft>
                <a:spcPts val="600"/>
              </a:spcAft>
            </a:pPr>
            <a:r>
              <a:rPr lang="ru-RU" sz="2000" dirty="0" smtClean="0"/>
              <a:t>Ведут подготовку на уровне бакалавриата, магистратуры, аспирантуры</a:t>
            </a:r>
          </a:p>
          <a:p>
            <a:pPr marL="514350" indent="-514350">
              <a:buNone/>
            </a:pPr>
            <a:endParaRPr lang="ru-RU" sz="2000" dirty="0"/>
          </a:p>
          <a:p>
            <a:pPr marL="514350" indent="-514350">
              <a:buNone/>
            </a:pPr>
            <a:r>
              <a:rPr lang="ru-RU" sz="2000" b="1" dirty="0" smtClean="0"/>
              <a:t>3. Национальные </a:t>
            </a:r>
            <a:r>
              <a:rPr lang="ru-RU" sz="2000" b="1" dirty="0"/>
              <a:t>открытые университеты:</a:t>
            </a:r>
          </a:p>
          <a:p>
            <a:pPr marL="514350" indent="0"/>
            <a:r>
              <a:rPr lang="ru-RU" sz="2000" dirty="0" smtClean="0"/>
              <a:t>   </a:t>
            </a:r>
            <a:r>
              <a:rPr lang="ru-RU" sz="2000" dirty="0"/>
              <a:t>Реализуют основные и дополнительные программы профессионального  (</a:t>
            </a:r>
            <a:r>
              <a:rPr lang="ru-RU" sz="2000" dirty="0" err="1"/>
              <a:t>послешкольного</a:t>
            </a:r>
            <a:r>
              <a:rPr lang="ru-RU" sz="2000" dirty="0"/>
              <a:t>) образования в дистанционной (заочной) форме (в основном - бакалавриат)</a:t>
            </a:r>
            <a:endParaRPr lang="ru-RU" sz="20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17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639390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Перспективная структура  ВО (региональный масштаб) - 1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36512" y="1340768"/>
            <a:ext cx="8712968" cy="4785395"/>
          </a:xfrm>
        </p:spPr>
        <p:txBody>
          <a:bodyPr>
            <a:noAutofit/>
          </a:bodyPr>
          <a:lstStyle/>
          <a:p>
            <a:pPr marL="971550" indent="-457200">
              <a:buAutoNum type="arabicPeriod"/>
            </a:pPr>
            <a:r>
              <a:rPr lang="ru-RU" sz="2200" b="1" dirty="0" smtClean="0"/>
              <a:t>Специализированные инженерные вузы </a:t>
            </a:r>
          </a:p>
          <a:p>
            <a:pPr marL="857250"/>
            <a:r>
              <a:rPr lang="ru-RU" sz="2000" dirty="0" smtClean="0"/>
              <a:t>Обеспечивают </a:t>
            </a:r>
            <a:r>
              <a:rPr lang="ru-RU" sz="2000" dirty="0"/>
              <a:t>кадрами конкретные производственные мощности. В </a:t>
            </a:r>
            <a:r>
              <a:rPr lang="ru-RU" sz="2000" dirty="0" smtClean="0"/>
              <a:t>перспективе – соучредителями выступают бизнес</a:t>
            </a:r>
            <a:r>
              <a:rPr lang="en-US" sz="2000" dirty="0" smtClean="0"/>
              <a:t>/</a:t>
            </a:r>
            <a:r>
              <a:rPr lang="ru-RU" sz="2000" dirty="0" smtClean="0"/>
              <a:t>работодатели</a:t>
            </a:r>
          </a:p>
          <a:p>
            <a:pPr marL="857250">
              <a:spcAft>
                <a:spcPts val="1200"/>
              </a:spcAft>
            </a:pPr>
            <a:r>
              <a:rPr lang="ru-RU" sz="2000" dirty="0" smtClean="0"/>
              <a:t>Ведут </a:t>
            </a:r>
            <a:r>
              <a:rPr lang="ru-RU" sz="2000" dirty="0"/>
              <a:t>подготовку на уровне СПО, прикладного </a:t>
            </a:r>
            <a:r>
              <a:rPr lang="ru-RU" sz="2000" dirty="0" err="1"/>
              <a:t>бакалавриата</a:t>
            </a:r>
            <a:r>
              <a:rPr lang="ru-RU" sz="2000" dirty="0"/>
              <a:t>, </a:t>
            </a:r>
            <a:r>
              <a:rPr lang="ru-RU" sz="2000" dirty="0" err="1"/>
              <a:t>бакалавриата</a:t>
            </a:r>
            <a:r>
              <a:rPr lang="ru-RU" sz="2000" dirty="0"/>
              <a:t>,  магистратуры</a:t>
            </a:r>
            <a:r>
              <a:rPr lang="ru-RU" sz="2000" dirty="0" smtClean="0"/>
              <a:t>.</a:t>
            </a:r>
          </a:p>
          <a:p>
            <a:pPr marL="514350" indent="0">
              <a:buNone/>
            </a:pPr>
            <a:r>
              <a:rPr lang="ru-RU" sz="2200" b="1" dirty="0" smtClean="0"/>
              <a:t>2.    </a:t>
            </a:r>
            <a:r>
              <a:rPr lang="ru-RU" sz="2200" b="1" dirty="0"/>
              <a:t>Региональные и макрорегиональные инфраструктурные вузы (</a:t>
            </a:r>
            <a:r>
              <a:rPr lang="en-US" sz="2200" b="1" dirty="0"/>
              <a:t>teaching universities)</a:t>
            </a:r>
          </a:p>
          <a:p>
            <a:pPr marL="857250"/>
            <a:r>
              <a:rPr lang="ru-RU" sz="2000" dirty="0" smtClean="0"/>
              <a:t>Обеспечивают </a:t>
            </a:r>
            <a:r>
              <a:rPr lang="ru-RU" sz="2000" dirty="0"/>
              <a:t>основные сектора регионального рынка </a:t>
            </a:r>
            <a:r>
              <a:rPr lang="ru-RU" sz="2000" dirty="0" smtClean="0"/>
              <a:t>труда</a:t>
            </a:r>
          </a:p>
          <a:p>
            <a:pPr marL="857250"/>
            <a:r>
              <a:rPr lang="ru-RU" sz="2000" dirty="0" smtClean="0"/>
              <a:t>в </a:t>
            </a:r>
            <a:r>
              <a:rPr lang="ru-RU" sz="2000" dirty="0"/>
              <a:t>значительной степени ориентированы на прикладной </a:t>
            </a:r>
            <a:r>
              <a:rPr lang="ru-RU" sz="2000" dirty="0" err="1"/>
              <a:t>бакалавриат</a:t>
            </a:r>
            <a:r>
              <a:rPr lang="ru-RU" sz="2000" dirty="0"/>
              <a:t>, </a:t>
            </a:r>
            <a:r>
              <a:rPr lang="ru-RU" sz="2000" dirty="0" err="1"/>
              <a:t>распологают</a:t>
            </a:r>
            <a:r>
              <a:rPr lang="ru-RU" sz="2000" dirty="0"/>
              <a:t> современными учебно-производственными базами и постоянно взаимодействуют </a:t>
            </a:r>
            <a:r>
              <a:rPr lang="ru-RU" sz="2000" dirty="0" smtClean="0"/>
              <a:t>с </a:t>
            </a:r>
            <a:r>
              <a:rPr lang="ru-RU" sz="2000" dirty="0"/>
              <a:t>крупными региональными работодателями. </a:t>
            </a:r>
            <a:endParaRPr lang="ru-RU" sz="2000" dirty="0" smtClean="0"/>
          </a:p>
          <a:p>
            <a:pPr marL="857250"/>
            <a:r>
              <a:rPr lang="ru-RU" sz="2000" dirty="0" smtClean="0"/>
              <a:t>Ведут подготовку на уровнях </a:t>
            </a:r>
            <a:r>
              <a:rPr lang="ru-RU" sz="2000" dirty="0"/>
              <a:t>от прикладного </a:t>
            </a:r>
            <a:r>
              <a:rPr lang="ru-RU" sz="2000" dirty="0" err="1"/>
              <a:t>бакалавриата</a:t>
            </a:r>
            <a:r>
              <a:rPr lang="ru-RU" sz="2000" dirty="0"/>
              <a:t>  до магистратуры</a:t>
            </a:r>
          </a:p>
          <a:p>
            <a:pPr marL="800100" indent="-457200">
              <a:buNone/>
            </a:pPr>
            <a:endParaRPr lang="ru-RU" sz="20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163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639390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Перспективная структура  ВО (региональный масштаб) - 2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216024" y="1523925"/>
            <a:ext cx="9360024" cy="4785395"/>
          </a:xfrm>
        </p:spPr>
        <p:txBody>
          <a:bodyPr>
            <a:noAutofit/>
          </a:bodyPr>
          <a:lstStyle/>
          <a:p>
            <a:pPr marL="514350" indent="0">
              <a:buNone/>
            </a:pPr>
            <a:r>
              <a:rPr lang="ru-RU" sz="2200" b="1" dirty="0"/>
              <a:t>3. Местные вузы общего высшего образования</a:t>
            </a:r>
            <a:endParaRPr lang="en-US" sz="2200" b="1" dirty="0"/>
          </a:p>
          <a:p>
            <a:pPr marL="857250"/>
            <a:r>
              <a:rPr lang="ru-RU" sz="2000" dirty="0" smtClean="0"/>
              <a:t>Обеспечивают </a:t>
            </a:r>
            <a:r>
              <a:rPr lang="ru-RU" sz="2000" dirty="0"/>
              <a:t>потребности граждан в общем высшем </a:t>
            </a:r>
            <a:r>
              <a:rPr lang="ru-RU" sz="2000" dirty="0" smtClean="0"/>
              <a:t>образовании Реализуют </a:t>
            </a:r>
            <a:r>
              <a:rPr lang="ru-RU" sz="2000" dirty="0"/>
              <a:t>программы гуманитарного, </a:t>
            </a:r>
            <a:r>
              <a:rPr lang="ru-RU" sz="2000" dirty="0" err="1"/>
              <a:t>менеджериального</a:t>
            </a:r>
            <a:r>
              <a:rPr lang="ru-RU" sz="2000" dirty="0"/>
              <a:t> и социально-экономического </a:t>
            </a:r>
            <a:r>
              <a:rPr lang="ru-RU" sz="2000" dirty="0" smtClean="0"/>
              <a:t>направления</a:t>
            </a:r>
          </a:p>
          <a:p>
            <a:pPr marL="857250"/>
            <a:r>
              <a:rPr lang="ru-RU" sz="2000" dirty="0"/>
              <a:t>О</a:t>
            </a:r>
            <a:r>
              <a:rPr lang="ru-RU" sz="2000" dirty="0" smtClean="0"/>
              <a:t>риентированы </a:t>
            </a:r>
            <a:r>
              <a:rPr lang="ru-RU" sz="2000" dirty="0"/>
              <a:t>на взаимодействие с местным </a:t>
            </a:r>
            <a:r>
              <a:rPr lang="ru-RU" sz="2000" dirty="0" smtClean="0"/>
              <a:t>сообществом</a:t>
            </a:r>
          </a:p>
          <a:p>
            <a:pPr marL="857250"/>
            <a:r>
              <a:rPr lang="ru-RU" sz="2000" dirty="0" smtClean="0"/>
              <a:t>Ведут </a:t>
            </a:r>
            <a:r>
              <a:rPr lang="ru-RU" sz="2000" dirty="0"/>
              <a:t>подготовку на уровне прикладного и общего бакалавриата</a:t>
            </a:r>
            <a:r>
              <a:rPr lang="ru-RU" sz="2000" dirty="0" smtClean="0"/>
              <a:t>.</a:t>
            </a:r>
            <a:r>
              <a:rPr lang="ru-RU" sz="2000" b="1" u="sng" dirty="0"/>
              <a:t> </a:t>
            </a:r>
            <a:endParaRPr lang="ru-RU" sz="2000" b="1" u="sng" dirty="0" smtClean="0"/>
          </a:p>
          <a:p>
            <a:pPr marL="514350" indent="0">
              <a:buNone/>
            </a:pPr>
            <a:endParaRPr lang="ru-RU" sz="2000" b="1" u="sng" dirty="0" smtClean="0"/>
          </a:p>
          <a:p>
            <a:pPr marL="514350" indent="0">
              <a:buNone/>
            </a:pPr>
            <a:r>
              <a:rPr lang="ru-RU" sz="2200" b="1" dirty="0" smtClean="0"/>
              <a:t>4</a:t>
            </a:r>
            <a:r>
              <a:rPr lang="ru-RU" sz="2200" b="1" dirty="0"/>
              <a:t>. Комплексы непрерывного образования</a:t>
            </a:r>
          </a:p>
          <a:p>
            <a:pPr marL="857250"/>
            <a:r>
              <a:rPr lang="ru-RU" sz="2000" dirty="0" smtClean="0"/>
              <a:t>Реализуют </a:t>
            </a:r>
            <a:r>
              <a:rPr lang="ru-RU" sz="2000" dirty="0"/>
              <a:t>программы дополнительного, дистанционного образования – большей частью краткосрочные, позволяющие формировать гибкие образовательные </a:t>
            </a:r>
            <a:r>
              <a:rPr lang="ru-RU" sz="2000" dirty="0" smtClean="0"/>
              <a:t>траектории</a:t>
            </a:r>
            <a:endParaRPr lang="ru-RU" sz="2000" dirty="0"/>
          </a:p>
          <a:p>
            <a:pPr marL="800100" indent="-457200">
              <a:buNone/>
            </a:pPr>
            <a:endParaRPr lang="ru-RU" sz="2000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761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852936"/>
            <a:ext cx="763284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Исторические корни модели</a:t>
            </a:r>
            <a:r>
              <a:rPr lang="en-US" sz="2000" dirty="0">
                <a:solidFill>
                  <a:prstClr val="black"/>
                </a:solidFill>
              </a:rPr>
              <a:t> Flagship university – </a:t>
            </a:r>
            <a:r>
              <a:rPr lang="ru-RU" sz="2000" dirty="0">
                <a:solidFill>
                  <a:prstClr val="black"/>
                </a:solidFill>
              </a:rPr>
              <a:t>массовые системы высшего образования в США, включавшие лидирующий университет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Подразумевает дифференциацию миссий вузов, входящих в систему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  <a:endParaRPr lang="ru-RU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Модель предполагает, что возможности государства по созданию университетов-лидеров ограничены (один этап в долгосрочном процессе) 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54392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</a:rPr>
              <a:t>Модель «</a:t>
            </a:r>
            <a:r>
              <a:rPr lang="en-US" sz="2000" b="1" dirty="0">
                <a:solidFill>
                  <a:prstClr val="black"/>
                </a:solidFill>
              </a:rPr>
              <a:t>Flagship university</a:t>
            </a:r>
            <a:r>
              <a:rPr lang="ru-RU" sz="2000" b="1" dirty="0">
                <a:solidFill>
                  <a:prstClr val="black"/>
                </a:solidFill>
              </a:rPr>
              <a:t>»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- </a:t>
            </a:r>
            <a:r>
              <a:rPr lang="ru-RU" sz="2000" dirty="0">
                <a:solidFill>
                  <a:prstClr val="black"/>
                </a:solidFill>
              </a:rPr>
              <a:t>лидирующий национальный или региональный университет, который оказывает влияние на всю систему (подсистему) высшего образования;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“Flagship university” </a:t>
            </a:r>
            <a:r>
              <a:rPr lang="ru-RU" sz="2800" b="1" dirty="0" smtClean="0">
                <a:solidFill>
                  <a:schemeClr val="bg1"/>
                </a:solidFill>
              </a:rPr>
              <a:t>как основа сетевого взаимодействия вузов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6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852" y="1340768"/>
            <a:ext cx="893063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Универсальность и сильный исследовательский компонент при этом образовательная деятельности остается одним из ключевых приоритетов;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Обеспечивает широкий доступ к высшему образованию; 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Обеспечивает национальное</a:t>
            </a:r>
            <a:r>
              <a:rPr lang="en-US" sz="2000" dirty="0">
                <a:solidFill>
                  <a:prstClr val="black"/>
                </a:solidFill>
              </a:rPr>
              <a:t>/</a:t>
            </a:r>
            <a:r>
              <a:rPr lang="ru-RU" sz="2000" dirty="0">
                <a:solidFill>
                  <a:prstClr val="black"/>
                </a:solidFill>
              </a:rPr>
              <a:t>региональное развития 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Сохранение принципа университетской автономии в условиях государственного финансирования;</a:t>
            </a: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</a:rPr>
              <a:t>Внутренняя культура конструктивного стратегического и операционного управления;</a:t>
            </a:r>
            <a:endParaRPr lang="ru-RU" sz="2000" dirty="0">
              <a:solidFill>
                <a:prstClr val="black"/>
              </a:solidFill>
            </a:endParaRPr>
          </a:p>
          <a:p>
            <a:endParaRPr lang="ru-RU" sz="2000" dirty="0">
              <a:solidFill>
                <a:prstClr val="black"/>
              </a:solidFill>
            </a:endParaRPr>
          </a:p>
          <a:p>
            <a:pPr algn="ctr"/>
            <a:r>
              <a:rPr lang="ru-RU" sz="2000" b="1" dirty="0">
                <a:solidFill>
                  <a:prstClr val="black"/>
                </a:solidFill>
              </a:rPr>
              <a:t>Университеты – Флагманы (</a:t>
            </a:r>
            <a:r>
              <a:rPr lang="en-US" sz="2000" b="1" dirty="0">
                <a:solidFill>
                  <a:prstClr val="black"/>
                </a:solidFill>
              </a:rPr>
              <a:t>Flagship universities</a:t>
            </a:r>
            <a:r>
              <a:rPr lang="ru-RU" sz="2000" b="1" dirty="0">
                <a:solidFill>
                  <a:prstClr val="black"/>
                </a:solidFill>
              </a:rPr>
              <a:t>)</a:t>
            </a:r>
            <a:r>
              <a:rPr lang="en-US" sz="2000" b="1" dirty="0">
                <a:solidFill>
                  <a:prstClr val="black"/>
                </a:solidFill>
              </a:rPr>
              <a:t> – </a:t>
            </a:r>
            <a:r>
              <a:rPr lang="ru-RU" sz="2000" b="1" dirty="0">
                <a:solidFill>
                  <a:prstClr val="black"/>
                </a:solidFill>
              </a:rPr>
              <a:t>включены в процессы,  разворачивающиеся в политической, культурной и социально-экономической жизни общества 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Что такое «Флагманский университет» 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(</a:t>
            </a:r>
            <a:r>
              <a:rPr lang="en-US" sz="2800" b="1" dirty="0" smtClean="0">
                <a:solidFill>
                  <a:schemeClr val="bg1"/>
                </a:solidFill>
              </a:rPr>
              <a:t>Flag</a:t>
            </a:r>
            <a:r>
              <a:rPr lang="en-US" sz="2800" b="1" dirty="0">
                <a:solidFill>
                  <a:schemeClr val="bg1"/>
                </a:solidFill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</a:rPr>
              <a:t>hip university</a:t>
            </a:r>
            <a:r>
              <a:rPr lang="ru-RU" sz="2800" b="1" dirty="0" smtClean="0">
                <a:solidFill>
                  <a:schemeClr val="bg1"/>
                </a:solidFill>
              </a:rPr>
              <a:t>)?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97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89920"/>
            <a:ext cx="7632848" cy="556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373867"/>
            <a:ext cx="23762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Флагманский университет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15816" y="1412776"/>
            <a:ext cx="1296144" cy="11355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816" y="170080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Национальная система ВО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668477" y="2636913"/>
            <a:ext cx="1296144" cy="11994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07904" y="2834352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Миссия – образование и исследования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707904" y="4072431"/>
            <a:ext cx="1296144" cy="12287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9912" y="441794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Общественная функция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884004" y="5411240"/>
            <a:ext cx="1296144" cy="12287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575675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Управление и подотчетность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1412776"/>
            <a:ext cx="316835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Активное позиционирование в системе 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Работа на определенной территории (страна, макрорегион, регион);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Селективный прием студентов;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17492" y="2701369"/>
            <a:ext cx="316835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Бакалавриат;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Магистратура;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Аспирантура;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Исследования;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Включенность в международные сети;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6056" y="4149080"/>
            <a:ext cx="237626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Вовлеченность в процесс национального и регионального развития;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Трансфер технологий;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Непрерывное образование;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Взаимодействие со школами;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9964" y="5589240"/>
            <a:ext cx="27083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Институциональная автономия;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Многоуровневая система  управления;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Академическая свобода;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</a:rPr>
              <a:t>Обеспечение качества;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Характеристики модели «Флагманского университета» 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en-US" sz="2400" b="1" dirty="0" smtClean="0">
                <a:solidFill>
                  <a:schemeClr val="bg1"/>
                </a:solidFill>
              </a:rPr>
              <a:t>Flag</a:t>
            </a:r>
            <a:r>
              <a:rPr lang="en-US" sz="2400" b="1" dirty="0">
                <a:solidFill>
                  <a:schemeClr val="bg1"/>
                </a:solidFill>
              </a:rPr>
              <a:t>s</a:t>
            </a:r>
            <a:r>
              <a:rPr lang="en-US" sz="2400" b="1" dirty="0" smtClean="0">
                <a:solidFill>
                  <a:schemeClr val="bg1"/>
                </a:solidFill>
              </a:rPr>
              <a:t>hip university</a:t>
            </a:r>
            <a:r>
              <a:rPr lang="ru-RU" sz="2400" b="1" dirty="0">
                <a:solidFill>
                  <a:schemeClr val="bg1"/>
                </a:solidFill>
              </a:rPr>
              <a:t>)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0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3752"/>
            <a:ext cx="7330008" cy="11430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Советская «</a:t>
            </a:r>
            <a:r>
              <a:rPr lang="ru-RU" sz="2400" b="1" dirty="0" err="1" smtClean="0">
                <a:solidFill>
                  <a:schemeClr val="bg1"/>
                </a:solidFill>
              </a:rPr>
              <a:t>квазикорпоративная</a:t>
            </a:r>
            <a:r>
              <a:rPr lang="ru-RU" sz="2400" b="1" dirty="0" smtClean="0">
                <a:solidFill>
                  <a:schemeClr val="bg1"/>
                </a:solidFill>
              </a:rPr>
              <a:t>» модель системы высшего образования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4427984" y="1916832"/>
            <a:ext cx="4411093" cy="4572000"/>
          </a:xfrm>
        </p:spPr>
        <p:txBody>
          <a:bodyPr>
            <a:noAutofit/>
          </a:bodyPr>
          <a:lstStyle/>
          <a:p>
            <a:r>
              <a:rPr lang="ru-RU" sz="1800" dirty="0" smtClean="0"/>
              <a:t>Крайний пример контроля государства над системой </a:t>
            </a:r>
            <a:r>
              <a:rPr lang="en-US" sz="1800" dirty="0" smtClean="0"/>
              <a:t>[Clark, 1983]</a:t>
            </a:r>
          </a:p>
          <a:p>
            <a:r>
              <a:rPr lang="ru-RU" sz="1800" dirty="0" smtClean="0"/>
              <a:t>Ограничение доступа к ВПО (совмещенное с позитивной дискриминацией этнических и </a:t>
            </a:r>
            <a:r>
              <a:rPr lang="ru-RU" sz="1800" smtClean="0"/>
              <a:t>классовых групп)</a:t>
            </a:r>
            <a:endParaRPr lang="ru-RU" sz="1800" dirty="0"/>
          </a:p>
          <a:p>
            <a:r>
              <a:rPr lang="ru-RU" sz="1800" dirty="0" smtClean="0"/>
              <a:t>Широкомасштабная заочная и </a:t>
            </a:r>
            <a:r>
              <a:rPr lang="ru-RU" sz="1800" dirty="0" err="1" smtClean="0"/>
              <a:t>очно-заочная</a:t>
            </a:r>
            <a:r>
              <a:rPr lang="ru-RU" sz="1800" dirty="0" smtClean="0"/>
              <a:t> подготовка для работающих</a:t>
            </a:r>
            <a:endParaRPr lang="ru-RU" sz="1800" dirty="0"/>
          </a:p>
          <a:p>
            <a:r>
              <a:rPr lang="ru-RU" sz="1800" dirty="0" smtClean="0"/>
              <a:t>Обязательное распределение и регулируемый рынок труда</a:t>
            </a:r>
            <a:endParaRPr lang="en-US" sz="1800" dirty="0"/>
          </a:p>
          <a:p>
            <a:r>
              <a:rPr lang="en-US" sz="1800" dirty="0" smtClean="0"/>
              <a:t>State-regulated </a:t>
            </a:r>
            <a:r>
              <a:rPr lang="en-US" sz="1800" dirty="0"/>
              <a:t>curriculum</a:t>
            </a:r>
            <a:endParaRPr lang="ru-RU" sz="1800" dirty="0"/>
          </a:p>
          <a:p>
            <a:r>
              <a:rPr lang="ru-RU" sz="1800" dirty="0" smtClean="0"/>
              <a:t>Высокий статус академической профессии (высокая зарплата, престижность)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1351002"/>
            <a:ext cx="711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prstClr val="black"/>
                </a:solidFill>
              </a:rPr>
              <a:t>Государство – совмещает функции заказчика и потребителя</a:t>
            </a:r>
            <a:endParaRPr lang="ru-RU" i="1" dirty="0">
              <a:solidFill>
                <a:prstClr val="black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01752" y="1666875"/>
          <a:ext cx="4092826" cy="469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70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69674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Советская система высшего образования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600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200" u="sng" dirty="0" smtClean="0"/>
              <a:t>Территориально-производственные вузы</a:t>
            </a:r>
            <a:endParaRPr lang="en-US" sz="2200" u="sng" dirty="0" smtClean="0"/>
          </a:p>
          <a:p>
            <a:pPr marL="914400" lvl="1" indent="-514350"/>
            <a:r>
              <a:rPr lang="ru-RU" sz="1800" dirty="0" smtClean="0"/>
              <a:t>Подготовка кадров для региональной экономики</a:t>
            </a:r>
            <a:endParaRPr lang="en-US" sz="1800" dirty="0" smtClean="0"/>
          </a:p>
          <a:p>
            <a:pPr marL="914400" lvl="1" indent="-514350"/>
            <a:r>
              <a:rPr lang="ru-RU" sz="1800" dirty="0" smtClean="0"/>
              <a:t>Некоторые университеты выполняли функцию методического лидерства и кадровой поддержки других вузов </a:t>
            </a:r>
          </a:p>
          <a:p>
            <a:pPr marL="914400" lvl="1" indent="-514350"/>
            <a:r>
              <a:rPr lang="ru-RU" sz="1800" dirty="0" smtClean="0"/>
              <a:t>Профили</a:t>
            </a:r>
            <a:r>
              <a:rPr lang="en-US" sz="1800" dirty="0" smtClean="0"/>
              <a:t>: </a:t>
            </a:r>
            <a:r>
              <a:rPr lang="ru-RU" sz="1800" dirty="0" smtClean="0"/>
              <a:t>Политехнические, культуры и искусств, экономики и кооперации, педагогические, сельскохозяйственные, медицинские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000" u="sng" dirty="0" smtClean="0"/>
              <a:t>Отраслевые вузы </a:t>
            </a:r>
            <a:r>
              <a:rPr lang="en-US" sz="2000" u="sng" dirty="0" smtClean="0"/>
              <a:t>(</a:t>
            </a:r>
            <a:r>
              <a:rPr lang="ru-RU" sz="2000" u="sng" dirty="0" smtClean="0"/>
              <a:t>водный транспорт, полезные ископаемые</a:t>
            </a:r>
            <a:r>
              <a:rPr lang="en-US" sz="2000" u="sng" dirty="0" smtClean="0"/>
              <a:t>)</a:t>
            </a:r>
          </a:p>
          <a:p>
            <a:pPr marL="914400" lvl="1" indent="-514350"/>
            <a:r>
              <a:rPr lang="ru-RU" sz="1800" dirty="0" smtClean="0"/>
              <a:t>Фокус на подготовке кадров для определенной индустрии; в большинстве случаев вузы встроены в производственный процесс; </a:t>
            </a:r>
          </a:p>
          <a:p>
            <a:pPr marL="914400" lvl="1" indent="-514350"/>
            <a:r>
              <a:rPr lang="en-US" sz="1800" dirty="0" smtClean="0"/>
              <a:t>3 </a:t>
            </a:r>
            <a:r>
              <a:rPr lang="ru-RU" sz="1800" dirty="0" smtClean="0"/>
              <a:t>подтипа</a:t>
            </a:r>
            <a:r>
              <a:rPr lang="en-US" sz="1800" dirty="0" smtClean="0"/>
              <a:t>: </a:t>
            </a:r>
            <a:r>
              <a:rPr lang="en-US" sz="1800" b="1" dirty="0" smtClean="0"/>
              <a:t>(a)</a:t>
            </a:r>
            <a:r>
              <a:rPr lang="en-US" sz="1800" dirty="0" smtClean="0"/>
              <a:t> </a:t>
            </a:r>
            <a:r>
              <a:rPr lang="ru-RU" sz="1800" b="1" dirty="0" smtClean="0">
                <a:ea typeface="ＭＳ Ｐゴシック" pitchFamily="34" charset="-128"/>
              </a:rPr>
              <a:t>Специализированные вузы </a:t>
            </a:r>
            <a:r>
              <a:rPr lang="en-US" sz="1800" b="1" dirty="0" smtClean="0">
                <a:ea typeface="ＭＳ Ｐゴシック" pitchFamily="34" charset="-128"/>
              </a:rPr>
              <a:t>–</a:t>
            </a:r>
            <a:r>
              <a:rPr lang="ru-RU" sz="1800" b="1" dirty="0" smtClean="0">
                <a:ea typeface="ＭＳ Ｐゴシック" pitchFamily="34" charset="-128"/>
              </a:rPr>
              <a:t>часть советских индустриальных кластеров</a:t>
            </a:r>
            <a:r>
              <a:rPr lang="ru-RU" sz="1800" dirty="0" smtClean="0"/>
              <a:t> (Казанский авиационный институт, Московский индустриальный университет )</a:t>
            </a:r>
            <a:r>
              <a:rPr lang="en-US" sz="1800" dirty="0" smtClean="0"/>
              <a:t>, </a:t>
            </a:r>
            <a:r>
              <a:rPr lang="ru-RU" sz="1800" b="1" dirty="0" smtClean="0">
                <a:ea typeface="ＭＳ Ｐゴシック" pitchFamily="34" charset="-128"/>
              </a:rPr>
              <a:t>(</a:t>
            </a:r>
            <a:r>
              <a:rPr lang="en-US" sz="1800" b="1" dirty="0" smtClean="0">
                <a:ea typeface="ＭＳ Ｐゴシック" pitchFamily="34" charset="-128"/>
              </a:rPr>
              <a:t>b</a:t>
            </a:r>
            <a:r>
              <a:rPr lang="ru-RU" sz="1800" b="1" dirty="0" smtClean="0">
                <a:ea typeface="ＭＳ Ｐゴシック" pitchFamily="34" charset="-128"/>
              </a:rPr>
              <a:t>)</a:t>
            </a:r>
            <a:r>
              <a:rPr lang="en-US" sz="1800" b="1" dirty="0" smtClean="0">
                <a:ea typeface="ＭＳ Ｐゴシック" pitchFamily="34" charset="-128"/>
              </a:rPr>
              <a:t> </a:t>
            </a:r>
            <a:r>
              <a:rPr lang="ru-RU" sz="1800" b="1" dirty="0" smtClean="0">
                <a:ea typeface="ＭＳ Ｐゴシック" pitchFamily="34" charset="-128"/>
              </a:rPr>
              <a:t>Центральные специализированные вузы </a:t>
            </a:r>
            <a:r>
              <a:rPr lang="ru-RU" sz="1800" dirty="0" smtClean="0"/>
              <a:t>(Российский государственный университет нефти и газа им. Губкина; Московский институт стали)</a:t>
            </a:r>
            <a:r>
              <a:rPr lang="en-US" sz="1800" dirty="0" smtClean="0"/>
              <a:t>, </a:t>
            </a:r>
            <a:r>
              <a:rPr lang="ru-RU" sz="1800" b="1" dirty="0" smtClean="0">
                <a:ea typeface="ＭＳ Ｐゴシック" pitchFamily="34" charset="-128"/>
              </a:rPr>
              <a:t>(</a:t>
            </a:r>
            <a:r>
              <a:rPr lang="en-US" sz="1800" b="1" dirty="0" smtClean="0">
                <a:ea typeface="ＭＳ Ｐゴシック" pitchFamily="34" charset="-128"/>
              </a:rPr>
              <a:t>c</a:t>
            </a:r>
            <a:r>
              <a:rPr lang="ru-RU" sz="1800" b="1" dirty="0" smtClean="0">
                <a:ea typeface="ＭＳ Ｐゴシック" pitchFamily="34" charset="-128"/>
              </a:rPr>
              <a:t>) Сетевые индустриальные вузы </a:t>
            </a:r>
            <a:r>
              <a:rPr lang="ru-RU" sz="1800" dirty="0" smtClean="0">
                <a:ea typeface="ＭＳ Ｐゴシック" pitchFamily="34" charset="-128"/>
              </a:rPr>
              <a:t>(Железнодорожные вузы, филиалы Ядерного университета)</a:t>
            </a:r>
            <a:endParaRPr lang="en-US" sz="1800" dirty="0" smtClean="0">
              <a:ea typeface="ＭＳ Ｐゴシック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200" u="sng" dirty="0" smtClean="0">
                <a:ea typeface="ＭＳ Ｐゴシック" pitchFamily="34" charset="-128"/>
              </a:rPr>
              <a:t>Классические университеты</a:t>
            </a:r>
            <a:endParaRPr lang="ru-RU" sz="2200" u="sng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5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21296" y="0"/>
            <a:ext cx="4906888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Российская традиция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1396483"/>
              </p:ext>
            </p:extLst>
          </p:nvPr>
        </p:nvGraphicFramePr>
        <p:xfrm>
          <a:off x="107504" y="1458829"/>
          <a:ext cx="471543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17062" y="1772816"/>
            <a:ext cx="38190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К 1914 году в России - 100 высших учебных заведений, из них 9 университетов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Долгое время частное (негосударственное) высшее образование отсутствовало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Пики роста количества университетов: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30-е годы: индустриализация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90-е годы: появление рынка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i="1" dirty="0">
                <a:solidFill>
                  <a:prstClr val="black"/>
                </a:solidFill>
              </a:rPr>
              <a:t>Значение университетов в России для общества долгие годы определялось государством</a:t>
            </a:r>
            <a:endParaRPr lang="ru-RU" dirty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65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740352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Распад Советского союза и новые условия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Упадок некоторых отраслей экономики (напр. текстильная) и формирование новых отраслей – изменение спроса со стороны рынка труда;</a:t>
            </a:r>
            <a:endParaRPr lang="en-US" sz="2800" dirty="0" smtClean="0"/>
          </a:p>
          <a:p>
            <a:endParaRPr lang="en-US" sz="2800" dirty="0"/>
          </a:p>
          <a:p>
            <a:r>
              <a:rPr lang="ru-RU" sz="2800" dirty="0" smtClean="0"/>
              <a:t>Отмена обязательного распределения выпускников;</a:t>
            </a:r>
          </a:p>
          <a:p>
            <a:endParaRPr lang="ru-RU" sz="2800" dirty="0"/>
          </a:p>
          <a:p>
            <a:r>
              <a:rPr lang="ru-RU" sz="2800" dirty="0" smtClean="0"/>
              <a:t>Существенное снижение финансирования высшего образования при сохранении численности студентов;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ru-RU" sz="2800" dirty="0" smtClean="0"/>
              <a:t>Новые условия существования вузов</a:t>
            </a:r>
            <a:r>
              <a:rPr lang="en-US" sz="2800" dirty="0" smtClean="0"/>
              <a:t>:</a:t>
            </a:r>
          </a:p>
          <a:p>
            <a:pPr lvl="1"/>
            <a:r>
              <a:rPr lang="ru-RU" sz="2400" dirty="0" smtClean="0"/>
              <a:t>Относительная автономия в вопросах открытия новых образовательных; </a:t>
            </a:r>
          </a:p>
          <a:p>
            <a:pPr lvl="1"/>
            <a:r>
              <a:rPr lang="ru-RU" sz="2400" dirty="0" smtClean="0"/>
              <a:t>Государственные вузы могут принимать студентов на места с оплатой обучения; </a:t>
            </a:r>
          </a:p>
          <a:p>
            <a:pPr lvl="1"/>
            <a:r>
              <a:rPr lang="ru-RU" sz="2400" dirty="0" smtClean="0"/>
              <a:t>Создание негосударственных вузов;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11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752"/>
            <a:ext cx="7740352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ru-RU" sz="2800" b="1" dirty="0">
                <a:solidFill>
                  <a:schemeClr val="bg1"/>
                </a:solidFill>
              </a:rPr>
              <a:t>Изменение образовательных и </a:t>
            </a:r>
            <a:r>
              <a:rPr lang="ru-RU" sz="2800" b="1" dirty="0" smtClean="0">
                <a:solidFill>
                  <a:schemeClr val="bg1"/>
                </a:solidFill>
              </a:rPr>
              <a:t>профессиональных </a:t>
            </a:r>
            <a:r>
              <a:rPr lang="ru-RU" sz="2800" b="1" dirty="0">
                <a:solidFill>
                  <a:schemeClr val="bg1"/>
                </a:solidFill>
              </a:rPr>
              <a:t>предпочтений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40560"/>
          </a:xfrm>
        </p:spPr>
        <p:txBody>
          <a:bodyPr>
            <a:noAutofit/>
          </a:bodyPr>
          <a:lstStyle/>
          <a:p>
            <a:r>
              <a:rPr lang="ru-RU" sz="1800" dirty="0" smtClean="0"/>
              <a:t>Снижение </a:t>
            </a:r>
            <a:r>
              <a:rPr lang="ru-RU" sz="1800" dirty="0"/>
              <a:t>заработной платы инженерно-технических и научных </a:t>
            </a:r>
            <a:r>
              <a:rPr lang="ru-RU" sz="1800" dirty="0" smtClean="0"/>
              <a:t>работников</a:t>
            </a:r>
          </a:p>
          <a:p>
            <a:r>
              <a:rPr lang="ru-RU" sz="1800" dirty="0" smtClean="0"/>
              <a:t>В период «дикого рынка» наиболее </a:t>
            </a:r>
            <a:r>
              <a:rPr lang="ru-RU" sz="1800" dirty="0"/>
              <a:t>успешными </a:t>
            </a:r>
            <a:r>
              <a:rPr lang="ru-RU" sz="1800" dirty="0" smtClean="0"/>
              <a:t>считались </a:t>
            </a:r>
            <a:r>
              <a:rPr lang="ru-RU" sz="1800" dirty="0"/>
              <a:t>люди, </a:t>
            </a:r>
            <a:r>
              <a:rPr lang="ru-RU" sz="1800" dirty="0" smtClean="0"/>
              <a:t>отличающиеся </a:t>
            </a:r>
            <a:r>
              <a:rPr lang="ru-RU" sz="1800" dirty="0"/>
              <a:t>энергичностью и деловой хваткой, а не </a:t>
            </a:r>
            <a:r>
              <a:rPr lang="ru-RU" sz="1800" dirty="0" smtClean="0"/>
              <a:t>образованием</a:t>
            </a:r>
          </a:p>
          <a:p>
            <a:r>
              <a:rPr lang="ru-RU" sz="1800" dirty="0" smtClean="0"/>
              <a:t>Рост востребованности гуманитарных экономических и юридических направлений подготовки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1027" name="Диаграмма 1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36912"/>
            <a:ext cx="6624736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0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856"/>
            <a:ext cx="757118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Переход к рынку – стремительный рост спроса на высшее образование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3625109"/>
              </p:ext>
            </p:extLst>
          </p:nvPr>
        </p:nvGraphicFramePr>
        <p:xfrm>
          <a:off x="0" y="1937981"/>
          <a:ext cx="9143999" cy="437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398474"/>
            <a:ext cx="7519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Численность студентов по формам обучения (тыс.чел.)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59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Рисунок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3752"/>
            <a:ext cx="6834376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bg1"/>
                </a:solidFill>
              </a:rPr>
              <a:t>Переход к рынку – появление </a:t>
            </a:r>
            <a:r>
              <a:rPr lang="ru-RU" sz="2800" b="1" dirty="0" err="1" smtClean="0">
                <a:solidFill>
                  <a:schemeClr val="bg1"/>
                </a:solidFill>
              </a:rPr>
              <a:t>негосударственнего</a:t>
            </a:r>
            <a:r>
              <a:rPr lang="ru-RU" sz="2800" b="1" dirty="0" smtClean="0">
                <a:solidFill>
                  <a:schemeClr val="bg1"/>
                </a:solidFill>
              </a:rPr>
              <a:t> сектора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8705379"/>
              </p:ext>
            </p:extLst>
          </p:nvPr>
        </p:nvGraphicFramePr>
        <p:xfrm>
          <a:off x="331914" y="1869743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736982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2200</Words>
  <Application>Microsoft Office PowerPoint</Application>
  <PresentationFormat>Экран (4:3)</PresentationFormat>
  <Paragraphs>337</Paragraphs>
  <Slides>27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1_Тема Office</vt:lpstr>
      <vt:lpstr>2_Тема Office</vt:lpstr>
      <vt:lpstr>ИСТОРИЧЕСКАЯ И ПЕРСПЕКТИВНАЯ ТИПОЛОГИЯ РОССИЙСКИХ ВУЗОВ </vt:lpstr>
      <vt:lpstr>Советское изобретение – «квазикорпоративная» система высшего образования</vt:lpstr>
      <vt:lpstr>Советская «квазикорпоративная» модель системы высшего образования</vt:lpstr>
      <vt:lpstr>Советская система высшего образования </vt:lpstr>
      <vt:lpstr>Российская традиция</vt:lpstr>
      <vt:lpstr>Распад Советского союза и новые условия</vt:lpstr>
      <vt:lpstr>Изменение образовательных и профессиональных предпочтений</vt:lpstr>
      <vt:lpstr>Переход к рынку – стремительный рост спроса на высшее образование</vt:lpstr>
      <vt:lpstr>Переход к рынку – появление негосударственнего сектора</vt:lpstr>
      <vt:lpstr>Ключевые тренды в развитии системы высшего образования</vt:lpstr>
      <vt:lpstr>Трансформация за последние 20 лет - 1</vt:lpstr>
      <vt:lpstr>Трансформация за последние 20 лет – 2</vt:lpstr>
      <vt:lpstr>Трансформация за последние 20 лет – 3</vt:lpstr>
      <vt:lpstr>Результаты анализа институционального многообразия в российском ВО - 1</vt:lpstr>
      <vt:lpstr>Результаты анализа институционального многообразия в российском ВО - 2</vt:lpstr>
      <vt:lpstr>Результаты анализа институционального многообразия в российском ВО - 3</vt:lpstr>
      <vt:lpstr>Презентация PowerPoint</vt:lpstr>
      <vt:lpstr>Презентация PowerPoint</vt:lpstr>
      <vt:lpstr>От стихийной трансформации к государственной политике</vt:lpstr>
      <vt:lpstr>Основания перспективной структуры ВПО в РФ</vt:lpstr>
      <vt:lpstr>Перспективная структура  ВО (национальный масштаб) - 1</vt:lpstr>
      <vt:lpstr>Перспективная структура  ВО (национальный масштаб) - 2</vt:lpstr>
      <vt:lpstr>Перспективная структура  ВО (региональный масштаб) - 1</vt:lpstr>
      <vt:lpstr>Перспективная структура  ВО (региональный масштаб) - 2</vt:lpstr>
      <vt:lpstr>“Flagship university” как основа сетевого взаимодействия вузов</vt:lpstr>
      <vt:lpstr>Что такое «Флагманский университет»  (Flagship university)?</vt:lpstr>
      <vt:lpstr>Характеристики модели «Флагманского университета» (Flagship university)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ИСТОРИЧЕСКАЯ И ПЕРСПЕКТИВНАЯ ТИПОЛОГИЯ РОССИЙСКИХ ВУЗОВ</dc:title>
  <dc:creator>frumin</dc:creator>
  <cp:lastModifiedBy>frumin</cp:lastModifiedBy>
  <cp:revision>2</cp:revision>
  <dcterms:created xsi:type="dcterms:W3CDTF">2015-04-24T09:39:24Z</dcterms:created>
  <dcterms:modified xsi:type="dcterms:W3CDTF">2015-04-24T09:42:45Z</dcterms:modified>
</cp:coreProperties>
</file>