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1"/>
  </p:sldMasterIdLst>
  <p:notesMasterIdLst>
    <p:notesMasterId r:id="rId6"/>
  </p:notesMasterIdLst>
  <p:sldIdLst>
    <p:sldId id="269" r:id="rId2"/>
    <p:sldId id="258" r:id="rId3"/>
    <p:sldId id="273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D3A79-28EE-49E5-9B8B-F695B7C0771A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A5273-FDFF-4038-9270-444E1B7D1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989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87214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3733800" cy="4373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343400" y="1752600"/>
            <a:ext cx="3733800" cy="43735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32E42-F916-462C-AE2E-292734CBB39F}" type="datetime1">
              <a:rPr lang="en-US"/>
              <a:pPr>
                <a:defRPr/>
              </a:pPr>
              <a:t>4/24/2015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www.abstudies.com  info@abstudies.com  +1(717) 344 0473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C7376-6E04-4DAD-8E01-48885244A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DD9D5A9-D2D1-F040-ACCD-6430C4A0CF1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3779D77-BF69-E544-B1A9-861540F24030}" type="datetimeFigureOut">
              <a:rPr lang="en-US" smtClean="0"/>
              <a:t>4/24/2015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6.emf"/><Relationship Id="rId4" Type="http://schemas.openxmlformats.org/officeDocument/2006/relationships/oleObject" Target="../embeddings/_____Microsoft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79" r="17432" b="9178"/>
          <a:stretch/>
        </p:blipFill>
        <p:spPr>
          <a:xfrm flipV="1">
            <a:off x="-114300" y="-152401"/>
            <a:ext cx="9258300" cy="711088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045" y="4938925"/>
            <a:ext cx="4865155" cy="175444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3700" y="376535"/>
            <a:ext cx="8026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>
              <a:solidFill>
                <a:schemeClr val="bg1"/>
              </a:solidFill>
              <a:latin typeface="Arial" charset="0"/>
            </a:endParaRPr>
          </a:p>
          <a:p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3700" y="1885637"/>
            <a:ext cx="6426200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4000" b="1" dirty="0" err="1" smtClean="0">
                <a:solidFill>
                  <a:schemeClr val="bg1"/>
                </a:solidFill>
              </a:rPr>
              <a:t>Сжёнов</a:t>
            </a:r>
            <a:r>
              <a:rPr lang="ru-RU" sz="4000" b="1" dirty="0" smtClean="0">
                <a:solidFill>
                  <a:schemeClr val="bg1"/>
                </a:solidFill>
              </a:rPr>
              <a:t> Евгений Станиславович</a:t>
            </a:r>
            <a:endParaRPr lang="ru-RU" sz="4000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ru-RU" sz="32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3200" b="1" dirty="0" smtClean="0">
                <a:solidFill>
                  <a:schemeClr val="bg1"/>
                </a:solidFill>
              </a:rPr>
              <a:t>Президент </a:t>
            </a:r>
            <a:r>
              <a:rPr lang="ru-RU" sz="3200" b="1" dirty="0">
                <a:solidFill>
                  <a:schemeClr val="bg1"/>
                </a:solidFill>
              </a:rPr>
              <a:t>МАНО (</a:t>
            </a:r>
            <a:r>
              <a:rPr lang="en-US" sz="3200" b="1" dirty="0">
                <a:solidFill>
                  <a:schemeClr val="bg1"/>
                </a:solidFill>
              </a:rPr>
              <a:t>IACE</a:t>
            </a:r>
            <a:r>
              <a:rPr lang="en-US" sz="3200" b="1" dirty="0" smtClean="0">
                <a:solidFill>
                  <a:schemeClr val="bg1"/>
                </a:solidFill>
              </a:rPr>
              <a:t>)</a:t>
            </a:r>
            <a:endParaRPr lang="ru-RU" sz="3200" b="1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3200" b="1" dirty="0" err="1" smtClean="0">
                <a:solidFill>
                  <a:schemeClr val="bg1"/>
                </a:solidFill>
              </a:rPr>
              <a:t>к.с.н</a:t>
            </a:r>
            <a:r>
              <a:rPr lang="ru-RU" sz="3200" b="1" dirty="0">
                <a:solidFill>
                  <a:schemeClr val="bg1"/>
                </a:solidFill>
              </a:rPr>
              <a:t>.</a:t>
            </a:r>
            <a:r>
              <a:rPr lang="en-US" sz="3200" b="1" dirty="0">
                <a:solidFill>
                  <a:schemeClr val="bg1"/>
                </a:solidFill>
              </a:rPr>
              <a:t>,</a:t>
            </a:r>
            <a:r>
              <a:rPr lang="ru-RU" sz="3200" b="1" dirty="0">
                <a:solidFill>
                  <a:schemeClr val="bg1"/>
                </a:solidFill>
              </a:rPr>
              <a:t> доцент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3700" y="4934104"/>
            <a:ext cx="3009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9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b="1" i="1" dirty="0" smtClean="0"/>
          </a:p>
          <a:p>
            <a:r>
              <a:rPr lang="ru-RU" b="1" i="1" dirty="0" smtClean="0"/>
              <a:t>Создана в 2011 году на базе МГУ имени М.В. Ломоносова</a:t>
            </a:r>
          </a:p>
          <a:p>
            <a:r>
              <a:rPr lang="ru-RU" b="1" i="1" dirty="0" smtClean="0"/>
              <a:t>В МАНО (</a:t>
            </a:r>
            <a:r>
              <a:rPr lang="en-US" b="1" i="1" dirty="0" smtClean="0"/>
              <a:t>IACE)</a:t>
            </a:r>
            <a:r>
              <a:rPr lang="ru-RU" b="1" i="1" dirty="0" smtClean="0"/>
              <a:t> входят </a:t>
            </a:r>
            <a:r>
              <a:rPr lang="ru-RU" b="1" i="1" dirty="0" smtClean="0">
                <a:solidFill>
                  <a:srgbClr val="FF0000"/>
                </a:solidFill>
              </a:rPr>
              <a:t>2</a:t>
            </a:r>
            <a:r>
              <a:rPr lang="en-US" b="1" i="1" dirty="0" smtClean="0">
                <a:solidFill>
                  <a:srgbClr val="FF0000"/>
                </a:solidFill>
              </a:rPr>
              <a:t>3</a:t>
            </a:r>
            <a:r>
              <a:rPr lang="ru-RU" b="1" i="1" dirty="0" smtClean="0">
                <a:solidFill>
                  <a:srgbClr val="FF0000"/>
                </a:solidFill>
              </a:rPr>
              <a:t>4</a:t>
            </a:r>
            <a:r>
              <a:rPr lang="ru-RU" b="1" i="1" dirty="0" smtClean="0"/>
              <a:t> </a:t>
            </a:r>
            <a:r>
              <a:rPr lang="ru-RU" b="1" i="1" dirty="0" smtClean="0"/>
              <a:t>российских и </a:t>
            </a:r>
            <a:r>
              <a:rPr lang="ru-RU" b="1" i="1" dirty="0" smtClean="0">
                <a:solidFill>
                  <a:srgbClr val="FF0000"/>
                </a:solidFill>
              </a:rPr>
              <a:t>12</a:t>
            </a:r>
            <a:r>
              <a:rPr lang="ru-RU" b="1" i="1" dirty="0" smtClean="0"/>
              <a:t> зарубежных вузов (включая </a:t>
            </a:r>
            <a:r>
              <a:rPr lang="ru-RU" b="1" i="1" dirty="0" smtClean="0">
                <a:solidFill>
                  <a:srgbClr val="FF0000"/>
                </a:solidFill>
              </a:rPr>
              <a:t>3 </a:t>
            </a:r>
            <a:r>
              <a:rPr lang="ru-RU" b="1" i="1" dirty="0" smtClean="0"/>
              <a:t>вуза из списка </a:t>
            </a:r>
            <a:r>
              <a:rPr lang="en-US" b="1" i="1" dirty="0" smtClean="0">
                <a:solidFill>
                  <a:srgbClr val="FF0000"/>
                </a:solidFill>
              </a:rPr>
              <a:t>TOP-50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smtClean="0"/>
              <a:t>мирового рейтинга)</a:t>
            </a:r>
            <a:r>
              <a:rPr lang="ru-RU" b="1" i="1" dirty="0"/>
              <a:t> </a:t>
            </a:r>
            <a:r>
              <a:rPr lang="ru-RU" b="1" i="1" dirty="0" smtClean="0"/>
              <a:t>с развитой системой ДПО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17</a:t>
            </a:r>
            <a:r>
              <a:rPr lang="ru-RU" b="1" i="1" dirty="0" smtClean="0"/>
              <a:t> отделений на базе ведущих университетов России</a:t>
            </a:r>
            <a:r>
              <a:rPr lang="en-US" b="1" i="1" dirty="0" smtClean="0"/>
              <a:t>,</a:t>
            </a:r>
            <a:r>
              <a:rPr lang="ru-RU" b="1" i="1" dirty="0" smtClean="0"/>
              <a:t> 2 отделения за рубежом  (США</a:t>
            </a:r>
            <a:r>
              <a:rPr lang="en-US" b="1" i="1" dirty="0" smtClean="0"/>
              <a:t>,</a:t>
            </a:r>
            <a:r>
              <a:rPr lang="ru-RU" b="1" i="1" dirty="0" err="1" smtClean="0"/>
              <a:t>г.Бока-Ратон</a:t>
            </a:r>
            <a:r>
              <a:rPr lang="en-US" b="1" i="1" dirty="0" smtClean="0"/>
              <a:t>;</a:t>
            </a:r>
            <a:r>
              <a:rPr lang="ru-RU" b="1" i="1" dirty="0" smtClean="0"/>
              <a:t> Франция</a:t>
            </a:r>
            <a:r>
              <a:rPr lang="en-US" b="1" i="1" dirty="0" smtClean="0"/>
              <a:t>,</a:t>
            </a:r>
            <a:r>
              <a:rPr lang="ru-RU" b="1" i="1" dirty="0" smtClean="0"/>
              <a:t> </a:t>
            </a:r>
            <a:r>
              <a:rPr lang="ru-RU" b="1" i="1" dirty="0" err="1" smtClean="0"/>
              <a:t>г.Париж</a:t>
            </a:r>
            <a:r>
              <a:rPr lang="ru-RU" b="1" i="1" dirty="0" smtClean="0"/>
              <a:t>)</a:t>
            </a:r>
          </a:p>
          <a:p>
            <a:r>
              <a:rPr lang="ru-RU" b="1" i="1" dirty="0" smtClean="0"/>
              <a:t>Тесное взаимодействие с ведущими российскими и зарубежными компаниями</a:t>
            </a:r>
            <a:endParaRPr lang="ru-RU" b="1" i="1" dirty="0"/>
          </a:p>
          <a:p>
            <a:r>
              <a:rPr lang="ru-RU" b="1" i="1" dirty="0" smtClean="0"/>
              <a:t>Проекты МАНО реализуются при участии Администрации Президента РФ</a:t>
            </a:r>
            <a:r>
              <a:rPr lang="en-US" b="1" i="1" dirty="0" smtClean="0"/>
              <a:t>,</a:t>
            </a:r>
            <a:r>
              <a:rPr lang="ru-RU" b="1" i="1" dirty="0" smtClean="0"/>
              <a:t> Аппарата Правительства РФ</a:t>
            </a:r>
            <a:r>
              <a:rPr lang="en-US" b="1" i="1" dirty="0" smtClean="0"/>
              <a:t>,</a:t>
            </a:r>
            <a:r>
              <a:rPr lang="ru-RU" b="1" i="1" dirty="0"/>
              <a:t> </a:t>
            </a:r>
            <a:r>
              <a:rPr lang="ru-RU" b="1" i="1" dirty="0" smtClean="0"/>
              <a:t>Государственной Думы ФС РФ</a:t>
            </a:r>
            <a:r>
              <a:rPr lang="en-US" b="1" i="1" dirty="0" smtClean="0"/>
              <a:t>,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Минобрнауки</a:t>
            </a:r>
            <a:r>
              <a:rPr lang="ru-RU" b="1" i="1" dirty="0" smtClean="0"/>
              <a:t> РФ</a:t>
            </a:r>
            <a:r>
              <a:rPr lang="en-US" b="1" i="1" dirty="0" smtClean="0"/>
              <a:t>,</a:t>
            </a:r>
            <a:r>
              <a:rPr lang="ru-RU" b="1" i="1" dirty="0" smtClean="0"/>
              <a:t> представителей власти регионов РФ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62" r="11111" b="47915"/>
          <a:stretch/>
        </p:blipFill>
        <p:spPr>
          <a:xfrm flipV="1">
            <a:off x="-241300" y="0"/>
            <a:ext cx="9385300" cy="204721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86434"/>
            <a:ext cx="5164552" cy="186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98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85800" y="1066800"/>
            <a:ext cx="9220200" cy="4819650"/>
            <a:chOff x="-159" y="618"/>
            <a:chExt cx="5808" cy="3036"/>
          </a:xfrm>
        </p:grpSpPr>
        <p:graphicFrame>
          <p:nvGraphicFramePr>
            <p:cNvPr id="5124" name="Object 3"/>
            <p:cNvGraphicFramePr>
              <a:graphicFrameLocks noChangeAspect="1"/>
            </p:cNvGraphicFramePr>
            <p:nvPr/>
          </p:nvGraphicFramePr>
          <p:xfrm>
            <a:off x="-159" y="618"/>
            <a:ext cx="5809" cy="3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r:id="rId4" imgW="8943935" imgH="3343317" progId="">
                    <p:embed/>
                  </p:oleObj>
                </mc:Choice>
                <mc:Fallback>
                  <p:oleObj r:id="rId4" imgW="8943935" imgH="3343317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159" y="618"/>
                          <a:ext cx="5809" cy="30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5" name="Text Box 4"/>
            <p:cNvSpPr txBox="1">
              <a:spLocks noChangeArrowheads="1"/>
            </p:cNvSpPr>
            <p:nvPr/>
          </p:nvSpPr>
          <p:spPr bwMode="auto">
            <a:xfrm>
              <a:off x="-159" y="618"/>
              <a:ext cx="5809" cy="30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57188" y="142875"/>
            <a:ext cx="8429625" cy="136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1C1C1C"/>
              </a:buClr>
              <a:buSzPct val="100000"/>
              <a:buFont typeface="Arial" charset="0"/>
              <a:buNone/>
            </a:pPr>
            <a:r>
              <a:rPr lang="en-GB" sz="2400" b="1" dirty="0" err="1">
                <a:solidFill>
                  <a:srgbClr val="1C1C1C"/>
                </a:solidFill>
                <a:latin typeface="+mn-lt"/>
              </a:rPr>
              <a:t>Распределение</a:t>
            </a:r>
            <a:r>
              <a:rPr lang="en-GB" sz="2400" b="1" dirty="0">
                <a:solidFill>
                  <a:srgbClr val="1C1C1C"/>
                </a:solidFill>
                <a:latin typeface="+mn-lt"/>
              </a:rPr>
              <a:t> </a:t>
            </a:r>
            <a:r>
              <a:rPr lang="en-GB" sz="2400" b="1" dirty="0" err="1">
                <a:solidFill>
                  <a:srgbClr val="1C1C1C"/>
                </a:solidFill>
                <a:latin typeface="+mn-lt"/>
              </a:rPr>
              <a:t>слушателей</a:t>
            </a:r>
            <a:r>
              <a:rPr lang="en-GB" sz="2400" b="1" dirty="0">
                <a:solidFill>
                  <a:srgbClr val="1C1C1C"/>
                </a:solidFill>
                <a:latin typeface="+mn-lt"/>
              </a:rPr>
              <a:t> </a:t>
            </a:r>
            <a:r>
              <a:rPr lang="ru-RU" sz="2400" b="1" dirty="0" smtClean="0">
                <a:solidFill>
                  <a:srgbClr val="1C1C1C"/>
                </a:solidFill>
                <a:latin typeface="+mn-lt"/>
              </a:rPr>
              <a:t>системы непрерывного дополнительного образования </a:t>
            </a:r>
            <a:r>
              <a:rPr lang="en-GB" sz="2400" b="1" dirty="0" err="1" smtClean="0">
                <a:solidFill>
                  <a:srgbClr val="1C1C1C"/>
                </a:solidFill>
                <a:latin typeface="+mn-lt"/>
              </a:rPr>
              <a:t>по</a:t>
            </a:r>
            <a:r>
              <a:rPr lang="en-GB" sz="2400" b="1" dirty="0" smtClean="0">
                <a:solidFill>
                  <a:srgbClr val="1C1C1C"/>
                </a:solidFill>
                <a:latin typeface="+mn-lt"/>
              </a:rPr>
              <a:t> </a:t>
            </a:r>
            <a:r>
              <a:rPr lang="en-GB" sz="2400" b="1" dirty="0" err="1" smtClean="0">
                <a:solidFill>
                  <a:srgbClr val="1C1C1C"/>
                </a:solidFill>
                <a:latin typeface="+mn-lt"/>
              </a:rPr>
              <a:t>направлениям</a:t>
            </a:r>
            <a:endParaRPr lang="ru-RU" sz="2400" b="1" dirty="0" smtClean="0">
              <a:solidFill>
                <a:srgbClr val="1C1C1C"/>
              </a:solidFill>
              <a:latin typeface="+mn-lt"/>
            </a:endParaRPr>
          </a:p>
          <a:p>
            <a:pPr eaLnBrk="1" hangingPunct="1">
              <a:buClr>
                <a:srgbClr val="1C1C1C"/>
              </a:buClr>
              <a:buSzPct val="100000"/>
              <a:buFont typeface="Arial" charset="0"/>
              <a:buNone/>
            </a:pPr>
            <a:r>
              <a:rPr lang="en-GB" sz="2400" b="1" dirty="0" smtClean="0">
                <a:solidFill>
                  <a:srgbClr val="1C1C1C"/>
                </a:solidFill>
                <a:latin typeface="+mn-lt"/>
              </a:rPr>
              <a:t> </a:t>
            </a:r>
            <a:r>
              <a:rPr lang="en-GB" sz="2400" b="1" i="1" dirty="0">
                <a:solidFill>
                  <a:srgbClr val="1C1C1C"/>
                </a:solidFill>
                <a:latin typeface="+mn-lt"/>
              </a:rPr>
              <a:t>(</a:t>
            </a:r>
            <a:r>
              <a:rPr lang="en-GB" sz="2400" b="1" i="1" dirty="0" smtClean="0">
                <a:solidFill>
                  <a:srgbClr val="1C1C1C"/>
                </a:solidFill>
                <a:latin typeface="+mn-lt"/>
              </a:rPr>
              <a:t>20</a:t>
            </a:r>
            <a:r>
              <a:rPr lang="en-US" sz="2400" b="1" i="1" dirty="0" smtClean="0">
                <a:solidFill>
                  <a:srgbClr val="1C1C1C"/>
                </a:solidFill>
                <a:latin typeface="+mn-lt"/>
              </a:rPr>
              <a:t>13</a:t>
            </a:r>
            <a:r>
              <a:rPr lang="en-GB" sz="2400" b="1" i="1" dirty="0" smtClean="0">
                <a:solidFill>
                  <a:srgbClr val="1C1C1C"/>
                </a:solidFill>
                <a:latin typeface="+mn-lt"/>
              </a:rPr>
              <a:t>-201</a:t>
            </a:r>
            <a:r>
              <a:rPr lang="en-US" sz="2400" b="1" i="1" dirty="0" smtClean="0">
                <a:solidFill>
                  <a:srgbClr val="1C1C1C"/>
                </a:solidFill>
                <a:latin typeface="+mn-lt"/>
              </a:rPr>
              <a:t>4</a:t>
            </a:r>
            <a:r>
              <a:rPr lang="ru-RU" sz="2400" b="1" i="1" dirty="0" smtClean="0">
                <a:solidFill>
                  <a:srgbClr val="1C1C1C"/>
                </a:solidFill>
                <a:latin typeface="+mn-lt"/>
              </a:rPr>
              <a:t> </a:t>
            </a:r>
            <a:r>
              <a:rPr lang="en-GB" sz="2400" b="1" i="1" dirty="0" err="1" smtClean="0">
                <a:solidFill>
                  <a:srgbClr val="1C1C1C"/>
                </a:solidFill>
                <a:latin typeface="+mn-lt"/>
              </a:rPr>
              <a:t>гг</a:t>
            </a:r>
            <a:r>
              <a:rPr lang="en-GB" sz="2400" b="1" i="1" dirty="0">
                <a:solidFill>
                  <a:srgbClr val="1C1C1C"/>
                </a:solidFill>
                <a:latin typeface="+mn-lt"/>
              </a:rPr>
              <a:t>.)</a:t>
            </a:r>
            <a:r>
              <a:rPr lang="en-GB" b="1" i="1" dirty="0">
                <a:solidFill>
                  <a:srgbClr val="1C1C1C"/>
                </a:solidFill>
                <a:latin typeface="+mn-lt"/>
              </a:rPr>
              <a:t> </a:t>
            </a:r>
            <a:r>
              <a:rPr lang="en-GB" b="1" i="1" dirty="0">
                <a:solidFill>
                  <a:srgbClr val="1C1C1C"/>
                </a:solidFill>
              </a:rPr>
              <a:t/>
            </a:r>
            <a:br>
              <a:rPr lang="en-GB" b="1" i="1" dirty="0">
                <a:solidFill>
                  <a:srgbClr val="1C1C1C"/>
                </a:solidFill>
              </a:rPr>
            </a:br>
            <a:r>
              <a:rPr lang="en-GB" sz="1050" dirty="0">
                <a:solidFill>
                  <a:srgbClr val="1C1C1C"/>
                </a:solidFill>
              </a:rPr>
              <a:t>(</a:t>
            </a:r>
            <a:r>
              <a:rPr lang="ru-RU" sz="1050" dirty="0">
                <a:solidFill>
                  <a:srgbClr val="1C1C1C"/>
                </a:solidFill>
              </a:rPr>
              <a:t>данные </a:t>
            </a:r>
            <a:r>
              <a:rPr lang="ru-RU" sz="1050" dirty="0" smtClean="0">
                <a:solidFill>
                  <a:srgbClr val="1C1C1C"/>
                </a:solidFill>
              </a:rPr>
              <a:t>МАНО</a:t>
            </a:r>
            <a:r>
              <a:rPr lang="en-GB" sz="1050" dirty="0" smtClean="0">
                <a:solidFill>
                  <a:srgbClr val="1C1C1C"/>
                </a:solidFill>
              </a:rPr>
              <a:t>)</a:t>
            </a:r>
            <a:endParaRPr lang="en-GB" sz="1050" dirty="0">
              <a:solidFill>
                <a:srgbClr val="1C1C1C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62" r="11111" b="47915"/>
          <a:stretch/>
        </p:blipFill>
        <p:spPr>
          <a:xfrm flipV="1">
            <a:off x="-127000" y="5956300"/>
            <a:ext cx="9385300" cy="8001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145" y="6125892"/>
            <a:ext cx="1994955" cy="71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322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>
          <a:xfrm>
            <a:off x="0" y="215900"/>
            <a:ext cx="8915400" cy="9271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ru-RU" sz="2200" b="1" cap="none" dirty="0" smtClean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ru-RU" sz="2400" b="1" cap="none" dirty="0" smtClean="0">
                <a:solidFill>
                  <a:schemeClr val="tx1"/>
                </a:solidFill>
                <a:latin typeface="+mn-lt"/>
              </a:rPr>
              <a:t>Динамика количества студентов ВПО и слушателей ДПО в вузах РФ</a:t>
            </a:r>
            <a:br>
              <a:rPr lang="ru-RU" sz="2400" b="1" cap="none" dirty="0" smtClean="0">
                <a:solidFill>
                  <a:schemeClr val="tx1"/>
                </a:solidFill>
                <a:latin typeface="+mn-lt"/>
              </a:rPr>
            </a:br>
            <a:r>
              <a:rPr lang="ru-RU" sz="1050" b="1" cap="none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ru-RU" sz="1050" cap="none" dirty="0" smtClean="0">
                <a:solidFill>
                  <a:schemeClr val="tx1"/>
                </a:solidFill>
                <a:latin typeface="+mn-lt"/>
              </a:rPr>
              <a:t>Данные</a:t>
            </a:r>
            <a:r>
              <a:rPr lang="en-US" sz="1050" cap="none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050" dirty="0" smtClean="0">
                <a:solidFill>
                  <a:schemeClr val="tx1"/>
                </a:solidFill>
                <a:latin typeface="+mn-lt"/>
              </a:rPr>
              <a:t>МАНО</a:t>
            </a:r>
            <a:endParaRPr lang="ru-RU" sz="1050" cap="none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3738563" cy="5029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ru-RU" sz="2400" dirty="0" smtClean="0"/>
              <a:t>В последние годы наблюдается</a:t>
            </a:r>
            <a:r>
              <a:rPr lang="en-US" sz="2400" dirty="0" smtClean="0"/>
              <a:t>:</a:t>
            </a:r>
            <a:endParaRPr lang="ru-RU" sz="2400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ru-RU" sz="2400" b="0" dirty="0" smtClean="0"/>
              <a:t>Медленный рост количества студентов  ВПО (1-е высшее)</a:t>
            </a:r>
            <a:endParaRPr lang="en-US" sz="2400" b="0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ru-RU" sz="2400" b="0" dirty="0" smtClean="0"/>
              <a:t>Стабилизация количества студентов ВПО (2-е высшее</a:t>
            </a:r>
            <a:r>
              <a:rPr lang="en-US" sz="2400" b="0" dirty="0" smtClean="0"/>
              <a:t>,</a:t>
            </a:r>
            <a:r>
              <a:rPr lang="ru-RU" sz="2400" b="0" dirty="0" smtClean="0"/>
              <a:t> в </a:t>
            </a:r>
            <a:r>
              <a:rPr lang="ru-RU" sz="2400" b="0" dirty="0" err="1" smtClean="0"/>
              <a:t>т.ч</a:t>
            </a:r>
            <a:r>
              <a:rPr lang="ru-RU" sz="2400" b="0" dirty="0" smtClean="0"/>
              <a:t>. магистратура)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ru-RU" sz="2400" dirty="0" smtClean="0"/>
              <a:t>Динамичный рост количества слушателей системы ДПО</a:t>
            </a:r>
            <a:r>
              <a:rPr lang="ru-RU" sz="1600" dirty="0" smtClean="0"/>
              <a:t> </a:t>
            </a:r>
          </a:p>
          <a:p>
            <a:pPr marL="0" indent="0" eaLnBrk="1" hangingPunct="1">
              <a:lnSpc>
                <a:spcPct val="80000"/>
              </a:lnSpc>
            </a:pPr>
            <a:endParaRPr lang="ru-RU" sz="1600" b="0" dirty="0" smtClean="0"/>
          </a:p>
          <a:p>
            <a:pPr marL="0" indent="0" eaLnBrk="1" hangingPunct="1">
              <a:lnSpc>
                <a:spcPct val="80000"/>
              </a:lnSpc>
            </a:pPr>
            <a:endParaRPr lang="ru-RU" sz="1600" b="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ru-RU" sz="1600" b="0" dirty="0" smtClean="0"/>
              <a:t> </a:t>
            </a:r>
          </a:p>
        </p:txBody>
      </p:sp>
      <p:graphicFrame>
        <p:nvGraphicFramePr>
          <p:cNvPr id="6148" name="Object 4"/>
          <p:cNvGraphicFramePr>
            <a:graphicFrameLocks noGrp="1" noChangeAspect="1"/>
          </p:cNvGraphicFramePr>
          <p:nvPr>
            <p:ph type="chart" sz="half" idx="2"/>
            <p:extLst>
              <p:ext uri="{D42A27DB-BD31-4B8C-83A1-F6EECF244321}">
                <p14:modId xmlns:p14="http://schemas.microsoft.com/office/powerpoint/2010/main" val="150260615"/>
              </p:ext>
            </p:extLst>
          </p:nvPr>
        </p:nvGraphicFramePr>
        <p:xfrm>
          <a:off x="4116388" y="927100"/>
          <a:ext cx="4886325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Диаграмма" r:id="rId4" imgW="4886257" imgH="4800600" progId="Excel.Chart.8">
                  <p:embed/>
                </p:oleObj>
              </mc:Choice>
              <mc:Fallback>
                <p:oleObj name="Диаграмма" r:id="rId4" imgW="4886257" imgH="4800600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927100"/>
                        <a:ext cx="4886325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62" r="11111" b="47915"/>
          <a:stretch/>
        </p:blipFill>
        <p:spPr>
          <a:xfrm flipV="1">
            <a:off x="-127000" y="5956300"/>
            <a:ext cx="9385300" cy="8001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145" y="6125892"/>
            <a:ext cx="1994955" cy="71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3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166</Words>
  <Application>Microsoft Office PowerPoint</Application>
  <PresentationFormat>Экран (4:3)</PresentationFormat>
  <Paragraphs>20</Paragraphs>
  <Slides>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Adjacency</vt:lpstr>
      <vt:lpstr>Диаграмма</vt:lpstr>
      <vt:lpstr>Презентация PowerPoint</vt:lpstr>
      <vt:lpstr>Презентация PowerPoint</vt:lpstr>
      <vt:lpstr>Презентация PowerPoint</vt:lpstr>
      <vt:lpstr>  Динамика количества студентов ВПО и слушателей ДПО в вузах РФ     Данные МАНО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MEDIA-KZC</cp:lastModifiedBy>
  <cp:revision>2</cp:revision>
  <dcterms:modified xsi:type="dcterms:W3CDTF">2015-04-24T09:07:58Z</dcterms:modified>
</cp:coreProperties>
</file>