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12" r:id="rId3"/>
    <p:sldId id="299" r:id="rId4"/>
    <p:sldId id="313" r:id="rId5"/>
    <p:sldId id="304" r:id="rId6"/>
    <p:sldId id="285" r:id="rId7"/>
    <p:sldId id="286" r:id="rId8"/>
    <p:sldId id="287" r:id="rId9"/>
    <p:sldId id="289" r:id="rId10"/>
    <p:sldId id="291" r:id="rId11"/>
    <p:sldId id="292" r:id="rId12"/>
    <p:sldId id="294" r:id="rId13"/>
    <p:sldId id="310" r:id="rId14"/>
    <p:sldId id="288" r:id="rId15"/>
    <p:sldId id="295" r:id="rId16"/>
    <p:sldId id="311" r:id="rId17"/>
    <p:sldId id="305" r:id="rId18"/>
    <p:sldId id="296" r:id="rId19"/>
    <p:sldId id="306" r:id="rId20"/>
    <p:sldId id="307" r:id="rId21"/>
    <p:sldId id="308" r:id="rId22"/>
    <p:sldId id="309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86F"/>
    <a:srgbClr val="003F82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9822" autoAdjust="0"/>
  </p:normalViewPr>
  <p:slideViewPr>
    <p:cSldViewPr snapToGrid="0" snapToObjects="1">
      <p:cViewPr>
        <p:scale>
          <a:sx n="60" d="100"/>
          <a:sy n="60" d="100"/>
        </p:scale>
        <p:origin x="-157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onesgle\Documents\Papers\Copy%20of%20Indicators%20Canada_HigherEd%20%20Federalism%20_Sept%2015%20(2)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user\Desktop\&#1060;&#1077;&#1076;-&#1056;&#1077;&#1075;\&#1088;&#1072;&#1089;&#1087;&#1088;&#1077;&#1076;&#1077;&#1083;&#1077;&#1085;&#1080;&#1103;_&#1089;&#1090;&#1088;&#1072;&#1085;_&#1087;&#1086;_&#1074;&#1077;&#1076;&#1086;&#1084;&#1089;&#1090;&#1074;&#1072;&#1084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Government</c:v>
          </c:tx>
          <c:invertIfNegative val="0"/>
          <c:cat>
            <c:strRef>
              <c:f>'OOP Alberta'!$A$43:$A$53</c:f>
              <c:strCache>
                <c:ptCount val="11"/>
                <c:pt idx="0">
                  <c:v>Canada</c:v>
                </c:pt>
                <c:pt idx="1">
                  <c:v>Newfoundland and Labrador</c:v>
                </c:pt>
                <c:pt idx="2">
                  <c:v>Prince Edward Island</c:v>
                </c:pt>
                <c:pt idx="3">
                  <c:v>Nova Scotia</c:v>
                </c:pt>
                <c:pt idx="4">
                  <c:v>New Brunswick</c:v>
                </c:pt>
                <c:pt idx="5">
                  <c:v>Quebec</c:v>
                </c:pt>
                <c:pt idx="6">
                  <c:v>Ontario</c:v>
                </c:pt>
                <c:pt idx="7">
                  <c:v>Manitoba</c:v>
                </c:pt>
                <c:pt idx="8">
                  <c:v>Saskatchewan</c:v>
                </c:pt>
                <c:pt idx="9">
                  <c:v>Alberta</c:v>
                </c:pt>
                <c:pt idx="10">
                  <c:v>British Columbia</c:v>
                </c:pt>
              </c:strCache>
            </c:strRef>
          </c:cat>
          <c:val>
            <c:numRef>
              <c:f>'OOP Alberta'!$B$43:$B$53</c:f>
              <c:numCache>
                <c:formatCode>General</c:formatCode>
                <c:ptCount val="11"/>
                <c:pt idx="0">
                  <c:v>53.9</c:v>
                </c:pt>
                <c:pt idx="1">
                  <c:v>69.5</c:v>
                </c:pt>
                <c:pt idx="2">
                  <c:v>59.7</c:v>
                </c:pt>
                <c:pt idx="3">
                  <c:v>42.5</c:v>
                </c:pt>
                <c:pt idx="4">
                  <c:v>52.1</c:v>
                </c:pt>
                <c:pt idx="5">
                  <c:v>68.599999999999994</c:v>
                </c:pt>
                <c:pt idx="6">
                  <c:v>45</c:v>
                </c:pt>
                <c:pt idx="7">
                  <c:v>58</c:v>
                </c:pt>
                <c:pt idx="8">
                  <c:v>60.3</c:v>
                </c:pt>
                <c:pt idx="9">
                  <c:v>59.1</c:v>
                </c:pt>
                <c:pt idx="10">
                  <c:v>51.9</c:v>
                </c:pt>
              </c:numCache>
            </c:numRef>
          </c:val>
        </c:ser>
        <c:ser>
          <c:idx val="1"/>
          <c:order val="1"/>
          <c:tx>
            <c:v>Tuition</c:v>
          </c:tx>
          <c:invertIfNegative val="0"/>
          <c:cat>
            <c:strRef>
              <c:f>'OOP Alberta'!$A$43:$A$53</c:f>
              <c:strCache>
                <c:ptCount val="11"/>
                <c:pt idx="0">
                  <c:v>Canada</c:v>
                </c:pt>
                <c:pt idx="1">
                  <c:v>Newfoundland and Labrador</c:v>
                </c:pt>
                <c:pt idx="2">
                  <c:v>Prince Edward Island</c:v>
                </c:pt>
                <c:pt idx="3">
                  <c:v>Nova Scotia</c:v>
                </c:pt>
                <c:pt idx="4">
                  <c:v>New Brunswick</c:v>
                </c:pt>
                <c:pt idx="5">
                  <c:v>Quebec</c:v>
                </c:pt>
                <c:pt idx="6">
                  <c:v>Ontario</c:v>
                </c:pt>
                <c:pt idx="7">
                  <c:v>Manitoba</c:v>
                </c:pt>
                <c:pt idx="8">
                  <c:v>Saskatchewan</c:v>
                </c:pt>
                <c:pt idx="9">
                  <c:v>Alberta</c:v>
                </c:pt>
                <c:pt idx="10">
                  <c:v>British Columbia</c:v>
                </c:pt>
              </c:strCache>
            </c:strRef>
          </c:cat>
          <c:val>
            <c:numRef>
              <c:f>'OOP Alberta'!$C$43:$C$53</c:f>
              <c:numCache>
                <c:formatCode>General</c:formatCode>
                <c:ptCount val="11"/>
                <c:pt idx="0">
                  <c:v>20.3</c:v>
                </c:pt>
                <c:pt idx="1">
                  <c:v>10.9</c:v>
                </c:pt>
                <c:pt idx="2">
                  <c:v>20</c:v>
                </c:pt>
                <c:pt idx="3">
                  <c:v>24</c:v>
                </c:pt>
                <c:pt idx="4">
                  <c:v>21.5</c:v>
                </c:pt>
                <c:pt idx="5">
                  <c:v>12.3</c:v>
                </c:pt>
                <c:pt idx="6">
                  <c:v>26.4</c:v>
                </c:pt>
                <c:pt idx="7">
                  <c:v>15.9</c:v>
                </c:pt>
                <c:pt idx="8">
                  <c:v>14.6</c:v>
                </c:pt>
                <c:pt idx="9">
                  <c:v>15.1</c:v>
                </c:pt>
                <c:pt idx="10">
                  <c:v>22.1</c:v>
                </c:pt>
              </c:numCache>
            </c:numRef>
          </c:val>
        </c:ser>
        <c:ser>
          <c:idx val="2"/>
          <c:order val="2"/>
          <c:tx>
            <c:v>Other</c:v>
          </c:tx>
          <c:invertIfNegative val="0"/>
          <c:cat>
            <c:strRef>
              <c:f>'OOP Alberta'!$A$43:$A$53</c:f>
              <c:strCache>
                <c:ptCount val="11"/>
                <c:pt idx="0">
                  <c:v>Canada</c:v>
                </c:pt>
                <c:pt idx="1">
                  <c:v>Newfoundland and Labrador</c:v>
                </c:pt>
                <c:pt idx="2">
                  <c:v>Prince Edward Island</c:v>
                </c:pt>
                <c:pt idx="3">
                  <c:v>Nova Scotia</c:v>
                </c:pt>
                <c:pt idx="4">
                  <c:v>New Brunswick</c:v>
                </c:pt>
                <c:pt idx="5">
                  <c:v>Quebec</c:v>
                </c:pt>
                <c:pt idx="6">
                  <c:v>Ontario</c:v>
                </c:pt>
                <c:pt idx="7">
                  <c:v>Manitoba</c:v>
                </c:pt>
                <c:pt idx="8">
                  <c:v>Saskatchewan</c:v>
                </c:pt>
                <c:pt idx="9">
                  <c:v>Alberta</c:v>
                </c:pt>
                <c:pt idx="10">
                  <c:v>British Columbia</c:v>
                </c:pt>
              </c:strCache>
            </c:strRef>
          </c:cat>
          <c:val>
            <c:numRef>
              <c:f>'OOP Alberta'!$D$43:$D$53</c:f>
              <c:numCache>
                <c:formatCode>General</c:formatCode>
                <c:ptCount val="11"/>
                <c:pt idx="0">
                  <c:v>25.799999999999997</c:v>
                </c:pt>
                <c:pt idx="1">
                  <c:v>19.599999999999994</c:v>
                </c:pt>
                <c:pt idx="2">
                  <c:v>20.299999999999997</c:v>
                </c:pt>
                <c:pt idx="3">
                  <c:v>33.5</c:v>
                </c:pt>
                <c:pt idx="4">
                  <c:v>26.400000000000006</c:v>
                </c:pt>
                <c:pt idx="5">
                  <c:v>19.100000000000009</c:v>
                </c:pt>
                <c:pt idx="6">
                  <c:v>28.599999999999994</c:v>
                </c:pt>
                <c:pt idx="7">
                  <c:v>26.099999999999994</c:v>
                </c:pt>
                <c:pt idx="8">
                  <c:v>25.100000000000009</c:v>
                </c:pt>
                <c:pt idx="9">
                  <c:v>25.799999999999997</c:v>
                </c:pt>
                <c:pt idx="10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231552"/>
        <c:axId val="183806208"/>
      </c:barChart>
      <c:catAx>
        <c:axId val="190231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183806208"/>
        <c:crosses val="autoZero"/>
        <c:auto val="1"/>
        <c:lblAlgn val="ctr"/>
        <c:lblOffset val="100"/>
        <c:noMultiLvlLbl val="0"/>
      </c:catAx>
      <c:valAx>
        <c:axId val="18380620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2315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608609609669108E-2"/>
          <c:y val="8.5115473240167813E-2"/>
          <c:w val="0.90279644538990456"/>
          <c:h val="0.718259541442320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Лист1!$D$17</c:f>
              <c:strCache>
                <c:ptCount val="1"/>
                <c:pt idx="0">
                  <c:v>Федеральное подчинение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Лист1!$C$18:$C$21</c:f>
              <c:numCache>
                <c:formatCode>General</c:formatCode>
                <c:ptCount val="4"/>
                <c:pt idx="0">
                  <c:v>1995</c:v>
                </c:pt>
                <c:pt idx="1">
                  <c:v>2002</c:v>
                </c:pt>
                <c:pt idx="2">
                  <c:v>2005</c:v>
                </c:pt>
                <c:pt idx="3">
                  <c:v>2012</c:v>
                </c:pt>
              </c:numCache>
            </c:numRef>
          </c:cat>
          <c:val>
            <c:numRef>
              <c:f>Лист1!$D$18:$D$21</c:f>
              <c:numCache>
                <c:formatCode>0%</c:formatCode>
                <c:ptCount val="4"/>
                <c:pt idx="0">
                  <c:v>0.93286219081272082</c:v>
                </c:pt>
                <c:pt idx="1">
                  <c:v>0.90682196339434273</c:v>
                </c:pt>
                <c:pt idx="2">
                  <c:v>0.90586419753086422</c:v>
                </c:pt>
                <c:pt idx="3">
                  <c:v>0.93</c:v>
                </c:pt>
              </c:numCache>
            </c:numRef>
          </c:val>
        </c:ser>
        <c:ser>
          <c:idx val="1"/>
          <c:order val="1"/>
          <c:tx>
            <c:strRef>
              <c:f>Лист1!$E$17</c:f>
              <c:strCache>
                <c:ptCount val="1"/>
                <c:pt idx="0">
                  <c:v>Региональное подчинение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Лист1!$C$18:$C$21</c:f>
              <c:numCache>
                <c:formatCode>General</c:formatCode>
                <c:ptCount val="4"/>
                <c:pt idx="0">
                  <c:v>1995</c:v>
                </c:pt>
                <c:pt idx="1">
                  <c:v>2002</c:v>
                </c:pt>
                <c:pt idx="2">
                  <c:v>2005</c:v>
                </c:pt>
                <c:pt idx="3">
                  <c:v>2012</c:v>
                </c:pt>
              </c:numCache>
            </c:numRef>
          </c:cat>
          <c:val>
            <c:numRef>
              <c:f>Лист1!$E$18:$E$21</c:f>
              <c:numCache>
                <c:formatCode>0%</c:formatCode>
                <c:ptCount val="4"/>
                <c:pt idx="0">
                  <c:v>6.7137809187279185E-2</c:v>
                </c:pt>
                <c:pt idx="1">
                  <c:v>9.3178036605657266E-2</c:v>
                </c:pt>
                <c:pt idx="2">
                  <c:v>9.4135802469135776E-2</c:v>
                </c:pt>
                <c:pt idx="3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545920"/>
        <c:axId val="183808512"/>
      </c:barChart>
      <c:catAx>
        <c:axId val="19054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3808512"/>
        <c:crosses val="autoZero"/>
        <c:auto val="1"/>
        <c:lblAlgn val="ctr"/>
        <c:lblOffset val="100"/>
        <c:noMultiLvlLbl val="0"/>
      </c:catAx>
      <c:valAx>
        <c:axId val="18380851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90545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3434625573647785E-2"/>
          <c:y val="0.80386932512757447"/>
          <c:w val="0.92548619556949685"/>
          <c:h val="0.17636039522363461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0.12436</cdr:x>
      <cdr:y>0</cdr:y>
    </cdr:from>
    <cdr:to>
      <cdr:x>0.8895</cdr:x>
      <cdr:y>0.16575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9722" y="0"/>
          <a:ext cx="436677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Доля вузов по ведомственной подчиненности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B14F0-0392-48BB-B38F-FA94D877BFA1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7734A-B241-4D00-ADA3-DF91B09435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46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7734A-B241-4D00-ADA3-DF91B094355D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DCF92-FC3E-437A-9742-14FF8A3A4730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0E50-1341-4110-8614-3B5A1C4F6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33CDC-B1BF-4CBD-B79C-40D77243A42D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A4586-1BDF-4577-B047-AC422EB16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B133-394B-4838-A19E-BD2EB0A5CE32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CF3C5-71F3-40FF-9F8C-387F878DA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C144-7D4F-4D46-B04B-B69770F7A435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3C27-F5F6-4389-B9B0-703C77220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1DFBF-B5F8-4225-BBC1-625465EF0B6E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909FC-E42E-42F4-A299-2B18712B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A49C6-654F-49EA-9463-E1E264DB0C6B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37101-AB47-4452-A875-B22B235FB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462C2-66E3-4450-9D92-8E54099103CD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37DA9-6249-409C-B5E1-42CA42086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D8F7E-5BA9-4A20-B002-67566E26FD19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3A723-50AC-4080-BAF5-1A9D157A8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107C9-3828-4792-AAF3-8850614F23FD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E9B1-82BB-479A-9A71-196B14FB4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112D3-3C4E-47DA-84F2-B7E67104B437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1942-CE85-4D46-9A25-CD30977CE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5F31B-0D3F-4D96-9447-946972BE50E8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50EC8-7C3F-4965-B898-F4C5C8758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9E74BCF-93CB-4ECD-8EF6-7E8E4C962F6B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9D7C4A8-E89C-412E-92AB-7577AF2FF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38959" y="2446571"/>
            <a:ext cx="8466082" cy="2331579"/>
          </a:xfrm>
        </p:spPr>
        <p:txBody>
          <a:bodyPr/>
          <a:lstStyle/>
          <a:p>
            <a:pPr eaLnBrk="1" hangingPunct="1"/>
            <a:r>
              <a:rPr lang="ru-RU" sz="2900" b="1" dirty="0" smtClean="0">
                <a:solidFill>
                  <a:schemeClr val="tx2">
                    <a:lumMod val="75000"/>
                  </a:schemeClr>
                </a:solidFill>
                <a:latin typeface="Myriad Pro Semibold"/>
                <a:ea typeface="ＭＳ Ｐゴシック"/>
                <a:cs typeface="ＭＳ Ｐゴシック"/>
              </a:rPr>
              <a:t>Особенности федерально-региональных отношений в высшем образовании </a:t>
            </a:r>
            <a:br>
              <a:rPr lang="ru-RU" sz="2900" b="1" dirty="0" smtClean="0">
                <a:solidFill>
                  <a:schemeClr val="tx2">
                    <a:lumMod val="75000"/>
                  </a:schemeClr>
                </a:solidFill>
                <a:latin typeface="Myriad Pro Semibold"/>
                <a:ea typeface="ＭＳ Ｐゴシック"/>
                <a:cs typeface="ＭＳ Ｐゴシック"/>
              </a:rPr>
            </a:br>
            <a:r>
              <a:rPr lang="ru-RU" sz="2900" b="1" dirty="0" smtClean="0">
                <a:solidFill>
                  <a:schemeClr val="tx2">
                    <a:lumMod val="75000"/>
                  </a:schemeClr>
                </a:solidFill>
                <a:latin typeface="Myriad Pro Semibold"/>
                <a:ea typeface="ＭＳ Ｐゴシック"/>
                <a:cs typeface="ＭＳ Ｐゴシック"/>
              </a:rPr>
              <a:t>в России и других федеративных странах</a:t>
            </a:r>
            <a:endParaRPr lang="en-US" sz="2900" b="1" dirty="0" smtClean="0">
              <a:solidFill>
                <a:schemeClr val="tx2">
                  <a:lumMod val="75000"/>
                </a:schemeClr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800" dirty="0" smtClean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 smtClean="0">
                <a:solidFill>
                  <a:schemeClr val="bg1"/>
                </a:solidFill>
              </a:rPr>
              <a:t>www.hse.ru</a:t>
            </a:r>
            <a:r>
              <a:rPr lang="ru-RU" sz="800" dirty="0" smtClean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15405" y="5155324"/>
            <a:ext cx="35285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Исак Фрумин, Олег </a:t>
            </a:r>
            <a:r>
              <a:rPr lang="ru-RU" dirty="0"/>
              <a:t>Л</a:t>
            </a:r>
            <a:r>
              <a:rPr lang="ru-RU" dirty="0" smtClean="0"/>
              <a:t>ешуков</a:t>
            </a:r>
          </a:p>
          <a:p>
            <a:r>
              <a:rPr lang="ru-RU" dirty="0" smtClean="0"/>
              <a:t>Институт образования,</a:t>
            </a:r>
          </a:p>
          <a:p>
            <a:r>
              <a:rPr lang="ru-RU" dirty="0" smtClean="0"/>
              <a:t>НИУ Высшая школа экономики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10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10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9004" y="297720"/>
            <a:ext cx="7451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Опыт Китая: дифференциация ресурсной обеспеченности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8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76" y="1970689"/>
            <a:ext cx="7725103" cy="408326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725214" y="1403131"/>
            <a:ext cx="579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на одного студента по разным типам вузов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44277"/>
            <a:ext cx="5428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Данные предоставлены </a:t>
            </a:r>
            <a:r>
              <a:rPr lang="en-US" sz="1600" dirty="0" smtClean="0"/>
              <a:t> </a:t>
            </a:r>
            <a:r>
              <a:rPr lang="en-US" sz="1600" dirty="0" err="1" smtClean="0"/>
              <a:t>Rong</a:t>
            </a:r>
            <a:r>
              <a:rPr lang="en-US" sz="1600" dirty="0" smtClean="0"/>
              <a:t> Wang (Peking University)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3442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11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11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45656" y="414424"/>
            <a:ext cx="2788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Опыт Бразилии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5766" y="1324304"/>
            <a:ext cx="91440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Три уровня власти: федеральный, региональный, муниципальный, между которыми согласно закону об образовании </a:t>
            </a:r>
            <a:r>
              <a:rPr lang="ru-RU" sz="2000" dirty="0" smtClean="0"/>
              <a:t>распределяется </a:t>
            </a:r>
            <a:r>
              <a:rPr lang="ru-RU" sz="2000" dirty="0" smtClean="0"/>
              <a:t>ответственность за сферу образования.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Каждый </a:t>
            </a:r>
            <a:r>
              <a:rPr lang="ru-RU" sz="2000" dirty="0" smtClean="0"/>
              <a:t>из уровней власти имеет право открывать и содержать </a:t>
            </a:r>
            <a:r>
              <a:rPr lang="ru-RU" sz="2000" dirty="0" smtClean="0"/>
              <a:t>университеты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Согласно Конституции 18</a:t>
            </a:r>
            <a:r>
              <a:rPr lang="ru-RU" sz="2000" dirty="0"/>
              <a:t>% налоговых поступлений в федеральный бюджет должно тратиться на образование (до 75% уходит на высшее образование</a:t>
            </a:r>
            <a:r>
              <a:rPr lang="ru-RU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Финансирование науки – прерогатива федерального уровня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6289675"/>
            <a:ext cx="9144000" cy="568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28706"/>
              </p:ext>
            </p:extLst>
          </p:nvPr>
        </p:nvGraphicFramePr>
        <p:xfrm>
          <a:off x="954239" y="4343853"/>
          <a:ext cx="6097314" cy="2377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657"/>
                <a:gridCol w="3048657"/>
              </a:tblGrid>
              <a:tr h="66658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Подчиненность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Число университетов</a:t>
                      </a:r>
                      <a:endParaRPr lang="ru-RU" sz="1800" dirty="0"/>
                    </a:p>
                  </a:txBody>
                  <a:tcPr/>
                </a:tc>
              </a:tr>
              <a:tr h="43130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Федеральные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59</a:t>
                      </a:r>
                      <a:endParaRPr lang="ru-RU" sz="1800" dirty="0"/>
                    </a:p>
                  </a:txBody>
                  <a:tcPr/>
                </a:tc>
              </a:tr>
              <a:tr h="43130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Региональные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39</a:t>
                      </a:r>
                      <a:endParaRPr lang="ru-RU" sz="1800" dirty="0"/>
                    </a:p>
                  </a:txBody>
                  <a:tcPr/>
                </a:tc>
              </a:tr>
              <a:tr h="41712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Муниципальные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</a:t>
                      </a:r>
                      <a:endParaRPr lang="ru-RU" sz="1800" dirty="0"/>
                    </a:p>
                  </a:txBody>
                  <a:tcPr/>
                </a:tc>
              </a:tr>
              <a:tr h="43130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Частные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129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9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12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12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69779" y="369011"/>
            <a:ext cx="2797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Опыт </a:t>
            </a:r>
            <a:r>
              <a:rPr lang="ru-RU" sz="2800" dirty="0" smtClean="0">
                <a:solidFill>
                  <a:schemeClr val="bg1"/>
                </a:solidFill>
              </a:rPr>
              <a:t>Германии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655" y="1434661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Децентрализованная система с регулированием и финансированием вузов со стороны земель (</a:t>
            </a:r>
            <a:r>
              <a:rPr lang="en-GB" dirty="0" err="1"/>
              <a:t>Länder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  <a:r>
              <a:rPr lang="ru-RU" dirty="0" smtClean="0"/>
              <a:t> Только несколько колледжей (военные и государственные управление) регулируются федеральными органами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Одна из самых развитых систем </a:t>
            </a:r>
            <a:r>
              <a:rPr lang="ru-RU" b="1" i="1" dirty="0" smtClean="0"/>
              <a:t>кооперативного федерализма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Условия для кооперации между разным уровнями и органами власти: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ru-RU" dirty="0" smtClean="0"/>
              <a:t>Межрегиональная координация - Конференция региональных министров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ru-RU" dirty="0" smtClean="0"/>
              <a:t>Федерально-региональные практики подписания официальных соглашений по обоюдному согласию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ru-RU" dirty="0" smtClean="0"/>
              <a:t>Решения, принятые на федеральном уровне и доведенные до регионов. </a:t>
            </a:r>
          </a:p>
          <a:p>
            <a:pPr marL="342900" indent="-342900" algn="just">
              <a:buFont typeface="+mj-lt"/>
              <a:buAutoNum type="alphaLcParenR"/>
            </a:pPr>
            <a:endParaRPr lang="ru-RU" dirty="0"/>
          </a:p>
          <a:p>
            <a:pPr algn="just"/>
            <a:r>
              <a:rPr lang="ru-RU" dirty="0" smtClean="0"/>
              <a:t>В ведении регионов находятся: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Аккредитация, лицензирование учреждений и образовательных программ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Контроль качества образования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Вопросы поступления синхронизируются между регионами</a:t>
            </a:r>
          </a:p>
          <a:p>
            <a:pPr algn="just"/>
            <a:r>
              <a:rPr lang="ru-RU" dirty="0" smtClean="0"/>
              <a:t>Наука является сферой совместного ведения федерального и регионального уровней власти</a:t>
            </a:r>
          </a:p>
          <a:p>
            <a:pPr algn="just"/>
            <a:r>
              <a:rPr lang="ru-RU" dirty="0" smtClean="0"/>
              <a:t>Эксклюзивной сферой ведения федерации являются вопросы интернационализации образования</a:t>
            </a:r>
          </a:p>
          <a:p>
            <a:pPr marL="342900" indent="-342900" algn="just">
              <a:buFont typeface="+mj-lt"/>
              <a:buAutoNum type="alphaLcParenR"/>
            </a:pPr>
            <a:endParaRPr lang="ru-RU" dirty="0" smtClean="0"/>
          </a:p>
          <a:p>
            <a:pPr marL="342900" indent="-342900" algn="just">
              <a:buFont typeface="+mj-lt"/>
              <a:buAutoNum type="alphaL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9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13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13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0180" y="168902"/>
            <a:ext cx="6940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Основные типы устройства федерально-региональных отношений в ВО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655" y="1592316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endParaRPr lang="ru-RU" dirty="0" smtClean="0"/>
          </a:p>
          <a:p>
            <a:pPr marL="342900" indent="-342900" algn="just">
              <a:buFont typeface="+mj-lt"/>
              <a:buAutoNum type="alphaLcParenR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7655" y="1631642"/>
            <a:ext cx="895629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Децентрализованные системы – США, Канада, Германия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Смешанный тип – Китай, Бразилия, Индия, Австралия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Централизованные системы – Россия –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 и науки Российской федерации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крупнейший в мире «собственник» вузов –  335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Тренды: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Усиление федерального контроля через оценку качества,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 студентам и финансирование науки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Усиление связи университетов с региональным развитием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Федеральная поддержка вузов мирового класса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 уровне регионов усиливается прямое регулирование,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 конкуренция – между регионами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4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14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14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71655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Трудности при согласовании деятельности федеральных  региональных вузов на одной территории</a:t>
            </a:r>
          </a:p>
          <a:p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Функциональное разделение ответственности (регионы отвечают за образование, федерация за науку) затрудняет формирование единой комплексной политики и снижает эффективность управления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Неоднородность единого федерального образовательного пространства создает проблемы для мобильности и кооперации</a:t>
            </a:r>
          </a:p>
          <a:p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Проблемы в определении масштаба деятельности вуза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844566" y="324351"/>
            <a:ext cx="1869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Трудности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15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15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5311" y="2923345"/>
            <a:ext cx="8513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Особенности федерально-региональных отношений в высшем образовании в России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3442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89675"/>
            <a:ext cx="9144000" cy="568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16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16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04449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К 1988 </a:t>
            </a:r>
            <a:r>
              <a:rPr lang="ru-RU" sz="2000" dirty="0"/>
              <a:t>году </a:t>
            </a:r>
            <a:r>
              <a:rPr lang="ru-RU" sz="2000" dirty="0" smtClean="0"/>
              <a:t>896 </a:t>
            </a:r>
            <a:r>
              <a:rPr lang="ru-RU" sz="2000" dirty="0"/>
              <a:t>вузов </a:t>
            </a:r>
            <a:r>
              <a:rPr lang="ru-RU" sz="2000" dirty="0" smtClean="0"/>
              <a:t>СССР находились </a:t>
            </a:r>
            <a:r>
              <a:rPr lang="ru-RU" sz="2000" dirty="0"/>
              <a:t>под юрисдикцией более чем 70 ведомств и </a:t>
            </a:r>
            <a:r>
              <a:rPr lang="ru-RU" sz="2000" dirty="0" smtClean="0"/>
              <a:t>организаций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В системе МВССО меньше 40 вузов были на союзном уровне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В 1992 году передача значительной части секторных вузов Министерству высшего образования и науки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Открытие небольшого количества региональных вузов</a:t>
            </a:r>
          </a:p>
          <a:p>
            <a:pPr algn="just"/>
            <a:endParaRPr lang="ru-RU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Середина </a:t>
            </a:r>
            <a:r>
              <a:rPr lang="ru-RU" sz="2000" dirty="0" err="1" smtClean="0"/>
              <a:t>2000х</a:t>
            </a:r>
            <a:r>
              <a:rPr lang="ru-RU" sz="2000" dirty="0" smtClean="0"/>
              <a:t> - Передача учреждений НПО и СПО на уровень регионов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Законодательные ограничения на возможности открытия и </a:t>
            </a:r>
            <a:r>
              <a:rPr lang="ru-RU" sz="2000" dirty="0" err="1" smtClean="0"/>
              <a:t>софинансирования</a:t>
            </a:r>
            <a:r>
              <a:rPr lang="ru-RU" sz="2000" dirty="0" smtClean="0"/>
              <a:t> вузов со стороны регионов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096814" y="289429"/>
            <a:ext cx="5329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Трансформация советской системы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9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17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17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5311" y="2923345"/>
            <a:ext cx="8513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/>
          </a:p>
        </p:txBody>
      </p:sp>
      <p:graphicFrame>
        <p:nvGraphicFramePr>
          <p:cNvPr id="6" name="Объект 9"/>
          <p:cNvGraphicFramePr>
            <a:graphicFrameLocks noGrp="1"/>
          </p:cNvGraphicFramePr>
          <p:nvPr>
            <p:ph idx="1"/>
          </p:nvPr>
        </p:nvGraphicFramePr>
        <p:xfrm>
          <a:off x="0" y="1341224"/>
          <a:ext cx="5707117" cy="5516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818188" y="1341438"/>
          <a:ext cx="3325811" cy="5027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0276"/>
                <a:gridCol w="1259442"/>
                <a:gridCol w="756093"/>
              </a:tblGrid>
              <a:tr h="56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Ведомство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Число вузов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Доля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044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Региональные власти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49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335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50%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Минсельхоз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59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9%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Минздрав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47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Минкульт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44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7%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Минтранспорт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0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Остальные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12</a:t>
                      </a:r>
                      <a:r>
                        <a:rPr lang="ru-RU" sz="1600" dirty="0" smtClean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r>
                        <a:rPr lang="ru-RU" sz="1600" dirty="0" smtClean="0">
                          <a:effectLst/>
                        </a:rPr>
                        <a:t>9</a:t>
                      </a:r>
                      <a:r>
                        <a:rPr lang="en-US" sz="1600" dirty="0" smtClean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18" marR="7618" marT="761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87367" y="351361"/>
            <a:ext cx="7299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Централизованная система управления системой высшего образования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5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18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18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8083" y="441435"/>
            <a:ext cx="7241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Распределение вузов регионального подчинения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" name="Рисунок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1242"/>
            <a:ext cx="9144000" cy="5095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9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19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19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0" y="1308100"/>
            <a:ext cx="9144000" cy="55499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altLang="ru-RU" sz="2000" dirty="0" smtClean="0"/>
              <a:t>Соотношение выпускников школ, сдавших ЕГЭ в регионе, к поступившим в вузы на очную форму обучения в </a:t>
            </a:r>
            <a:r>
              <a:rPr lang="ru-RU" altLang="ru-RU" sz="2000" dirty="0" smtClean="0"/>
              <a:t>регионе</a:t>
            </a:r>
            <a:endParaRPr lang="ru-RU" altLang="ru-RU" sz="2000" dirty="0" smtClean="0"/>
          </a:p>
          <a:p>
            <a:pPr marL="0" indent="0" algn="just">
              <a:buFont typeface="Arial" charset="0"/>
              <a:buNone/>
            </a:pPr>
            <a:endParaRPr lang="ru-RU" altLang="ru-RU" sz="20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52723"/>
              </p:ext>
            </p:extLst>
          </p:nvPr>
        </p:nvGraphicFramePr>
        <p:xfrm>
          <a:off x="0" y="2153016"/>
          <a:ext cx="9144000" cy="4500970"/>
        </p:xfrm>
        <a:graphic>
          <a:graphicData uri="http://schemas.openxmlformats.org/drawingml/2006/table">
            <a:tbl>
              <a:tblPr/>
              <a:tblGrid>
                <a:gridCol w="2446338"/>
                <a:gridCol w="2211387"/>
                <a:gridCol w="2254250"/>
                <a:gridCol w="2232025"/>
              </a:tblGrid>
              <a:tr h="3821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Привлекательность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Привлекательность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504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Санкт-Петербург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Чукотский автономный округ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504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г. Москва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Ямало-Ненецкий автономный округ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21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Томская область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Республика Тыва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202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Новосибирская область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Республика Ингушетия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21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Хабаровский край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Сахалинская область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9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Воронежская область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Чеченская Республика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21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Ивановская область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Еврейская автономная область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21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Тюменская область</a:t>
                      </a: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Республика Калмыкия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213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600" dirty="0"/>
                    </a:p>
                  </a:txBody>
                  <a:tcPr marL="7954" marR="7954" marT="7951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Республика Дагестан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96813" y="399789"/>
            <a:ext cx="6700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Низкий уровень образовательной миграции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7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4435" y="289429"/>
            <a:ext cx="7519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Россия в поисках правильного управления системой высшего образования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8086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унаследована от СССР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 негосударственный сектор в высшем образовании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Изменились экономика и рынок труда, их связи с высшим образованием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Изменилось федеральное устройство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ДОЛЖНА ИЗМЕНИТЬСЯ СИСТЕМА УПРАВЛЕНИЕМ ВЫСШИМ ОБРАЗОВАНИЕМ?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3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20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20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76097" y="477485"/>
            <a:ext cx="681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Уровень конкуренции внутри регионов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1273235"/>
            <a:ext cx="1729704" cy="84593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  <a:ea typeface="ＭＳ Ｐゴシック" pitchFamily="34" charset="-128"/>
              </a:rPr>
              <a:t> 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860550" y="1470025"/>
            <a:ext cx="72834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где,</a:t>
            </a:r>
            <a:r>
              <a:rPr lang="en-US" altLang="ru-RU" sz="1800" dirty="0">
                <a:latin typeface="Times New Roman" pitchFamily="18" charset="0"/>
                <a:cs typeface="Times New Roman" pitchFamily="18" charset="0"/>
              </a:rPr>
              <a:t> N –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доля студентов, обучающихся в </a:t>
            </a:r>
            <a:r>
              <a:rPr lang="en-US" altLang="ru-RU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1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том учреждении высшего образования, от общей численности студентов в регионе </a:t>
            </a:r>
          </a:p>
        </p:txBody>
      </p:sp>
      <p:graphicFrame>
        <p:nvGraphicFramePr>
          <p:cNvPr id="9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356363"/>
              </p:ext>
            </p:extLst>
          </p:nvPr>
        </p:nvGraphicFramePr>
        <p:xfrm>
          <a:off x="0" y="2255838"/>
          <a:ext cx="9144000" cy="3727450"/>
        </p:xfrm>
        <a:graphic>
          <a:graphicData uri="http://schemas.openxmlformats.org/drawingml/2006/table">
            <a:tbl>
              <a:tblPr/>
              <a:tblGrid>
                <a:gridCol w="4625975"/>
                <a:gridCol w="4518025"/>
              </a:tblGrid>
              <a:tr h="584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Индекс  концентрации (монополизации)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Республика Алтай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0,98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Республика Тыва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0,96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Республика Ингушетия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0,95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Республика Калмыкия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0,64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Новгородская область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0,59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Новосибирская область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0,08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Ростовская область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0,07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Самарская область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Санкт-Петербург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Москва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0,02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0" y="6289675"/>
            <a:ext cx="9144000" cy="568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441434" y="5953125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59% регионов – «высококонцентрированные» (высокая степень монополизации)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22% регионов – «</a:t>
            </a:r>
            <a:r>
              <a:rPr lang="ru-RU" altLang="ru-RU" sz="1800" dirty="0" err="1">
                <a:latin typeface="Times New Roman" pitchFamily="18" charset="0"/>
                <a:cs typeface="Times New Roman" pitchFamily="18" charset="0"/>
              </a:rPr>
              <a:t>умеренноконцентрированные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19% регионов – «</a:t>
            </a:r>
            <a:r>
              <a:rPr lang="ru-RU" altLang="ru-RU" sz="1800" dirty="0" err="1">
                <a:latin typeface="Times New Roman" pitchFamily="18" charset="0"/>
                <a:cs typeface="Times New Roman" pitchFamily="18" charset="0"/>
              </a:rPr>
              <a:t>низкоконцентрированные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23261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0975"/>
            <a:ext cx="8986838" cy="540702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21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21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40069" y="268041"/>
            <a:ext cx="73467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Ресурсная зависимость региональных систем высшего 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образования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3417" y="6463546"/>
            <a:ext cx="804041" cy="319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752831" y="6416149"/>
            <a:ext cx="252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Индекс концентрации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655" y="2144110"/>
            <a:ext cx="394138" cy="39729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2350231" y="3896297"/>
            <a:ext cx="5307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Доходы региональных систем ВО из </a:t>
            </a:r>
            <a:r>
              <a:rPr lang="ru-RU" sz="1600" dirty="0" err="1" smtClean="0"/>
              <a:t>фед</a:t>
            </a:r>
            <a:r>
              <a:rPr lang="ru-RU" sz="1600" dirty="0" smtClean="0"/>
              <a:t>. источников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6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6289675"/>
            <a:ext cx="9144000" cy="568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22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22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95986" y="472966"/>
            <a:ext cx="2532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 размышлению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49540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1) Какой должна быть политика развития </a:t>
            </a:r>
            <a:r>
              <a:rPr lang="ru-RU" i="1" u="sng" dirty="0" smtClean="0"/>
              <a:t>разнородных</a:t>
            </a:r>
            <a:r>
              <a:rPr lang="ru-RU" i="1" dirty="0" smtClean="0"/>
              <a:t> региональных систем высшего образования в России?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dirty="0" smtClean="0"/>
              <a:t>Сохранение централизации                                     Тренд на децентрализацию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en-US" i="1" dirty="0"/>
          </a:p>
          <a:p>
            <a:r>
              <a:rPr lang="ru-RU" i="1" dirty="0" smtClean="0"/>
              <a:t>2) Каковы перспективные модели вузовской сети в регионах разного типа?</a:t>
            </a:r>
          </a:p>
          <a:p>
            <a:endParaRPr lang="ru-RU" i="1" dirty="0"/>
          </a:p>
          <a:p>
            <a:r>
              <a:rPr lang="ru-RU" i="1" dirty="0" smtClean="0"/>
              <a:t>3) Какова роль филиалов в вузовской сети?</a:t>
            </a:r>
          </a:p>
          <a:p>
            <a:endParaRPr lang="ru-RU" i="1" dirty="0" smtClean="0"/>
          </a:p>
          <a:p>
            <a:r>
              <a:rPr lang="ru-RU" i="1" dirty="0" smtClean="0"/>
              <a:t>4) Механизмы увеличения вовлеченности регионов в развитие вузов на своей территории?</a:t>
            </a:r>
            <a:r>
              <a:rPr lang="en-US" sz="1600" i="1" dirty="0" smtClean="0"/>
              <a:t> (</a:t>
            </a:r>
            <a:r>
              <a:rPr lang="ru-RU" sz="1600" i="1" dirty="0" smtClean="0"/>
              <a:t>«Зачем регионам заниматься вузами, если за них платит Федерация?»</a:t>
            </a:r>
            <a:r>
              <a:rPr lang="en-US" sz="1600" i="1" dirty="0" smtClean="0"/>
              <a:t>)</a:t>
            </a:r>
            <a:endParaRPr lang="ru-RU" sz="16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r>
              <a:rPr lang="ru-RU" i="1" dirty="0" smtClean="0"/>
              <a:t>5</a:t>
            </a:r>
            <a:r>
              <a:rPr lang="ru-RU" i="1" smtClean="0"/>
              <a:t>)  </a:t>
            </a:r>
            <a:r>
              <a:rPr lang="ru-RU" i="1" dirty="0"/>
              <a:t>Каково будущее отраслевых </a:t>
            </a:r>
            <a:r>
              <a:rPr lang="ru-RU" i="1" dirty="0" smtClean="0"/>
              <a:t>вузов</a:t>
            </a:r>
            <a:r>
              <a:rPr lang="en-US" i="1" dirty="0" smtClean="0"/>
              <a:t> </a:t>
            </a:r>
            <a:r>
              <a:rPr lang="ru-RU" i="1" dirty="0" smtClean="0"/>
              <a:t>и структуры управления ими?</a:t>
            </a:r>
            <a:endParaRPr lang="ru-RU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431627" y="2719551"/>
            <a:ext cx="1623848" cy="204952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423338" y="2713154"/>
            <a:ext cx="348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Кооперация или</a:t>
            </a:r>
            <a:r>
              <a:rPr lang="en-US" dirty="0" smtClean="0"/>
              <a:t> </a:t>
            </a:r>
            <a:r>
              <a:rPr lang="ru-RU" dirty="0" smtClean="0"/>
              <a:t>конкуренция</a:t>
            </a:r>
          </a:p>
        </p:txBody>
      </p:sp>
    </p:spTree>
    <p:extLst>
      <p:ext uri="{BB962C8B-B14F-4D97-AF65-F5344CB8AC3E}">
        <p14:creationId xmlns:p14="http://schemas.microsoft.com/office/powerpoint/2010/main" val="14214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3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3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4435" y="289429"/>
            <a:ext cx="7519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одходы к роли государства  в управлении системами высшего образования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80869"/>
            <a:ext cx="9144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управление или государственный надзор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Vught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Neave, 1992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Диверсификация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регулирование или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конкуренцию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M.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Cameron, 1990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результатам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Делегирование управления академическому сообществу или широкой группе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стейкхолдеров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4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4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4435" y="289429"/>
            <a:ext cx="7519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арианты федерально-регионального устройства в высшем образовании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80869"/>
            <a:ext cx="9144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Централизация , децентрализация, смешанная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-Ho, 2013)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Управляемая регионализация высшего образования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OECD, 2007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Конкурентный или кооперативный федерализм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65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421" y="2538247"/>
            <a:ext cx="8513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Зарубежный опыт устройства федерально-региональных отношений в высшем образовании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699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289675"/>
            <a:ext cx="9144000" cy="568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" y="1283309"/>
            <a:ext cx="9144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b="1" dirty="0" smtClean="0"/>
              <a:t>Децентрализованная система </a:t>
            </a:r>
            <a:r>
              <a:rPr lang="ru-RU" dirty="0" smtClean="0"/>
              <a:t>– вузы находятся в ведении властей штатов.</a:t>
            </a:r>
          </a:p>
          <a:p>
            <a:r>
              <a:rPr lang="ru-RU" dirty="0" smtClean="0"/>
              <a:t>Федеральное правительство концентрируется на поддержке студентов и научных грантах (15% от всего финансирования системы ВО). Обама создает  национальную систему подотчетности вузов</a:t>
            </a:r>
          </a:p>
          <a:p>
            <a:endParaRPr lang="ru-RU" dirty="0" smtClean="0"/>
          </a:p>
          <a:p>
            <a:r>
              <a:rPr lang="ru-RU" dirty="0" smtClean="0"/>
              <a:t>2) </a:t>
            </a:r>
            <a:r>
              <a:rPr lang="ru-RU" b="1" dirty="0" smtClean="0"/>
              <a:t>Черты конкурентного федерализма </a:t>
            </a:r>
            <a:r>
              <a:rPr lang="ru-RU" dirty="0" smtClean="0"/>
              <a:t>(</a:t>
            </a:r>
            <a:r>
              <a:rPr lang="en-US" dirty="0" smtClean="0"/>
              <a:t>Breton, 1996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3) </a:t>
            </a:r>
            <a:r>
              <a:rPr lang="ru-RU" b="1" dirty="0" smtClean="0"/>
              <a:t>Различные региональные стратегии развития высшего образования</a:t>
            </a:r>
          </a:p>
          <a:p>
            <a:r>
              <a:rPr lang="ru-RU" dirty="0" smtClean="0"/>
              <a:t>Два основных типа управления системами ВО </a:t>
            </a:r>
            <a:r>
              <a:rPr lang="ru-RU" b="1" dirty="0" smtClean="0"/>
              <a:t>штатами-</a:t>
            </a:r>
            <a:r>
              <a:rPr lang="ru-RU" b="1" i="1" dirty="0" smtClean="0"/>
              <a:t>управление или координация</a:t>
            </a:r>
          </a:p>
          <a:p>
            <a:pPr algn="ctr"/>
            <a:endParaRPr lang="ru-RU" dirty="0" smtClean="0"/>
          </a:p>
          <a:p>
            <a:pPr marL="342900" indent="-342900">
              <a:buFont typeface="+mj-lt"/>
              <a:buAutoNum type="alphaLcParenR"/>
            </a:pPr>
            <a:r>
              <a:rPr lang="ru-RU" b="1" dirty="0" smtClean="0"/>
              <a:t>Нью-Йорк</a:t>
            </a:r>
            <a:r>
              <a:rPr lang="ru-RU" dirty="0" smtClean="0"/>
              <a:t> – координация всех вузов в </a:t>
            </a:r>
            <a:r>
              <a:rPr lang="ru-RU" dirty="0" smtClean="0"/>
              <a:t>одну </a:t>
            </a:r>
            <a:r>
              <a:rPr lang="ru-RU" dirty="0" smtClean="0"/>
              <a:t>системы кампусов с единым правлением </a:t>
            </a:r>
          </a:p>
          <a:p>
            <a:pPr marL="342900" indent="-342900">
              <a:buFont typeface="+mj-lt"/>
              <a:buAutoNum type="alphaLcParenR"/>
            </a:pPr>
            <a:r>
              <a:rPr lang="ru-RU" b="1" dirty="0" smtClean="0"/>
              <a:t>Калифорнийский мастер-план</a:t>
            </a:r>
          </a:p>
          <a:p>
            <a:pPr marL="822325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i="1" dirty="0" smtClean="0"/>
              <a:t>Дифференциация </a:t>
            </a:r>
            <a:r>
              <a:rPr lang="ru-RU" i="1" dirty="0"/>
              <a:t>функций сегментов высшего образования</a:t>
            </a:r>
          </a:p>
          <a:p>
            <a:pPr marL="536575" algn="just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-группа </a:t>
            </a:r>
            <a:r>
              <a:rPr lang="ru-RU" dirty="0"/>
              <a:t>исследовательских университетов</a:t>
            </a:r>
          </a:p>
          <a:p>
            <a:pPr marL="536575" algn="just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-группа </a:t>
            </a:r>
            <a:r>
              <a:rPr lang="ru-RU" dirty="0"/>
              <a:t>вузов, осуществляющих  подготовку по массовым </a:t>
            </a:r>
            <a:r>
              <a:rPr lang="ru-RU" dirty="0" smtClean="0"/>
              <a:t>профессиям   </a:t>
            </a:r>
            <a:endParaRPr lang="ru-RU" dirty="0"/>
          </a:p>
          <a:p>
            <a:pPr marL="536575" algn="just">
              <a:spcBef>
                <a:spcPts val="0"/>
              </a:spcBef>
            </a:pPr>
            <a:r>
              <a:rPr lang="ru-RU" dirty="0" smtClean="0"/>
              <a:t>    -группа </a:t>
            </a:r>
            <a:r>
              <a:rPr lang="ru-RU" dirty="0"/>
              <a:t>колледжей, осуществляющих </a:t>
            </a:r>
            <a:r>
              <a:rPr lang="ru-RU" dirty="0" smtClean="0"/>
              <a:t>подготовку специалистов средней квалификации</a:t>
            </a:r>
          </a:p>
          <a:p>
            <a:pPr marL="800100" indent="-342900" algn="just">
              <a:buFont typeface="Wingdings" panose="05000000000000000000" pitchFamily="2" charset="2"/>
              <a:buChar char="v"/>
            </a:pPr>
            <a:r>
              <a:rPr lang="ru-RU" dirty="0"/>
              <a:t>Разделение системы управления высшим </a:t>
            </a:r>
            <a:r>
              <a:rPr lang="ru-RU" dirty="0" smtClean="0"/>
              <a:t>образованием по уровням</a:t>
            </a:r>
          </a:p>
          <a:p>
            <a:pPr algn="just"/>
            <a:r>
              <a:rPr lang="ru-RU" sz="2000" dirty="0" smtClean="0"/>
              <a:t>		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64719" y="321714"/>
            <a:ext cx="2007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Опыт США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88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7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7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" y="1592316"/>
            <a:ext cx="91440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Сфера образования находится в ведении регионов (провинций), каждый из которых создает свою «систему»</a:t>
            </a:r>
          </a:p>
          <a:p>
            <a:endParaRPr lang="ru-RU" dirty="0" smtClean="0"/>
          </a:p>
          <a:p>
            <a:r>
              <a:rPr lang="ru-RU" dirty="0" smtClean="0"/>
              <a:t>В ведении федерации находится вопросы: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Наука </a:t>
            </a:r>
            <a:r>
              <a:rPr lang="ru-RU" dirty="0" smtClean="0"/>
              <a:t>и инноваций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Финансовая поддержка студентов (стипендии, гранты)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r>
              <a:rPr lang="ru-RU" dirty="0" smtClean="0"/>
              <a:t>Основные права и обязанности регионов в отношении региональных систем ВО: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Финансирование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Вопросы открытия новых университетов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Оценка качества образования (в минимальных масштабах)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Планирование и координация деятельности университетов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Регулирование уровня стоимости обучения</a:t>
            </a:r>
          </a:p>
          <a:p>
            <a:endParaRPr lang="en-US" dirty="0"/>
          </a:p>
          <a:p>
            <a:r>
              <a:rPr lang="ru-RU" dirty="0" smtClean="0"/>
              <a:t>Специальный орган для координации политики регионов в области образования  и переноса лучших практик - </a:t>
            </a:r>
            <a:r>
              <a:rPr lang="en-US" dirty="0"/>
              <a:t>Council of Ministers of Education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394138"/>
            <a:ext cx="2456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Опыт Канады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6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8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8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903836"/>
              </p:ext>
            </p:extLst>
          </p:nvPr>
        </p:nvGraphicFramePr>
        <p:xfrm>
          <a:off x="1" y="1329558"/>
          <a:ext cx="9033640" cy="5026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 rot="10800000" flipV="1">
            <a:off x="152400" y="6553446"/>
            <a:ext cx="4051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Данные предоставлен</a:t>
            </a:r>
            <a:r>
              <a:rPr lang="ru-RU" sz="1600" dirty="0"/>
              <a:t>ы</a:t>
            </a:r>
            <a:r>
              <a:rPr lang="ru-RU" sz="1600" dirty="0" smtClean="0"/>
              <a:t> </a:t>
            </a:r>
            <a:r>
              <a:rPr lang="en-US" sz="1600" dirty="0" smtClean="0"/>
              <a:t>Glen Jones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033752" y="394138"/>
            <a:ext cx="474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Канады: финансирование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8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67C8C3C-C16A-4270-A8C8-611EC22FB1A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9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7" name="Номер слайда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fld id="{E4E63C27-F5F6-4389-B9B0-703C77220625}" type="slidenum">
              <a:rPr lang="en-US" sz="1200" smtClean="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rPr>
              <a:pPr algn="r">
                <a:defRPr/>
              </a:pPr>
              <a:t>9</a:t>
            </a:fld>
            <a:endParaRPr lang="en-US" sz="1200">
              <a:solidFill>
                <a:srgbClr val="898989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1310" y="477486"/>
            <a:ext cx="2144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Опыт Китая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78037"/>
            <a:ext cx="9144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1998 год – начало реформы по регионализации системы высшего образования, выстроенной по образцу советской </a:t>
            </a:r>
            <a:r>
              <a:rPr lang="ru-RU" dirty="0"/>
              <a:t>модели, </a:t>
            </a:r>
            <a:r>
              <a:rPr lang="ru-RU" dirty="0" smtClean="0"/>
              <a:t>как драйвер лидерства </a:t>
            </a:r>
            <a:r>
              <a:rPr lang="ru-RU" dirty="0"/>
              <a:t>китайского общества (</a:t>
            </a:r>
            <a:r>
              <a:rPr lang="en-US" dirty="0" err="1"/>
              <a:t>Yat</a:t>
            </a:r>
            <a:r>
              <a:rPr lang="en-US" dirty="0"/>
              <a:t> </a:t>
            </a:r>
            <a:r>
              <a:rPr lang="en-US" dirty="0" err="1"/>
              <a:t>Wai</a:t>
            </a:r>
            <a:r>
              <a:rPr lang="en-US" dirty="0"/>
              <a:t> Lo</a:t>
            </a:r>
            <a:r>
              <a:rPr lang="ru-RU" dirty="0"/>
              <a:t>, 2014)</a:t>
            </a:r>
            <a:r>
              <a:rPr lang="en-US" dirty="0"/>
              <a:t> </a:t>
            </a:r>
            <a:endParaRPr lang="ru-RU" dirty="0" smtClean="0"/>
          </a:p>
          <a:p>
            <a:endParaRPr lang="ru-RU" dirty="0"/>
          </a:p>
          <a:p>
            <a:r>
              <a:rPr lang="ru-RU" b="1" dirty="0" smtClean="0"/>
              <a:t>Принципы реформы:</a:t>
            </a:r>
          </a:p>
          <a:p>
            <a:pPr marL="342900" indent="-342900">
              <a:buAutoNum type="arabicParenR"/>
            </a:pPr>
            <a:r>
              <a:rPr lang="ru-RU" dirty="0" smtClean="0"/>
              <a:t>Смена ведомственной подчиненности: передача подавляющей части вузов из центрального и отраслевого подчинения на уровень провинций </a:t>
            </a:r>
          </a:p>
          <a:p>
            <a:pPr marL="342900" indent="-342900">
              <a:buAutoNum type="arabicParenR"/>
            </a:pPr>
            <a:r>
              <a:rPr lang="ru-RU" dirty="0" smtClean="0"/>
              <a:t>Кооперация: стимулирование и поощрение кооперации между вузами, находящимися в одной провинции</a:t>
            </a:r>
          </a:p>
          <a:p>
            <a:pPr marL="342900" indent="-342900">
              <a:buAutoNum type="arabicParenR"/>
            </a:pPr>
            <a:r>
              <a:rPr lang="ru-RU" dirty="0" smtClean="0"/>
              <a:t>Слияния: часть университетов были объединены для преодоления чрезмерной специализации и повышения управленческий и экономической эффективности</a:t>
            </a:r>
            <a:endParaRPr lang="en-US" dirty="0" smtClean="0"/>
          </a:p>
          <a:p>
            <a:pPr algn="just"/>
            <a:r>
              <a:rPr lang="ru-RU" dirty="0" smtClean="0"/>
              <a:t>Регионализация и </a:t>
            </a:r>
            <a:r>
              <a:rPr lang="ru-RU" dirty="0" err="1" smtClean="0"/>
              <a:t>маркетизация</a:t>
            </a:r>
            <a:r>
              <a:rPr lang="ru-RU" dirty="0" smtClean="0"/>
              <a:t> высшего образования стали основой </a:t>
            </a:r>
            <a:r>
              <a:rPr lang="ru-RU" dirty="0" err="1" smtClean="0"/>
              <a:t>массовизации</a:t>
            </a:r>
            <a:r>
              <a:rPr lang="ru-RU" dirty="0" smtClean="0"/>
              <a:t> высшего образования в Китае (</a:t>
            </a:r>
            <a:r>
              <a:rPr lang="en-US" dirty="0" smtClean="0"/>
              <a:t>Wang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b="1" dirty="0" smtClean="0"/>
              <a:t>Центральное правительство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Управляет 73 вузами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Регулирует лидирующие вузы (проекты 211 и 985)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</a:t>
            </a:r>
            <a:r>
              <a:rPr lang="ru-RU" sz="1600" dirty="0" smtClean="0"/>
              <a:t>охраняет контроль над аккредитациями 4-х летних программ (провинции – 3-х летние)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Регулирует </a:t>
            </a:r>
            <a:r>
              <a:rPr lang="en-US" sz="1600" dirty="0" smtClean="0"/>
              <a:t>R&amp;D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Регулирует образовательную миграцию</a:t>
            </a:r>
            <a:endParaRPr lang="ru-RU" sz="1600" dirty="0"/>
          </a:p>
          <a:p>
            <a:pPr marL="342900" indent="-342900">
              <a:buAutoNum type="arabicParenR"/>
            </a:pPr>
            <a:endParaRPr lang="ru-RU" dirty="0" smtClean="0"/>
          </a:p>
          <a:p>
            <a:pPr marL="342900" indent="-342900">
              <a:buAutoNum type="arabicParenR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7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9085</TotalTime>
  <Words>1315</Words>
  <Application>Microsoft Office PowerPoint</Application>
  <PresentationFormat>Экран (4:3)</PresentationFormat>
  <Paragraphs>355</Paragraphs>
  <Slides>22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Особенности федерально-региональных отношений в высшем образовании  в России и других федеративных странах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user</cp:lastModifiedBy>
  <cp:revision>506</cp:revision>
  <dcterms:created xsi:type="dcterms:W3CDTF">2010-09-30T07:07:58Z</dcterms:created>
  <dcterms:modified xsi:type="dcterms:W3CDTF">2015-04-23T21:19:42Z</dcterms:modified>
</cp:coreProperties>
</file>