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386" r:id="rId2"/>
    <p:sldId id="399" r:id="rId3"/>
    <p:sldId id="400" r:id="rId4"/>
    <p:sldId id="401" r:id="rId5"/>
    <p:sldId id="410" r:id="rId6"/>
    <p:sldId id="409" r:id="rId7"/>
    <p:sldId id="405" r:id="rId8"/>
    <p:sldId id="402" r:id="rId9"/>
    <p:sldId id="398" r:id="rId10"/>
    <p:sldId id="406" r:id="rId11"/>
    <p:sldId id="396" r:id="rId12"/>
    <p:sldId id="407" r:id="rId13"/>
    <p:sldId id="404" r:id="rId14"/>
    <p:sldId id="408" r:id="rId15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AB"/>
    <a:srgbClr val="FFFFFF"/>
    <a:srgbClr val="7B0F19"/>
    <a:srgbClr val="3B3640"/>
    <a:srgbClr val="FFFF8B"/>
    <a:srgbClr val="495C26"/>
    <a:srgbClr val="ECF1F8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527" autoAdjust="0"/>
    <p:restoredTop sz="92920" autoAdjust="0"/>
  </p:normalViewPr>
  <p:slideViewPr>
    <p:cSldViewPr>
      <p:cViewPr varScale="1">
        <p:scale>
          <a:sx n="116" d="100"/>
          <a:sy n="116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C6368B-7EA5-48DC-9C40-D9606B9961DE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992D20A0-4A25-4AE8-B576-5CB06FB9E0D6}">
      <dgm:prSet phldrT="[Текст]" custT="1"/>
      <dgm:spPr/>
      <dgm:t>
        <a:bodyPr/>
        <a:lstStyle/>
        <a:p>
          <a:r>
            <a:rPr lang="ru-RU" sz="2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Добровольные</a:t>
          </a:r>
          <a:endParaRPr lang="ru-RU" sz="2200" b="0" dirty="0"/>
        </a:p>
      </dgm:t>
    </dgm:pt>
    <dgm:pt modelId="{E69C81D6-7E21-4E3A-9A66-B7EAA82C75E9}" type="parTrans" cxnId="{909E3360-D829-4D6F-8364-08D031299E6E}">
      <dgm:prSet/>
      <dgm:spPr/>
      <dgm:t>
        <a:bodyPr/>
        <a:lstStyle/>
        <a:p>
          <a:endParaRPr lang="ru-RU"/>
        </a:p>
      </dgm:t>
    </dgm:pt>
    <dgm:pt modelId="{249861CA-D356-46C9-8095-335900C96C77}" type="sibTrans" cxnId="{909E3360-D829-4D6F-8364-08D031299E6E}">
      <dgm:prSet/>
      <dgm:spPr/>
      <dgm:t>
        <a:bodyPr/>
        <a:lstStyle/>
        <a:p>
          <a:endParaRPr lang="ru-RU"/>
        </a:p>
      </dgm:t>
    </dgm:pt>
    <dgm:pt modelId="{7860D55C-0763-40EC-91C4-1FE411F26D5D}">
      <dgm:prSet phldrT="[Текст]" custT="1"/>
      <dgm:spPr/>
      <dgm:t>
        <a:bodyPr/>
        <a:lstStyle/>
        <a:p>
          <a:r>
            <a:rPr lang="ru-RU" sz="2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Обязательные</a:t>
          </a:r>
          <a:endParaRPr lang="ru-RU" sz="2200" b="0" dirty="0"/>
        </a:p>
      </dgm:t>
    </dgm:pt>
    <dgm:pt modelId="{B8CABDDD-4959-468C-9F02-ACC1517D2A8B}" type="parTrans" cxnId="{76D1EC50-AF8F-4369-8917-F0EC3EE9E441}">
      <dgm:prSet/>
      <dgm:spPr/>
      <dgm:t>
        <a:bodyPr/>
        <a:lstStyle/>
        <a:p>
          <a:endParaRPr lang="ru-RU"/>
        </a:p>
      </dgm:t>
    </dgm:pt>
    <dgm:pt modelId="{1DE1D7E0-CB13-4BD3-8200-892C20878968}" type="sibTrans" cxnId="{76D1EC50-AF8F-4369-8917-F0EC3EE9E441}">
      <dgm:prSet/>
      <dgm:spPr/>
      <dgm:t>
        <a:bodyPr/>
        <a:lstStyle/>
        <a:p>
          <a:endParaRPr lang="ru-RU"/>
        </a:p>
      </dgm:t>
    </dgm:pt>
    <dgm:pt modelId="{D2CD5770-027C-4118-AEB9-66C8611583A2}">
      <dgm:prSet phldrT="[Текст]" custT="1"/>
      <dgm:spPr/>
      <dgm:t>
        <a:bodyPr/>
        <a:lstStyle/>
        <a:p>
          <a:pPr marL="114300" indent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регистрация  отдельных видов  профессиональной деятельности регулируется законодательством;</a:t>
          </a:r>
          <a:endParaRPr lang="ru-RU" sz="1600" dirty="0"/>
        </a:p>
      </dgm:t>
    </dgm:pt>
    <dgm:pt modelId="{0D90F7A9-2266-4037-BD7B-88D5C5B3E70E}" type="parTrans" cxnId="{EC65437E-EFD8-4C49-949A-3ACC2B72E2BB}">
      <dgm:prSet/>
      <dgm:spPr/>
      <dgm:t>
        <a:bodyPr/>
        <a:lstStyle/>
        <a:p>
          <a:endParaRPr lang="ru-RU"/>
        </a:p>
      </dgm:t>
    </dgm:pt>
    <dgm:pt modelId="{8BE933F8-DF35-4915-BFB4-A5497CB82E45}" type="sibTrans" cxnId="{EC65437E-EFD8-4C49-949A-3ACC2B72E2BB}">
      <dgm:prSet/>
      <dgm:spPr/>
      <dgm:t>
        <a:bodyPr/>
        <a:lstStyle/>
        <a:p>
          <a:endParaRPr lang="ru-RU"/>
        </a:p>
      </dgm:t>
    </dgm:pt>
    <dgm:pt modelId="{2241E8FA-FE7C-49EA-93FB-DA104F2CA15D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регистрация носит уведомительный характер;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2B3E2-20CE-4FF7-880A-5C271120621F}" type="parTrans" cxnId="{1C41E87F-C927-4189-BB58-34EEF1D871CE}">
      <dgm:prSet/>
      <dgm:spPr/>
      <dgm:t>
        <a:bodyPr/>
        <a:lstStyle/>
        <a:p>
          <a:endParaRPr lang="ru-RU"/>
        </a:p>
      </dgm:t>
    </dgm:pt>
    <dgm:pt modelId="{C93E4F26-D114-47E2-8B38-CFF7B2C0D3EF}" type="sibTrans" cxnId="{1C41E87F-C927-4189-BB58-34EEF1D871CE}">
      <dgm:prSet/>
      <dgm:spPr/>
      <dgm:t>
        <a:bodyPr/>
        <a:lstStyle/>
        <a:p>
          <a:endParaRPr lang="ru-RU"/>
        </a:p>
      </dgm:t>
    </dgm:pt>
    <dgm:pt modelId="{F22818EF-C1B6-4D84-88A2-A1E87DD0D2A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указывается максимальное количество областей (видов) профессиональной деятельности, по которым осуществляется сертификация персонала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F9BBA3-7087-4D0A-8D1B-DB4EA6D30FFC}" type="parTrans" cxnId="{8315FB4D-1EA5-4468-97F0-D10EB91E38DE}">
      <dgm:prSet/>
      <dgm:spPr/>
      <dgm:t>
        <a:bodyPr/>
        <a:lstStyle/>
        <a:p>
          <a:endParaRPr lang="ru-RU"/>
        </a:p>
      </dgm:t>
    </dgm:pt>
    <dgm:pt modelId="{10451911-AAD5-4288-8AA6-D381C2383FFB}" type="sibTrans" cxnId="{8315FB4D-1EA5-4468-97F0-D10EB91E38DE}">
      <dgm:prSet/>
      <dgm:spPr/>
      <dgm:t>
        <a:bodyPr/>
        <a:lstStyle/>
        <a:p>
          <a:endParaRPr lang="ru-RU"/>
        </a:p>
      </dgm:t>
    </dgm:pt>
    <dgm:pt modelId="{B9559592-FBA6-4F4D-9884-AB195AEA6C81}">
      <dgm:prSet custT="1"/>
      <dgm:spPr/>
      <dgm:t>
        <a:bodyPr/>
        <a:lstStyle/>
        <a:p>
          <a:pPr marL="114300" indent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прохождение сертификации (аттестации) обеспечивает допуск работника к профессиональной деятельности, например: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E6772C-D10E-4323-A905-BF3463CB3290}" type="parTrans" cxnId="{DD593EBD-94B8-4311-8991-C6F639202F14}">
      <dgm:prSet/>
      <dgm:spPr/>
      <dgm:t>
        <a:bodyPr/>
        <a:lstStyle/>
        <a:p>
          <a:endParaRPr lang="ru-RU"/>
        </a:p>
      </dgm:t>
    </dgm:pt>
    <dgm:pt modelId="{127982F8-DB32-4AF0-940A-5C9C88C59146}" type="sibTrans" cxnId="{DD593EBD-94B8-4311-8991-C6F639202F14}">
      <dgm:prSet/>
      <dgm:spPr/>
      <dgm:t>
        <a:bodyPr/>
        <a:lstStyle/>
        <a:p>
          <a:endParaRPr lang="ru-RU"/>
        </a:p>
      </dgm:t>
    </dgm:pt>
    <dgm:pt modelId="{89A4A43A-DEC9-4C71-B9E0-D8971B490EFA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медицинские работники;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CCA01A-EB2A-4277-AF05-14B2F0EA2E44}" type="parTrans" cxnId="{81975739-0751-409C-B6E6-C9835EB8F67F}">
      <dgm:prSet/>
      <dgm:spPr/>
      <dgm:t>
        <a:bodyPr/>
        <a:lstStyle/>
        <a:p>
          <a:endParaRPr lang="ru-RU"/>
        </a:p>
      </dgm:t>
    </dgm:pt>
    <dgm:pt modelId="{9CB5CC5B-EF4E-49AF-9D30-4F79EA832FBD}" type="sibTrans" cxnId="{81975739-0751-409C-B6E6-C9835EB8F67F}">
      <dgm:prSet/>
      <dgm:spPr/>
      <dgm:t>
        <a:bodyPr/>
        <a:lstStyle/>
        <a:p>
          <a:endParaRPr lang="ru-RU"/>
        </a:p>
      </dgm:t>
    </dgm:pt>
    <dgm:pt modelId="{80275D65-DA60-44B6-BD10-E82136632215}">
      <dgm:prSet custT="1"/>
      <dgm:spPr/>
      <dgm:t>
        <a:bodyPr/>
        <a:lstStyle/>
        <a:p>
          <a:pPr marL="114300" indent="0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C3511A-E373-4071-BF77-401B35D948D7}" type="parTrans" cxnId="{C5C11FA6-5795-48EB-84D8-272B5AC5B6AC}">
      <dgm:prSet/>
      <dgm:spPr/>
      <dgm:t>
        <a:bodyPr/>
        <a:lstStyle/>
        <a:p>
          <a:endParaRPr lang="ru-RU"/>
        </a:p>
      </dgm:t>
    </dgm:pt>
    <dgm:pt modelId="{28F3224A-669E-4E45-B4C7-F329CE77E5DD}" type="sibTrans" cxnId="{C5C11FA6-5795-48EB-84D8-272B5AC5B6AC}">
      <dgm:prSet/>
      <dgm:spPr/>
      <dgm:t>
        <a:bodyPr/>
        <a:lstStyle/>
        <a:p>
          <a:endParaRPr lang="ru-RU"/>
        </a:p>
      </dgm:t>
    </dgm:pt>
    <dgm:pt modelId="{4BFB30A4-140A-491C-AAD4-7CD2C92915CB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арбитражные управляющие;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ABB94E-3C5A-481C-B1DB-0A4A63742678}" type="sibTrans" cxnId="{3A05217E-E682-4C5F-8EC1-37042F805CC2}">
      <dgm:prSet/>
      <dgm:spPr/>
      <dgm:t>
        <a:bodyPr/>
        <a:lstStyle/>
        <a:p>
          <a:endParaRPr lang="ru-RU"/>
        </a:p>
      </dgm:t>
    </dgm:pt>
    <dgm:pt modelId="{8D46E2F3-861E-4DA8-ADF1-1131EA9F58D8}" type="parTrans" cxnId="{3A05217E-E682-4C5F-8EC1-37042F805CC2}">
      <dgm:prSet/>
      <dgm:spPr/>
      <dgm:t>
        <a:bodyPr/>
        <a:lstStyle/>
        <a:p>
          <a:endParaRPr lang="ru-RU"/>
        </a:p>
      </dgm:t>
    </dgm:pt>
    <dgm:pt modelId="{9C259482-6E90-4FF6-B8EC-C15FCC07E726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специалисты организаций, поднадзорных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Ростехнадзору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E184D6-0B73-4120-BF6E-5DC62C314C7B}" type="sibTrans" cxnId="{7E562371-BDA3-4846-9AB2-36BB3696B607}">
      <dgm:prSet/>
      <dgm:spPr/>
      <dgm:t>
        <a:bodyPr/>
        <a:lstStyle/>
        <a:p>
          <a:endParaRPr lang="ru-RU"/>
        </a:p>
      </dgm:t>
    </dgm:pt>
    <dgm:pt modelId="{7D7A1E5D-4168-4CAA-90FC-F6742F01F04F}" type="parTrans" cxnId="{7E562371-BDA3-4846-9AB2-36BB3696B607}">
      <dgm:prSet/>
      <dgm:spPr/>
      <dgm:t>
        <a:bodyPr/>
        <a:lstStyle/>
        <a:p>
          <a:endParaRPr lang="ru-RU"/>
        </a:p>
      </dgm:t>
    </dgm:pt>
    <dgm:pt modelId="{CD7F39E9-9E6B-4478-B88E-809992FC1EAC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адвокаты;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B1B15-1BB7-401D-8CE5-0A7B0B156A42}" type="sibTrans" cxnId="{8D7A9D7B-7119-4E4A-975D-6F14052D7E44}">
      <dgm:prSet/>
      <dgm:spPr/>
      <dgm:t>
        <a:bodyPr/>
        <a:lstStyle/>
        <a:p>
          <a:endParaRPr lang="ru-RU"/>
        </a:p>
      </dgm:t>
    </dgm:pt>
    <dgm:pt modelId="{2B0E369D-2ECF-4103-B26C-DDE4C1545CD2}" type="parTrans" cxnId="{8D7A9D7B-7119-4E4A-975D-6F14052D7E44}">
      <dgm:prSet/>
      <dgm:spPr/>
      <dgm:t>
        <a:bodyPr/>
        <a:lstStyle/>
        <a:p>
          <a:endParaRPr lang="ru-RU"/>
        </a:p>
      </dgm:t>
    </dgm:pt>
    <dgm:pt modelId="{DD6C1CF3-42D8-47C3-9F69-9D9939E159A6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пилоты;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8B7EEC-1309-4107-A4EA-154FEBD4E9C1}" type="parTrans" cxnId="{96930C6F-CEB7-43CE-9408-939C1C7872DB}">
      <dgm:prSet/>
      <dgm:spPr/>
      <dgm:t>
        <a:bodyPr/>
        <a:lstStyle/>
        <a:p>
          <a:endParaRPr lang="ru-RU"/>
        </a:p>
      </dgm:t>
    </dgm:pt>
    <dgm:pt modelId="{656FE045-E87D-4A59-A7E9-E8BC011B34ED}" type="sibTrans" cxnId="{96930C6F-CEB7-43CE-9408-939C1C7872DB}">
      <dgm:prSet/>
      <dgm:spPr/>
      <dgm:t>
        <a:bodyPr/>
        <a:lstStyle/>
        <a:p>
          <a:endParaRPr lang="ru-RU"/>
        </a:p>
      </dgm:t>
    </dgm:pt>
    <dgm:pt modelId="{923EC392-0D2B-43D7-8F92-23B62B654E5F}">
      <dgm:prSet custT="1"/>
      <dgm:spPr/>
      <dgm:t>
        <a:bodyPr/>
        <a:lstStyle/>
        <a:p>
          <a:pPr marL="714375" indent="-17145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кадастровые инженеры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6CB47A-948E-40B7-9F3D-C15A2E429E38}" type="parTrans" cxnId="{F65BE3FA-975D-406F-931B-17DB2B96C7EF}">
      <dgm:prSet/>
      <dgm:spPr/>
      <dgm:t>
        <a:bodyPr/>
        <a:lstStyle/>
        <a:p>
          <a:endParaRPr lang="ru-RU"/>
        </a:p>
      </dgm:t>
    </dgm:pt>
    <dgm:pt modelId="{AD7A4157-5987-44FC-A7D7-308A80719A90}" type="sibTrans" cxnId="{F65BE3FA-975D-406F-931B-17DB2B96C7EF}">
      <dgm:prSet/>
      <dgm:spPr/>
      <dgm:t>
        <a:bodyPr/>
        <a:lstStyle/>
        <a:p>
          <a:endParaRPr lang="ru-RU"/>
        </a:p>
      </dgm:t>
    </dgm:pt>
    <dgm:pt modelId="{67E2F807-0593-4294-8CE9-7B7A1B39FF5B}">
      <dgm:prSet custT="1"/>
      <dgm:spPr/>
      <dgm:t>
        <a:bodyPr/>
        <a:lstStyle/>
        <a:p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5B6CF0-2E04-4B6F-8E15-BDA747DFF860}" type="parTrans" cxnId="{DBCDB3BB-7D55-4E7A-94AC-349C6C5B1626}">
      <dgm:prSet/>
      <dgm:spPr/>
      <dgm:t>
        <a:bodyPr/>
        <a:lstStyle/>
        <a:p>
          <a:endParaRPr lang="ru-RU"/>
        </a:p>
      </dgm:t>
    </dgm:pt>
    <dgm:pt modelId="{7E55D929-3716-4CEB-9D43-0D6CDDF08082}" type="sibTrans" cxnId="{DBCDB3BB-7D55-4E7A-94AC-349C6C5B1626}">
      <dgm:prSet/>
      <dgm:spPr/>
      <dgm:t>
        <a:bodyPr/>
        <a:lstStyle/>
        <a:p>
          <a:endParaRPr lang="ru-RU"/>
        </a:p>
      </dgm:t>
    </dgm:pt>
    <dgm:pt modelId="{FD8BF910-C702-4DD4-9D46-ABE6E0662804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проходят регистрацию в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Росстандарте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gost.ru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dirty="0"/>
        </a:p>
      </dgm:t>
    </dgm:pt>
    <dgm:pt modelId="{70523123-AFA9-447C-8F34-5736D175A36E}" type="sibTrans" cxnId="{55120B89-CC77-4A96-9E02-6AF905EC91F0}">
      <dgm:prSet/>
      <dgm:spPr/>
      <dgm:t>
        <a:bodyPr/>
        <a:lstStyle/>
        <a:p>
          <a:endParaRPr lang="ru-RU"/>
        </a:p>
      </dgm:t>
    </dgm:pt>
    <dgm:pt modelId="{06334E0E-F4DE-4944-8F4D-2B92AD48F7DA}" type="parTrans" cxnId="{55120B89-CC77-4A96-9E02-6AF905EC91F0}">
      <dgm:prSet/>
      <dgm:spPr/>
      <dgm:t>
        <a:bodyPr/>
        <a:lstStyle/>
        <a:p>
          <a:endParaRPr lang="ru-RU"/>
        </a:p>
      </dgm:t>
    </dgm:pt>
    <dgm:pt modelId="{9B76A70E-057A-48D2-A7ED-F60D402BCD39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оценки квалификаций, организуемая Национальным советом при Президенте Российской Федерации по профессиональным квалификациям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85A473-4A41-4D3E-9BF7-A7046DBEBEB8}" type="parTrans" cxnId="{54DC9F54-9E5C-4FB9-B84D-787DA73AE394}">
      <dgm:prSet/>
      <dgm:spPr/>
      <dgm:t>
        <a:bodyPr/>
        <a:lstStyle/>
        <a:p>
          <a:endParaRPr lang="ru-RU"/>
        </a:p>
      </dgm:t>
    </dgm:pt>
    <dgm:pt modelId="{37E11272-9204-4BFB-B3D9-8B5DAD7D18B6}" type="sibTrans" cxnId="{54DC9F54-9E5C-4FB9-B84D-787DA73AE394}">
      <dgm:prSet/>
      <dgm:spPr/>
      <dgm:t>
        <a:bodyPr/>
        <a:lstStyle/>
        <a:p>
          <a:endParaRPr lang="ru-RU"/>
        </a:p>
      </dgm:t>
    </dgm:pt>
    <dgm:pt modelId="{D323FDA1-DF46-4481-B330-16946FDC4D23}" type="pres">
      <dgm:prSet presAssocID="{CBC6368B-7EA5-48DC-9C40-D9606B9961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505D28-15A6-4ADC-A7F4-0636102307B1}" type="pres">
      <dgm:prSet presAssocID="{992D20A0-4A25-4AE8-B576-5CB06FB9E0D6}" presName="composite" presStyleCnt="0"/>
      <dgm:spPr/>
      <dgm:t>
        <a:bodyPr/>
        <a:lstStyle/>
        <a:p>
          <a:endParaRPr lang="ru-RU"/>
        </a:p>
      </dgm:t>
    </dgm:pt>
    <dgm:pt modelId="{F6617687-A2B4-42E2-A574-61839C031B5E}" type="pres">
      <dgm:prSet presAssocID="{992D20A0-4A25-4AE8-B576-5CB06FB9E0D6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138BF-7609-46F6-A880-B506D0189314}" type="pres">
      <dgm:prSet presAssocID="{992D20A0-4A25-4AE8-B576-5CB06FB9E0D6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EA8411-C447-4925-8BC1-0636F2BA5803}" type="pres">
      <dgm:prSet presAssocID="{249861CA-D356-46C9-8095-335900C96C77}" presName="space" presStyleCnt="0"/>
      <dgm:spPr/>
      <dgm:t>
        <a:bodyPr/>
        <a:lstStyle/>
        <a:p>
          <a:endParaRPr lang="ru-RU"/>
        </a:p>
      </dgm:t>
    </dgm:pt>
    <dgm:pt modelId="{3940F882-BF50-4BA0-97A6-36789B5D1B77}" type="pres">
      <dgm:prSet presAssocID="{7860D55C-0763-40EC-91C4-1FE411F26D5D}" presName="composite" presStyleCnt="0"/>
      <dgm:spPr/>
      <dgm:t>
        <a:bodyPr/>
        <a:lstStyle/>
        <a:p>
          <a:endParaRPr lang="ru-RU"/>
        </a:p>
      </dgm:t>
    </dgm:pt>
    <dgm:pt modelId="{4CA9B680-9A31-4197-AC42-7184A4163E46}" type="pres">
      <dgm:prSet presAssocID="{7860D55C-0763-40EC-91C4-1FE411F26D5D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FE9A4-79A7-413B-A4E6-FE3BDE627412}" type="pres">
      <dgm:prSet presAssocID="{7860D55C-0763-40EC-91C4-1FE411F26D5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68FC6-A2AB-4A71-9095-FFBF0A847325}" type="presOf" srcId="{80275D65-DA60-44B6-BD10-E82136632215}" destId="{28DFE9A4-79A7-413B-A4E6-FE3BDE627412}" srcOrd="0" destOrd="8" presId="urn:microsoft.com/office/officeart/2005/8/layout/hList1"/>
    <dgm:cxn modelId="{DD593EBD-94B8-4311-8991-C6F639202F14}" srcId="{7860D55C-0763-40EC-91C4-1FE411F26D5D}" destId="{B9559592-FBA6-4F4D-9884-AB195AEA6C81}" srcOrd="1" destOrd="0" parTransId="{80E6772C-D10E-4323-A905-BF3463CB3290}" sibTransId="{127982F8-DB32-4AF0-940A-5C9C88C59146}"/>
    <dgm:cxn modelId="{55120B89-CC77-4A96-9E02-6AF905EC91F0}" srcId="{992D20A0-4A25-4AE8-B576-5CB06FB9E0D6}" destId="{FD8BF910-C702-4DD4-9D46-ABE6E0662804}" srcOrd="0" destOrd="0" parTransId="{06334E0E-F4DE-4944-8F4D-2B92AD48F7DA}" sibTransId="{70523123-AFA9-447C-8F34-5736D175A36E}"/>
    <dgm:cxn modelId="{93A6F088-8356-490A-9658-C9F7F7E2BBC4}" type="presOf" srcId="{4BFB30A4-140A-491C-AAD4-7CD2C92915CB}" destId="{28DFE9A4-79A7-413B-A4E6-FE3BDE627412}" srcOrd="0" destOrd="5" presId="urn:microsoft.com/office/officeart/2005/8/layout/hList1"/>
    <dgm:cxn modelId="{1C41E87F-C927-4189-BB58-34EEF1D871CE}" srcId="{992D20A0-4A25-4AE8-B576-5CB06FB9E0D6}" destId="{2241E8FA-FE7C-49EA-93FB-DA104F2CA15D}" srcOrd="1" destOrd="0" parTransId="{9382B3E2-20CE-4FF7-880A-5C271120621F}" sibTransId="{C93E4F26-D114-47E2-8B38-CFF7B2C0D3EF}"/>
    <dgm:cxn modelId="{54DC9F54-9E5C-4FB9-B84D-787DA73AE394}" srcId="{992D20A0-4A25-4AE8-B576-5CB06FB9E0D6}" destId="{9B76A70E-057A-48D2-A7ED-F60D402BCD39}" srcOrd="3" destOrd="0" parTransId="{EC85A473-4A41-4D3E-9BF7-A7046DBEBEB8}" sibTransId="{37E11272-9204-4BFB-B3D9-8B5DAD7D18B6}"/>
    <dgm:cxn modelId="{C5C11FA6-5795-48EB-84D8-272B5AC5B6AC}" srcId="{7860D55C-0763-40EC-91C4-1FE411F26D5D}" destId="{80275D65-DA60-44B6-BD10-E82136632215}" srcOrd="2" destOrd="0" parTransId="{25C3511A-E373-4071-BF77-401B35D948D7}" sibTransId="{28F3224A-669E-4E45-B4C7-F329CE77E5DD}"/>
    <dgm:cxn modelId="{4D1B0556-230F-4C78-BE0B-06C3E50C0767}" type="presOf" srcId="{F22818EF-C1B6-4D84-88A2-A1E87DD0D2A6}" destId="{954138BF-7609-46F6-A880-B506D0189314}" srcOrd="0" destOrd="2" presId="urn:microsoft.com/office/officeart/2005/8/layout/hList1"/>
    <dgm:cxn modelId="{7E562371-BDA3-4846-9AB2-36BB3696B607}" srcId="{B9559592-FBA6-4F4D-9884-AB195AEA6C81}" destId="{9C259482-6E90-4FF6-B8EC-C15FCC07E726}" srcOrd="2" destOrd="0" parTransId="{7D7A1E5D-4168-4CAA-90FC-F6742F01F04F}" sibTransId="{BAE184D6-0B73-4120-BF6E-5DC62C314C7B}"/>
    <dgm:cxn modelId="{81975739-0751-409C-B6E6-C9835EB8F67F}" srcId="{B9559592-FBA6-4F4D-9884-AB195AEA6C81}" destId="{89A4A43A-DEC9-4C71-B9E0-D8971B490EFA}" srcOrd="0" destOrd="0" parTransId="{4ECCA01A-EB2A-4277-AF05-14B2F0EA2E44}" sibTransId="{9CB5CC5B-EF4E-49AF-9D30-4F79EA832FBD}"/>
    <dgm:cxn modelId="{A49A2596-CFC9-4BA1-BA97-B7AAB14948DE}" type="presOf" srcId="{CD7F39E9-9E6B-4478-B88E-809992FC1EAC}" destId="{28DFE9A4-79A7-413B-A4E6-FE3BDE627412}" srcOrd="0" destOrd="3" presId="urn:microsoft.com/office/officeart/2005/8/layout/hList1"/>
    <dgm:cxn modelId="{76D1EC50-AF8F-4369-8917-F0EC3EE9E441}" srcId="{CBC6368B-7EA5-48DC-9C40-D9606B9961DE}" destId="{7860D55C-0763-40EC-91C4-1FE411F26D5D}" srcOrd="1" destOrd="0" parTransId="{B8CABDDD-4959-468C-9F02-ACC1517D2A8B}" sibTransId="{1DE1D7E0-CB13-4BD3-8200-892C20878968}"/>
    <dgm:cxn modelId="{909E3360-D829-4D6F-8364-08D031299E6E}" srcId="{CBC6368B-7EA5-48DC-9C40-D9606B9961DE}" destId="{992D20A0-4A25-4AE8-B576-5CB06FB9E0D6}" srcOrd="0" destOrd="0" parTransId="{E69C81D6-7E21-4E3A-9A66-B7EAA82C75E9}" sibTransId="{249861CA-D356-46C9-8095-335900C96C77}"/>
    <dgm:cxn modelId="{F5980EE5-0A1D-41CA-9A15-FC10C72139EE}" type="presOf" srcId="{992D20A0-4A25-4AE8-B576-5CB06FB9E0D6}" destId="{F6617687-A2B4-42E2-A574-61839C031B5E}" srcOrd="0" destOrd="0" presId="urn:microsoft.com/office/officeart/2005/8/layout/hList1"/>
    <dgm:cxn modelId="{F65BE3FA-975D-406F-931B-17DB2B96C7EF}" srcId="{B9559592-FBA6-4F4D-9884-AB195AEA6C81}" destId="{923EC392-0D2B-43D7-8F92-23B62B654E5F}" srcOrd="5" destOrd="0" parTransId="{E26CB47A-948E-40B7-9F3D-C15A2E429E38}" sibTransId="{AD7A4157-5987-44FC-A7D7-308A80719A90}"/>
    <dgm:cxn modelId="{D555DDF9-5025-476D-89C9-DAFDA3BC20AB}" type="presOf" srcId="{D2CD5770-027C-4118-AEB9-66C8611583A2}" destId="{28DFE9A4-79A7-413B-A4E6-FE3BDE627412}" srcOrd="0" destOrd="0" presId="urn:microsoft.com/office/officeart/2005/8/layout/hList1"/>
    <dgm:cxn modelId="{12A3C23E-9086-41DC-B4B6-4F0CD4D82C2C}" type="presOf" srcId="{89A4A43A-DEC9-4C71-B9E0-D8971B490EFA}" destId="{28DFE9A4-79A7-413B-A4E6-FE3BDE627412}" srcOrd="0" destOrd="2" presId="urn:microsoft.com/office/officeart/2005/8/layout/hList1"/>
    <dgm:cxn modelId="{8315FB4D-1EA5-4468-97F0-D10EB91E38DE}" srcId="{992D20A0-4A25-4AE8-B576-5CB06FB9E0D6}" destId="{F22818EF-C1B6-4D84-88A2-A1E87DD0D2A6}" srcOrd="2" destOrd="0" parTransId="{1FF9BBA3-7087-4D0A-8D1B-DB4EA6D30FFC}" sibTransId="{10451911-AAD5-4288-8AA6-D381C2383FFB}"/>
    <dgm:cxn modelId="{A2E0FC8C-E6E9-4298-A04F-9A4888621ECA}" type="presOf" srcId="{DD6C1CF3-42D8-47C3-9F69-9D9939E159A6}" destId="{28DFE9A4-79A7-413B-A4E6-FE3BDE627412}" srcOrd="0" destOrd="6" presId="urn:microsoft.com/office/officeart/2005/8/layout/hList1"/>
    <dgm:cxn modelId="{900AED7E-9EEC-4A82-8325-8FDEDB47C025}" type="presOf" srcId="{FD8BF910-C702-4DD4-9D46-ABE6E0662804}" destId="{954138BF-7609-46F6-A880-B506D0189314}" srcOrd="0" destOrd="0" presId="urn:microsoft.com/office/officeart/2005/8/layout/hList1"/>
    <dgm:cxn modelId="{708126F1-4E16-4B7C-99ED-1CB417BF68C1}" type="presOf" srcId="{7860D55C-0763-40EC-91C4-1FE411F26D5D}" destId="{4CA9B680-9A31-4197-AC42-7184A4163E46}" srcOrd="0" destOrd="0" presId="urn:microsoft.com/office/officeart/2005/8/layout/hList1"/>
    <dgm:cxn modelId="{92A32981-1252-4FC5-BA1A-692FF6EBDE9D}" type="presOf" srcId="{B9559592-FBA6-4F4D-9884-AB195AEA6C81}" destId="{28DFE9A4-79A7-413B-A4E6-FE3BDE627412}" srcOrd="0" destOrd="1" presId="urn:microsoft.com/office/officeart/2005/8/layout/hList1"/>
    <dgm:cxn modelId="{DBCDB3BB-7D55-4E7A-94AC-349C6C5B1626}" srcId="{992D20A0-4A25-4AE8-B576-5CB06FB9E0D6}" destId="{67E2F807-0593-4294-8CE9-7B7A1B39FF5B}" srcOrd="4" destOrd="0" parTransId="{CC5B6CF0-2E04-4B6F-8E15-BDA747DFF860}" sibTransId="{7E55D929-3716-4CEB-9D43-0D6CDDF08082}"/>
    <dgm:cxn modelId="{96930C6F-CEB7-43CE-9408-939C1C7872DB}" srcId="{B9559592-FBA6-4F4D-9884-AB195AEA6C81}" destId="{DD6C1CF3-42D8-47C3-9F69-9D9939E159A6}" srcOrd="4" destOrd="0" parTransId="{A08B7EEC-1309-4107-A4EA-154FEBD4E9C1}" sibTransId="{656FE045-E87D-4A59-A7E9-E8BC011B34ED}"/>
    <dgm:cxn modelId="{51EB3154-85F3-4841-8872-CA311806C114}" type="presOf" srcId="{9C259482-6E90-4FF6-B8EC-C15FCC07E726}" destId="{28DFE9A4-79A7-413B-A4E6-FE3BDE627412}" srcOrd="0" destOrd="4" presId="urn:microsoft.com/office/officeart/2005/8/layout/hList1"/>
    <dgm:cxn modelId="{C88CA3E2-6B46-4DAE-BB8B-178342DF41D9}" type="presOf" srcId="{67E2F807-0593-4294-8CE9-7B7A1B39FF5B}" destId="{954138BF-7609-46F6-A880-B506D0189314}" srcOrd="0" destOrd="4" presId="urn:microsoft.com/office/officeart/2005/8/layout/hList1"/>
    <dgm:cxn modelId="{42624064-261B-4EDB-ADD5-5B80E5649025}" type="presOf" srcId="{9B76A70E-057A-48D2-A7ED-F60D402BCD39}" destId="{954138BF-7609-46F6-A880-B506D0189314}" srcOrd="0" destOrd="3" presId="urn:microsoft.com/office/officeart/2005/8/layout/hList1"/>
    <dgm:cxn modelId="{0EC7701D-3A14-4A58-B804-0AA881C70388}" type="presOf" srcId="{2241E8FA-FE7C-49EA-93FB-DA104F2CA15D}" destId="{954138BF-7609-46F6-A880-B506D0189314}" srcOrd="0" destOrd="1" presId="urn:microsoft.com/office/officeart/2005/8/layout/hList1"/>
    <dgm:cxn modelId="{EC65437E-EFD8-4C49-949A-3ACC2B72E2BB}" srcId="{7860D55C-0763-40EC-91C4-1FE411F26D5D}" destId="{D2CD5770-027C-4118-AEB9-66C8611583A2}" srcOrd="0" destOrd="0" parTransId="{0D90F7A9-2266-4037-BD7B-88D5C5B3E70E}" sibTransId="{8BE933F8-DF35-4915-BFB4-A5497CB82E45}"/>
    <dgm:cxn modelId="{8D7A9D7B-7119-4E4A-975D-6F14052D7E44}" srcId="{B9559592-FBA6-4F4D-9884-AB195AEA6C81}" destId="{CD7F39E9-9E6B-4478-B88E-809992FC1EAC}" srcOrd="1" destOrd="0" parTransId="{2B0E369D-2ECF-4103-B26C-DDE4C1545CD2}" sibTransId="{66DB1B15-1BB7-401D-8CE5-0A7B0B156A42}"/>
    <dgm:cxn modelId="{BE127722-1DF1-4B70-8760-473F53FB6E93}" type="presOf" srcId="{923EC392-0D2B-43D7-8F92-23B62B654E5F}" destId="{28DFE9A4-79A7-413B-A4E6-FE3BDE627412}" srcOrd="0" destOrd="7" presId="urn:microsoft.com/office/officeart/2005/8/layout/hList1"/>
    <dgm:cxn modelId="{3A05217E-E682-4C5F-8EC1-37042F805CC2}" srcId="{B9559592-FBA6-4F4D-9884-AB195AEA6C81}" destId="{4BFB30A4-140A-491C-AAD4-7CD2C92915CB}" srcOrd="3" destOrd="0" parTransId="{8D46E2F3-861E-4DA8-ADF1-1131EA9F58D8}" sibTransId="{2DABB94E-3C5A-481C-B1DB-0A4A63742678}"/>
    <dgm:cxn modelId="{D96E9EDF-9CF9-4841-B5A6-823BAD31BE86}" type="presOf" srcId="{CBC6368B-7EA5-48DC-9C40-D9606B9961DE}" destId="{D323FDA1-DF46-4481-B330-16946FDC4D23}" srcOrd="0" destOrd="0" presId="urn:microsoft.com/office/officeart/2005/8/layout/hList1"/>
    <dgm:cxn modelId="{52B1548D-3B3D-4FCD-A2F0-F8A967A9FB15}" type="presParOf" srcId="{D323FDA1-DF46-4481-B330-16946FDC4D23}" destId="{61505D28-15A6-4ADC-A7F4-0636102307B1}" srcOrd="0" destOrd="0" presId="urn:microsoft.com/office/officeart/2005/8/layout/hList1"/>
    <dgm:cxn modelId="{52F22946-70BA-470B-AE73-B53F8CB95356}" type="presParOf" srcId="{61505D28-15A6-4ADC-A7F4-0636102307B1}" destId="{F6617687-A2B4-42E2-A574-61839C031B5E}" srcOrd="0" destOrd="0" presId="urn:microsoft.com/office/officeart/2005/8/layout/hList1"/>
    <dgm:cxn modelId="{C8B21292-BE71-434B-B650-9178034D708C}" type="presParOf" srcId="{61505D28-15A6-4ADC-A7F4-0636102307B1}" destId="{954138BF-7609-46F6-A880-B506D0189314}" srcOrd="1" destOrd="0" presId="urn:microsoft.com/office/officeart/2005/8/layout/hList1"/>
    <dgm:cxn modelId="{F140363F-F16F-4280-B06A-1BEC45FEDBFA}" type="presParOf" srcId="{D323FDA1-DF46-4481-B330-16946FDC4D23}" destId="{3DEA8411-C447-4925-8BC1-0636F2BA5803}" srcOrd="1" destOrd="0" presId="urn:microsoft.com/office/officeart/2005/8/layout/hList1"/>
    <dgm:cxn modelId="{5CD907D8-84CD-4458-985D-45C02457B1EF}" type="presParOf" srcId="{D323FDA1-DF46-4481-B330-16946FDC4D23}" destId="{3940F882-BF50-4BA0-97A6-36789B5D1B77}" srcOrd="2" destOrd="0" presId="urn:microsoft.com/office/officeart/2005/8/layout/hList1"/>
    <dgm:cxn modelId="{BCF2D8ED-8C56-4683-A1F1-E4EFF7878700}" type="presParOf" srcId="{3940F882-BF50-4BA0-97A6-36789B5D1B77}" destId="{4CA9B680-9A31-4197-AC42-7184A4163E46}" srcOrd="0" destOrd="0" presId="urn:microsoft.com/office/officeart/2005/8/layout/hList1"/>
    <dgm:cxn modelId="{EB6B4E6C-F1E1-43D6-B0F2-5FB4B37948CF}" type="presParOf" srcId="{3940F882-BF50-4BA0-97A6-36789B5D1B77}" destId="{28DFE9A4-79A7-413B-A4E6-FE3BDE627412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617687-A2B4-42E2-A574-61839C031B5E}">
      <dsp:nvSpPr>
        <dsp:cNvPr id="0" name=""/>
        <dsp:cNvSpPr/>
      </dsp:nvSpPr>
      <dsp:spPr>
        <a:xfrm>
          <a:off x="4321" y="-117141"/>
          <a:ext cx="3841814" cy="4925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Добровольные</a:t>
          </a:r>
          <a:endParaRPr lang="ru-RU" sz="2200" b="0" kern="1200" dirty="0"/>
        </a:p>
      </dsp:txBody>
      <dsp:txXfrm>
        <a:off x="4321" y="-117141"/>
        <a:ext cx="3841814" cy="492556"/>
      </dsp:txXfrm>
    </dsp:sp>
    <dsp:sp modelId="{954138BF-7609-46F6-A880-B506D0189314}">
      <dsp:nvSpPr>
        <dsp:cNvPr id="0" name=""/>
        <dsp:cNvSpPr/>
      </dsp:nvSpPr>
      <dsp:spPr>
        <a:xfrm>
          <a:off x="4321" y="375415"/>
          <a:ext cx="3841814" cy="36628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проходят регистрацию в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Росстандарте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gost.ru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регистрация носит уведомительный характер;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указывается максимальное количество областей (видов) профессиональной деятельности, по которым осуществляется сертификация персонала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система оценки квалификаций, организуемая Национальным советом при Президенте Российской Федерации по профессиональным квалификациям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21" y="375415"/>
        <a:ext cx="3841814" cy="3662859"/>
      </dsp:txXfrm>
    </dsp:sp>
    <dsp:sp modelId="{4CA9B680-9A31-4197-AC42-7184A4163E46}">
      <dsp:nvSpPr>
        <dsp:cNvPr id="0" name=""/>
        <dsp:cNvSpPr/>
      </dsp:nvSpPr>
      <dsp:spPr>
        <a:xfrm>
          <a:off x="4383464" y="-117141"/>
          <a:ext cx="3841814" cy="4925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Обязательные</a:t>
          </a:r>
          <a:endParaRPr lang="ru-RU" sz="2200" b="0" kern="1200" dirty="0"/>
        </a:p>
      </dsp:txBody>
      <dsp:txXfrm>
        <a:off x="4383464" y="-117141"/>
        <a:ext cx="3841814" cy="492556"/>
      </dsp:txXfrm>
    </dsp:sp>
    <dsp:sp modelId="{28DFE9A4-79A7-413B-A4E6-FE3BDE627412}">
      <dsp:nvSpPr>
        <dsp:cNvPr id="0" name=""/>
        <dsp:cNvSpPr/>
      </dsp:nvSpPr>
      <dsp:spPr>
        <a:xfrm>
          <a:off x="4383464" y="375415"/>
          <a:ext cx="3841814" cy="36628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1430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регистрация  отдельных видов  профессиональной деятельности регулируется законодательством;</a:t>
          </a:r>
          <a:endParaRPr lang="ru-RU" sz="1600" kern="1200" dirty="0"/>
        </a:p>
        <a:p>
          <a:pPr marL="11430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прохождение сертификации (аттестации) обеспечивает допуск работника к профессиональной деятельности, например: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медицинские работники;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адвокаты;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специалисты организаций, поднадзорных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Ростехнадзору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арбитражные управляющие;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пилоты;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714375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кадастровые инженеры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83464" y="375415"/>
        <a:ext cx="3841814" cy="3662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55" rIns="91310" bIns="4565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55" rIns="91310" bIns="4565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55" rIns="91310" bIns="45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55" rIns="91310" bIns="4565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10" tIns="45655" rIns="91310" bIns="4565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51B6E83-3853-4293-A88D-7ED7E6CC98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86797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По-моему, в последнем варианте координационный орган формируют ООР по согласованию с Минтрудом</a:t>
            </a:r>
          </a:p>
          <a:p>
            <a:r>
              <a:rPr lang="ru-RU" smtClean="0"/>
              <a:t>Может быть сделать проще: отдельный сслайд-по нормативке и формирование координационного органа; отдельный слайд-по действиям самого координационного органа, организаторов и сертификационных центров</a:t>
            </a:r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0" tIns="45655" rIns="91310" bIns="45655" anchor="b"/>
          <a:lstStyle/>
          <a:p>
            <a:pPr algn="r" eaLnBrk="1" hangingPunct="1"/>
            <a:fld id="{202B1D7F-FB13-474C-99F2-5AB2ACC4320D}" type="slidenum">
              <a:rPr lang="ru-RU" altLang="ru-RU" sz="1200"/>
              <a:pPr algn="r" eaLnBrk="1" hangingPunct="1"/>
              <a:t>11</a:t>
            </a:fld>
            <a:endParaRPr lang="ru-RU" altLang="ru-RU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По-моему, в последнем варианте координационный орган формируют ООР по согласованию с Минтрудом</a:t>
            </a:r>
          </a:p>
          <a:p>
            <a:r>
              <a:rPr lang="ru-RU" smtClean="0"/>
              <a:t>Может быть сделать проще: отдельный сслайд-по нормативке и формирование координационного органа; отдельный слайд-по действиям самого координационного органа, организаторов и сертификационных центров</a:t>
            </a:r>
          </a:p>
        </p:txBody>
      </p:sp>
      <p:sp>
        <p:nvSpPr>
          <p:cNvPr id="31748" name="Номер слайда 3"/>
          <p:cNvSpPr txBox="1">
            <a:spLocks noGrp="1"/>
          </p:cNvSpPr>
          <p:nvPr/>
        </p:nvSpPr>
        <p:spPr bwMode="auto">
          <a:xfrm>
            <a:off x="3851276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10" tIns="45655" rIns="91310" bIns="45655" anchor="b"/>
          <a:lstStyle/>
          <a:p>
            <a:pPr algn="r" eaLnBrk="1" hangingPunct="1"/>
            <a:fld id="{41077970-B5BF-4EBE-A377-F4323AC1CA22}" type="slidenum">
              <a:rPr lang="ru-RU" altLang="ru-RU" sz="1200"/>
              <a:pPr algn="r" eaLnBrk="1" hangingPunct="1"/>
              <a:t>13</a:t>
            </a:fld>
            <a:endParaRPr lang="ru-RU" altLang="ru-RU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CE188-FA61-44F3-97FA-D439193D41F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BADB3-58E0-4587-A63E-5693C3CDC45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BF2C-2514-4770-8A81-F2290109E41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F5A0-B2B0-4724-A9C1-93EFF48FF68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1AF6-609A-4ED3-AEEA-90F5A274368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BFD08-6D1F-4B41-B131-93DE53CCF11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53EE-7F3F-4C40-9725-E6BCF99DBE9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0458-E79A-4DAE-9269-AD65856BA49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3A4D-9A70-4CD0-A81C-47920BF51B7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94016-6473-46D6-B6FD-23D5E5CE348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0211-FDCC-4EAF-A9E4-00CB058F646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D6EBF594-162A-453E-901F-4C0B3EE4C45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  <p:pic>
        <p:nvPicPr>
          <p:cNvPr id="1031" name="Picture 51"/>
          <p:cNvPicPr>
            <a:picLocks noChangeAspect="1" noChangeArrowheads="1"/>
          </p:cNvPicPr>
          <p:nvPr userDrawn="1"/>
        </p:nvPicPr>
        <p:blipFill>
          <a:blip r:embed="rId13" cstate="print"/>
          <a:srcRect l="12105" t="16302" r="80510" b="71931"/>
          <a:stretch>
            <a:fillRect/>
          </a:stretch>
        </p:blipFill>
        <p:spPr bwMode="auto">
          <a:xfrm>
            <a:off x="141288" y="88900"/>
            <a:ext cx="1152525" cy="10652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5" r:id="rId1"/>
    <p:sldLayoutId id="2147484806" r:id="rId2"/>
    <p:sldLayoutId id="2147484807" r:id="rId3"/>
    <p:sldLayoutId id="2147484808" r:id="rId4"/>
    <p:sldLayoutId id="2147484809" r:id="rId5"/>
    <p:sldLayoutId id="2147484810" r:id="rId6"/>
    <p:sldLayoutId id="2147484811" r:id="rId7"/>
    <p:sldLayoutId id="2147484812" r:id="rId8"/>
    <p:sldLayoutId id="2147484813" r:id="rId9"/>
    <p:sldLayoutId id="2147484814" r:id="rId10"/>
    <p:sldLayoutId id="214748481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o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5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87625" y="6309304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6309321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8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6371106"/>
            <a:ext cx="1296144" cy="48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860032" y="6288354"/>
            <a:ext cx="1208758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47657" y="6309303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055768" y="6309320"/>
            <a:ext cx="142435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404813"/>
            <a:ext cx="2089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35889" y="6309306"/>
            <a:ext cx="1008111" cy="5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Заголовок 1"/>
          <p:cNvSpPr txBox="1">
            <a:spLocks/>
          </p:cNvSpPr>
          <p:nvPr/>
        </p:nvSpPr>
        <p:spPr bwMode="auto">
          <a:xfrm>
            <a:off x="714375" y="2571750"/>
            <a:ext cx="81788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500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/>
            </a:r>
            <a:br>
              <a:rPr lang="ru-RU" sz="2500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</a:br>
            <a:r>
              <a:rPr lang="ru-RU" sz="2900" b="1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Об оценке квалификации на соответствие профессиональным стандартам </a:t>
            </a:r>
            <a:r>
              <a:rPr lang="ru-RU" sz="41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1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800" b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апрель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201</a:t>
            </a:r>
            <a:r>
              <a:rPr lang="en-US" sz="1100" b="1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5</a:t>
            </a:r>
            <a:r>
              <a:rPr lang="ru-RU" sz="1100" b="1" dirty="0">
                <a:solidFill>
                  <a:schemeClr val="tx2"/>
                </a:solidFill>
                <a:latin typeface="+mj-lt"/>
                <a:ea typeface="+mj-ea"/>
                <a:cs typeface="Times New Roman" pitchFamily="18" charset="0"/>
              </a:rPr>
              <a:t> г.</a:t>
            </a:r>
            <a:endParaRPr lang="ru-RU" b="1" dirty="0">
              <a:solidFill>
                <a:schemeClr val="tx2"/>
              </a:solidFill>
              <a:latin typeface="+mj-lt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285875"/>
            <a:ext cx="8229600" cy="4525963"/>
          </a:xfrm>
        </p:spPr>
        <p:txBody>
          <a:bodyPr/>
          <a:lstStyle/>
          <a:p>
            <a:pPr marL="361950" indent="-361950" algn="just">
              <a:buFont typeface="Arial" charset="0"/>
              <a:buNone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оценки квалификации строится на добровольной основе для всех её участников (советы по профессиональным квалификациям, центры оценки квалификаций, соискатели)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C525FD-3043-4561-BECA-AF89A411ADC6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785813" y="714375"/>
            <a:ext cx="7632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</a:t>
            </a:r>
          </a:p>
        </p:txBody>
      </p:sp>
      <p:sp>
        <p:nvSpPr>
          <p:cNvPr id="24579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161338" y="6303963"/>
            <a:ext cx="51435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E3BB7328-38BA-4755-828E-E0107FB6F7E4}" type="slidenum">
              <a:rPr lang="ru-RU" altLang="ru-RU" smtClean="0"/>
              <a:pPr>
                <a:buFont typeface="Arial" charset="0"/>
                <a:buNone/>
              </a:pPr>
              <a:t>11</a:t>
            </a:fld>
            <a:endParaRPr lang="ru-RU" altLang="ru-RU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785813" y="1000125"/>
            <a:ext cx="7929562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Координационный орган по профессиональным квалификациям –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организационно-техническое и методическое обеспечение деятельности осуществляют Минтруд России и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Совет по профессиональным квалификациям –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финансируется за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 собственных средств 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Центры оценки квалификации –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финансируется за счет собственных средств, получаемых в качестве платы за оказание услуги по независимой оценке квалификации соискателей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/>
          <a:lstStyle/>
          <a:p>
            <a:pPr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государства</a:t>
            </a:r>
            <a:endParaRPr lang="ru-RU" sz="2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и утверждение типовой  формы бланка свидетельства о квалификации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Инициация рассмотрения Национальным советом предложений отраслевых объединений работодателей по отбору центров оценки квалификаций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формирования и ведения федеральной информационной системы, включающей в себя информацию: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документах, принятых Координационным органом по профессиональным квалификациям, советами по профессиональным квалификациям;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центрах оценки квалификации;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перечне профессиональных квалификаций, присваиваемых центрами оценки квалификации;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экспертах по оценки квалификаций;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выданных свидетельствах о квалификации;</a:t>
            </a:r>
          </a:p>
          <a:p>
            <a:pPr marL="1162050" lvl="1" algn="just">
              <a:buFont typeface="Arial" pitchFamily="34" charset="0"/>
              <a:buChar char="•"/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апелляционных комиссиях.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3840C7-B507-418B-8674-BD2408D1B473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>
            <a:off x="755650" y="620713"/>
            <a:ext cx="76327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altLang="ru-RU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 стимулирования участников системы </a:t>
            </a:r>
            <a:endParaRPr lang="ru-RU" altLang="ru-RU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altLang="ru-RU" sz="2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214313"/>
            <a:ext cx="8215313" cy="2619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«О внесении изменений в часть вторую Налогового кодекса Российской Федерации»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2071688"/>
            <a:ext cx="8429625" cy="3278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РАБОТОДАТЕЛЕЙ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включение в состав прочих расходов, связанных с производством и (или) реализацией, затрат на независимую оценку  квалификации работников</a:t>
            </a:r>
          </a:p>
          <a:p>
            <a:pPr>
              <a:buFont typeface="Wingdings" pitchFamily="2" charset="2"/>
              <a:buChar char="ü"/>
              <a:defRPr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ЦЕНТРОВ ОЦЕНКИ КВАЛИФИКАЦИИ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освобождение от налога на добавленную стоимость</a:t>
            </a:r>
          </a:p>
          <a:p>
            <a:pPr>
              <a:buFont typeface="Wingdings" pitchFamily="2" charset="2"/>
              <a:buChar char="ü"/>
              <a:defRPr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СОИСКАТЕЛЕЙ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 на получение налогового вычета </a:t>
            </a:r>
          </a:p>
          <a:p>
            <a:pPr algn="ctr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E86A0CB-F80C-4B2F-901E-7F0E79C6124C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86A0CB-F80C-4B2F-901E-7F0E79C6124C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500" y="1928813"/>
          <a:ext cx="807249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143008"/>
                <a:gridCol w="1214446"/>
                <a:gridCol w="107157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 (нарастающим итогом)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 созданных 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центров оценки квалификации, единиц на конец года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человек, подтвердивших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квалификацию,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чел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625" y="214313"/>
            <a:ext cx="8215313" cy="95410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распоряжением Правительства Российской Федерации от 9 июля 2014 г. № 1250-р, которым утвержден План мероприятий по обеспечению повышения производительности труда, создания и модернизации высокопроизводительных рабочих мест 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4341168" cy="648071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Основания для работы</a:t>
            </a:r>
          </a:p>
        </p:txBody>
      </p:sp>
      <p:sp>
        <p:nvSpPr>
          <p:cNvPr id="14339" name="Содержимое 6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01419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 11 перечня поручений Президента Российской Федерации от 17 июля 2012 г. 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Пр-1798 и поручений Правительства Российской Федерации от 21 июля 2012 г. № ДМ-П8-4190 (пункт 14):</a:t>
            </a:r>
          </a:p>
          <a:p>
            <a:pPr algn="just">
              <a:buFont typeface="Arial" charset="0"/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«При выработке единых принципов оценки профессиональной подготовки рабочих кадров предусмотреть формирование национальной системы профессиональных квалификаций, включая механизм независимой оценки профессионального уровня квалификации работников»</a:t>
            </a:r>
          </a:p>
          <a:p>
            <a:pPr algn="just">
              <a:buFont typeface="Wingdings" pitchFamily="2" charset="2"/>
              <a:buChar char="ü"/>
            </a:pP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Пункт  5  перечня поручений Президента Российской Федерации от 26 декабря 2013г. 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Пр-3050 и пункт 6 поручений Правительства Российской Федерации от 30 декабря 2013г. № СП-П12-9512:</a:t>
            </a:r>
          </a:p>
          <a:p>
            <a:pPr algn="just">
              <a:buFont typeface="Arial" charset="0"/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«Разработать с участием общероссийских объединений работодателей и профессиональных сообществ и представить предложения по формированию сети независимых центров сертификации квалификации, в том числе по определению механизмов аккредитации таких центров и установлению процедуры подтверждения квалификации»</a:t>
            </a:r>
          </a:p>
          <a:p>
            <a:pPr algn="just">
              <a:buFont typeface="Arial" charset="0"/>
              <a:buNone/>
            </a:pP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Подпункт «б» пункта 2 перечня поручений Президента Российской Федерации от 20 февраля 2015 г. № Пр-285 и пункт 6 поручений Правительства Российской Федерации от 27 февраля 2015 г. № ДМ-П12-1232:</a:t>
            </a:r>
          </a:p>
          <a:p>
            <a:pPr algn="just">
              <a:buFont typeface="Arial" charset="0"/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«Разработать и утвердить план-график формирования сети независимых центров сертификации профессиональных квалификаций, включающий в себя соответствующие целевые показатели, а также разработать механизм аккредитации указанных центров»</a:t>
            </a:r>
          </a:p>
        </p:txBody>
      </p:sp>
      <p:sp>
        <p:nvSpPr>
          <p:cNvPr id="1434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281F48-CA70-4A4F-B4D0-7BA871099672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alt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Международный опыт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сфере оценки квалификации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Финляндия.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Сертификация профессиональных квалификаций в Финляндии осуществляется через систему демонстрационных экзаменов. Общая координация этой деятельности проводится Национальным управлением образования Финляндии</a:t>
            </a:r>
          </a:p>
          <a:p>
            <a:pPr algn="just">
              <a:buFont typeface="Arial" charset="0"/>
              <a:buNone/>
            </a:pP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публикации на сайте Международной организации труда, </a:t>
            </a:r>
            <a:r>
              <a:rPr lang="en-US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4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ilo</a:t>
            </a:r>
            <a:r>
              <a:rPr lang="ru-RU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org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Федеративная Республика Германия.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Германии действует Закон (акт) об оценке и признании профессиональных квалификаций (далее – Закон о признании). Он устанавливает стандартизированные национальные процедуры и критерии оценки профессиональных квалификаций, относящихся к регулируемым профессиям в Германии (профессии, связанные с медициной, социальной работой, образованием, а также с математическими, информационными, естественными науками и технологиями). </a:t>
            </a:r>
          </a:p>
          <a:p>
            <a:pPr>
              <a:buFont typeface="Arial" charset="0"/>
              <a:buNone/>
            </a:pP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 информации :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публикации на сайте Международной организации труда, </a:t>
            </a:r>
            <a:r>
              <a:rPr lang="en-US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4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ilo</a:t>
            </a:r>
            <a:r>
              <a:rPr lang="ru-RU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14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org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Implementation and Impact of National Qualifications Frameworks: report of a study in 16 countries, International </a:t>
            </a:r>
            <a:r>
              <a:rPr lang="en-US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Office, Geneva, 2010 Allais, S.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Австралийский союз.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Австралии нет единой государственной структуры, которая оценивает или признает все квалификации. Соответственно, и нормативная основа весьма разнообразна. Единым документом, имеющим влияние на территории всей страны, является Рамка квалификаций Австралии (далее – РКА), принятая в 2011 году. РКА рассматривается как инструмент национальной политики в области регулируемых квалификаций в системе образования Австралии.</a:t>
            </a:r>
          </a:p>
          <a:p>
            <a:pPr algn="just">
              <a:buFont typeface="Arial" charset="0"/>
              <a:buNone/>
            </a:pPr>
            <a:r>
              <a:rPr lang="ru-RU" sz="1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Australian Qualification Framework. – Council for the Ministerial Council for Tertiary Education and Employment, 2011, 110 p.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ABC2A7-BEC6-447C-AD49-CF3358261A73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65AE3A-FD3B-4A30-BC6D-D8165AD429E4}" type="slidenum">
              <a:rPr lang="en-US" altLang="ru-RU" smtClean="0"/>
              <a:pPr/>
              <a:t>4</a:t>
            </a:fld>
            <a:endParaRPr lang="en-US" altLang="ru-RU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571500" y="214313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+mn-lt"/>
                <a:ea typeface="+mj-ea"/>
                <a:cs typeface="Times New Roman" panose="02020603050405020304" pitchFamily="18" charset="0"/>
              </a:rPr>
              <a:t>Российская Федерация: действующие системы сертификации / аттестации персонала </a:t>
            </a:r>
          </a:p>
        </p:txBody>
      </p:sp>
      <p:graphicFrame>
        <p:nvGraphicFramePr>
          <p:cNvPr id="6" name="Объект 5"/>
          <p:cNvGraphicFramePr>
            <a:graphicFrameLocks/>
          </p:cNvGraphicFramePr>
          <p:nvPr/>
        </p:nvGraphicFramePr>
        <p:xfrm>
          <a:off x="571472" y="2071678"/>
          <a:ext cx="8229600" cy="392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65AE3A-FD3B-4A30-BC6D-D8165AD429E4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640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Российская Федерация: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оценки квалификации на соответствие профессиональным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стандартам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2191" y="836712"/>
            <a:ext cx="3228579" cy="7858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совет при Президенте 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РФ по </a:t>
            </a: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профессиональным квалификациям, созданный в соответствии с Указом Президента </a:t>
            </a: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РФ  </a:t>
            </a: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16 апреля 2014 г. №249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283147"/>
            <a:ext cx="924346" cy="860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 smtClean="0">
                <a:latin typeface="Times New Roman" pitchFamily="18" charset="0"/>
                <a:cs typeface="Times New Roman" pitchFamily="18" charset="0"/>
              </a:rPr>
              <a:t>Комиссия по апелляциям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34618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77555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20493" y="2567757"/>
            <a:ext cx="571500" cy="3571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Совет</a:t>
            </a:r>
          </a:p>
        </p:txBody>
      </p:sp>
      <p:cxnSp>
        <p:nvCxnSpPr>
          <p:cNvPr id="16" name="Прямая со стрелкой 15"/>
          <p:cNvCxnSpPr>
            <a:stCxn id="7" idx="2"/>
            <a:endCxn id="10" idx="0"/>
          </p:cNvCxnSpPr>
          <p:nvPr/>
        </p:nvCxnSpPr>
        <p:spPr>
          <a:xfrm flipH="1">
            <a:off x="1977430" y="1622524"/>
            <a:ext cx="1289051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30"/>
          <p:cNvSpPr txBox="1">
            <a:spLocks noChangeArrowheads="1"/>
          </p:cNvSpPr>
          <p:nvPr/>
        </p:nvSpPr>
        <p:spPr bwMode="auto">
          <a:xfrm>
            <a:off x="6876256" y="764704"/>
            <a:ext cx="2232248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Минтруд России: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утверждает типовую форму свидетельства о квалификации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рганизует ведение федерального реестра </a:t>
            </a:r>
          </a:p>
          <a:p>
            <a:pPr marL="171450" indent="-1714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инициирует рассмотрение Национальным советом предложений отраслевых объединений работодателей по отбору центров оценки квалификаций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6238347" y="651173"/>
            <a:ext cx="616714" cy="565814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6200000">
            <a:off x="4720662" y="2992306"/>
            <a:ext cx="3672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ФЕДЕРАЛЬНЫЙ   РЕЕСТР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30"/>
          <p:cNvSpPr txBox="1">
            <a:spLocks noChangeArrowheads="1"/>
          </p:cNvSpPr>
          <p:nvPr/>
        </p:nvSpPr>
        <p:spPr bwMode="auto">
          <a:xfrm>
            <a:off x="251520" y="3729806"/>
            <a:ext cx="1779092" cy="146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финансового рынка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наноиндустрии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ЖКХ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строительства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индустрии гостеприимства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информационных технологий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железнодорожного </a:t>
            </a: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транспорта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сварка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30"/>
          <p:cNvSpPr txBox="1">
            <a:spLocks noChangeArrowheads="1"/>
          </p:cNvSpPr>
          <p:nvPr/>
        </p:nvSpPr>
        <p:spPr bwMode="auto">
          <a:xfrm>
            <a:off x="251520" y="5229200"/>
            <a:ext cx="1851100" cy="111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лифтового </a:t>
            </a: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pPr>
              <a:spcBef>
                <a:spcPts val="300"/>
              </a:spcBef>
            </a:pPr>
            <a:r>
              <a:rPr lang="ru-RU" sz="9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дравоохранения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электроэнергетики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машиностроения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судостроения</a:t>
            </a:r>
          </a:p>
          <a:p>
            <a:pPr>
              <a:spcBef>
                <a:spcPts val="300"/>
              </a:spcBef>
            </a:pPr>
            <a:r>
              <a:rPr lang="ru-RU" sz="9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нефтегазовой отрасли</a:t>
            </a:r>
            <a:endParaRPr lang="ru-RU" sz="9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Двойная стрелка влево/вправо 28"/>
          <p:cNvSpPr/>
          <p:nvPr/>
        </p:nvSpPr>
        <p:spPr>
          <a:xfrm>
            <a:off x="1154138" y="2608020"/>
            <a:ext cx="360040" cy="21878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 стрелкой 31"/>
          <p:cNvCxnSpPr>
            <a:stCxn id="7" idx="2"/>
            <a:endCxn id="11" idx="0"/>
          </p:cNvCxnSpPr>
          <p:nvPr/>
        </p:nvCxnSpPr>
        <p:spPr>
          <a:xfrm flipH="1">
            <a:off x="2620368" y="1622524"/>
            <a:ext cx="646113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7" idx="2"/>
            <a:endCxn id="12" idx="0"/>
          </p:cNvCxnSpPr>
          <p:nvPr/>
        </p:nvCxnSpPr>
        <p:spPr>
          <a:xfrm flipH="1">
            <a:off x="3263305" y="1622524"/>
            <a:ext cx="3176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" idx="2"/>
            <a:endCxn id="13" idx="0"/>
          </p:cNvCxnSpPr>
          <p:nvPr/>
        </p:nvCxnSpPr>
        <p:spPr>
          <a:xfrm>
            <a:off x="3266481" y="1622524"/>
            <a:ext cx="639762" cy="945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051720" y="1916832"/>
            <a:ext cx="2304256" cy="2267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БАЗОВЫЙ ЦЕНТР</a:t>
            </a:r>
            <a:endParaRPr lang="ru-RU" sz="105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Двойные круглые скобки 16389"/>
          <p:cNvSpPr/>
          <p:nvPr/>
        </p:nvSpPr>
        <p:spPr>
          <a:xfrm>
            <a:off x="179512" y="3645024"/>
            <a:ext cx="2016224" cy="2965784"/>
          </a:xfrm>
          <a:prstGeom prst="bracketPair">
            <a:avLst/>
          </a:prstGeom>
          <a:ln w="158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392" name="Прямая соединительная линия 16391"/>
          <p:cNvCxnSpPr>
            <a:stCxn id="10" idx="2"/>
          </p:cNvCxnSpPr>
          <p:nvPr/>
        </p:nvCxnSpPr>
        <p:spPr>
          <a:xfrm flipH="1">
            <a:off x="1475656" y="2924944"/>
            <a:ext cx="501774" cy="72008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334618" y="3717032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32003" y="3717032"/>
            <a:ext cx="1248767" cy="3571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Центр оценки квалификации</a:t>
            </a: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 стрелкой 52"/>
          <p:cNvCxnSpPr>
            <a:endCxn id="48" idx="0"/>
          </p:cNvCxnSpPr>
          <p:nvPr/>
        </p:nvCxnSpPr>
        <p:spPr>
          <a:xfrm>
            <a:off x="3906243" y="2924944"/>
            <a:ext cx="3501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3" idx="2"/>
            <a:endCxn id="44" idx="0"/>
          </p:cNvCxnSpPr>
          <p:nvPr/>
        </p:nvCxnSpPr>
        <p:spPr>
          <a:xfrm flipH="1">
            <a:off x="2959002" y="2924944"/>
            <a:ext cx="947241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Двойная стрелка влево/вправо 57"/>
          <p:cNvSpPr/>
          <p:nvPr/>
        </p:nvSpPr>
        <p:spPr>
          <a:xfrm>
            <a:off x="5220072" y="1087921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Двойная стрелка влево/вправо 58"/>
          <p:cNvSpPr/>
          <p:nvPr/>
        </p:nvSpPr>
        <p:spPr>
          <a:xfrm>
            <a:off x="5220072" y="2636912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Двойная стрелка влево/вправо 59"/>
          <p:cNvSpPr/>
          <p:nvPr/>
        </p:nvSpPr>
        <p:spPr>
          <a:xfrm>
            <a:off x="5220072" y="3789040"/>
            <a:ext cx="792088" cy="218787"/>
          </a:xfrm>
          <a:prstGeom prst="left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705698" y="1634146"/>
            <a:ext cx="0" cy="208288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2" name="Прямоугольник 16401"/>
          <p:cNvSpPr/>
          <p:nvPr/>
        </p:nvSpPr>
        <p:spPr>
          <a:xfrm rot="16200000">
            <a:off x="3785098" y="2230528"/>
            <a:ext cx="2436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 право наделения </a:t>
            </a:r>
          </a:p>
          <a:p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полномочий Центра оценки квалификаций</a:t>
            </a:r>
            <a:endParaRPr lang="ru-RU" sz="9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794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42925" algn="just">
              <a:buFont typeface="Arial" charset="0"/>
              <a:buNone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целях регламентации оценки квалификации на соответствие профессиональным стандартам разработано два законопроекта:</a:t>
            </a:r>
          </a:p>
          <a:p>
            <a:pPr>
              <a:buFont typeface="Arial" charset="0"/>
              <a:buNone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Законопроект «Об оценке квалификации на соответствие профессиональным стандартам и внесении изменений в Трудовой кодекс Российской Федерации»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«О внесении изменений в часть вторую Налогового кодекса Российской Федерации»</a:t>
            </a:r>
          </a:p>
          <a:p>
            <a:pPr>
              <a:buFont typeface="Arial" charset="0"/>
              <a:buNone/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40B346-07E8-4312-8DB2-7E9312A71638}" type="slidenum">
              <a:rPr lang="en-US" altLang="ru-RU" smtClean="0"/>
              <a:pPr/>
              <a:t>6</a:t>
            </a:fld>
            <a:endParaRPr lang="en-US" alt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76673"/>
            <a:ext cx="8229600" cy="504056"/>
          </a:xfrm>
        </p:spPr>
        <p:txBody>
          <a:bodyPr/>
          <a:lstStyle/>
          <a:p>
            <a:pPr>
              <a:defRPr/>
            </a:pPr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и задачи</a:t>
            </a:r>
            <a:endParaRPr lang="ru-RU" sz="2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профессиональной мобильности работников;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качества профессионального образования и обучения;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участия работников в непрерывном образовании;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усиление роли профессиональных сообществ в развитии профессиональных квалификаций;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установление и (или) подтверждение соответствия квалификации соискателя положениям профессионального стандарта;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конкурентоспособности на рынке труда лиц, прошедших оценку квалификации.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F4037-F53E-44EB-8331-03629B771656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en-US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28625" y="857250"/>
            <a:ext cx="8229600" cy="5000625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Законопроект предусматривает формирование объединениями работодателей добровольной системы оценки квалификации на соответствие профессиональным стандартам, основанной на доверии к качеству этой оценки со стороны рынка;</a:t>
            </a:r>
          </a:p>
          <a:p>
            <a:pPr algn="just">
              <a:buFont typeface="Wingdings" pitchFamily="2" charset="2"/>
              <a:buChar char="ü"/>
            </a:pPr>
            <a:endParaRPr lang="ru-RU" sz="20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оценки квалификации, предусмотренной  в Законопроекте, не регулируется Федеральным законом «Об аккредитации в национальной системе аккредитации» (профессиональные стандарты выведены из-под действия Федерального закона «О техническом регулировании»);</a:t>
            </a:r>
          </a:p>
          <a:p>
            <a:pPr algn="just">
              <a:buFont typeface="Wingdings" pitchFamily="2" charset="2"/>
              <a:buChar char="ü"/>
            </a:pPr>
            <a:endParaRPr lang="ru-RU" sz="200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Законопроект не регулирует порядок оценки квалификации (сертификации/аттестации), предусмотренный в иных нормативно-правовых актах Российской Федерации.</a:t>
            </a:r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4A7644-EEC9-4C42-8A3B-62F8AF34D61D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может обратиться в центры оценки квалификации?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85813" y="1628800"/>
            <a:ext cx="8215312" cy="4014763"/>
          </a:xfrm>
        </p:spPr>
        <p:txBody>
          <a:bodyPr/>
          <a:lstStyle/>
          <a:p>
            <a:pPr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Физические лица (занятые  и не занятые трудовой деятельностью)</a:t>
            </a:r>
          </a:p>
          <a:p>
            <a:pPr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Иностранные граждане </a:t>
            </a:r>
          </a:p>
          <a:p>
            <a:pPr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Лица без гражданства</a:t>
            </a:r>
          </a:p>
          <a:p>
            <a:pPr algn="just">
              <a:defRPr/>
            </a:pP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Работодатели с целью проведения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«внешней» </a:t>
            </a:r>
            <a:r>
              <a:rPr lang="ru-RU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оценки квалификации работников</a:t>
            </a:r>
          </a:p>
          <a:p>
            <a:pPr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A4C15F-E068-47EF-9D8C-843E6CE63255}" type="slidenum">
              <a:rPr lang="en-US" altLang="ru-RU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29838"/>
            <a:ext cx="8215313" cy="4308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Законопроект </a:t>
            </a:r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 оценке квалификации на соответствие профессиональным стандартам и внесении изменений в Трудовой кодекс Российской Федерации»</a:t>
            </a:r>
            <a:endParaRPr lang="ru-RU" sz="1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6262</TotalTime>
  <Words>943</Words>
  <Application>Microsoft Office PowerPoint</Application>
  <PresentationFormat>Экран (4:3)</PresentationFormat>
  <Paragraphs>161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Основания для работы</vt:lpstr>
      <vt:lpstr>Международный опыт  в сфере оценки квалификации </vt:lpstr>
      <vt:lpstr>Слайд 4</vt:lpstr>
      <vt:lpstr>Слайд 5</vt:lpstr>
      <vt:lpstr>Слайд 6</vt:lpstr>
      <vt:lpstr>Цели и задачи</vt:lpstr>
      <vt:lpstr>Слайд 8</vt:lpstr>
      <vt:lpstr>Кто может обратиться в центры оценки квалификации?</vt:lpstr>
      <vt:lpstr>Слайд 10</vt:lpstr>
      <vt:lpstr>Слайд 11</vt:lpstr>
      <vt:lpstr>Роль государства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Достижения недостижимы</dc:title>
  <dc:creator>Cheresh</dc:creator>
  <cp:lastModifiedBy>2 Приемная Ельцовой</cp:lastModifiedBy>
  <cp:revision>722</cp:revision>
  <dcterms:created xsi:type="dcterms:W3CDTF">2009-04-06T15:46:25Z</dcterms:created>
  <dcterms:modified xsi:type="dcterms:W3CDTF">2015-04-23T13:56:06Z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