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7"/>
  </p:notesMasterIdLst>
  <p:sldIdLst>
    <p:sldId id="265" r:id="rId2"/>
    <p:sldId id="257" r:id="rId3"/>
    <p:sldId id="258" r:id="rId4"/>
    <p:sldId id="260" r:id="rId5"/>
    <p:sldId id="275" r:id="rId6"/>
    <p:sldId id="271" r:id="rId7"/>
    <p:sldId id="268" r:id="rId8"/>
    <p:sldId id="269" r:id="rId9"/>
    <p:sldId id="261" r:id="rId10"/>
    <p:sldId id="274" r:id="rId11"/>
    <p:sldId id="264" r:id="rId12"/>
    <p:sldId id="270" r:id="rId13"/>
    <p:sldId id="262" r:id="rId14"/>
    <p:sldId id="276" r:id="rId15"/>
    <p:sldId id="272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598" autoAdjust="0"/>
  </p:normalViewPr>
  <p:slideViewPr>
    <p:cSldViewPr>
      <p:cViewPr varScale="1">
        <p:scale>
          <a:sx n="66" d="100"/>
          <a:sy n="66" d="100"/>
        </p:scale>
        <p:origin x="-120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35D6B-FD71-424B-A006-A826445945F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BDC9C9-E85F-4C74-8D8A-6E4CD462203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50" b="1" i="0" cap="all" baseline="0" dirty="0" smtClean="0">
            <a:effectLst/>
            <a:latin typeface="+mn-lt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50" b="1" i="0" cap="all" baseline="0" dirty="0" smtClean="0">
              <a:effectLst/>
              <a:latin typeface="+mn-lt"/>
              <a:cs typeface="Times New Roman" pitchFamily="18" charset="0"/>
            </a:rPr>
            <a:t>СТРАТЕГИИ И ПРОГРАММЫ РАЗВИТИЯ СЕКТОРОВ ЭКОНОМИКИ , Приоритетные направления развития науки, технологий и техники 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FA175407-CCB6-410F-88D4-E98315F73484}" type="parTrans" cxnId="{A1626785-15CF-4AB9-BE54-B6EAA3CD3F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1E148D-184A-476B-9604-BB9208D09FDB}" type="sibTrans" cxnId="{A1626785-15CF-4AB9-BE54-B6EAA3CD3F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1ABB24-B102-4211-97E0-1756A64FA074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Прогнозы СОЦИАЛЬНО-ЭКОНОМИЧЕСКОГО РАЗВИТИЯ, ОБЗОРЫ ТЕНДЕНЦИЙ РАЗВИТИЯ СЕКТОРОВ ЭКОНОМИКИ</a:t>
          </a:r>
          <a:endParaRPr lang="ru-RU" sz="16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16F82511-C98B-41E3-BBA0-A23D57F42508}" type="parTrans" cxnId="{A74AE583-1945-418F-B454-8D3A0482000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AA4764-7D1B-4D89-B9B8-89BB651BB36B}" type="sibTrans" cxnId="{A74AE583-1945-418F-B454-8D3A0482000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A2045A-A20A-4DD0-BB62-A53397A39BA0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Предложения работодателей, ПРОФЕССИОНАЛЬНЫХ СООБЩЕСТВ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B4EBD-4D94-49A0-8A72-BA9DA7672F76}" type="parTrans" cxnId="{EB095C3C-31BC-4B19-802E-7E17D2ED86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336B00-3AA4-4476-B588-7137B64AC4FE}" type="sibTrans" cxnId="{EB095C3C-31BC-4B19-802E-7E17D2ED86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A4BB23-6EFE-429F-B98C-3D072A70BB4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данные </a:t>
          </a:r>
          <a:r>
            <a:rPr lang="ru-RU" sz="1600" b="1" i="0" cap="all" baseline="0" dirty="0" err="1" smtClean="0">
              <a:effectLst/>
              <a:latin typeface="+mn-lt"/>
              <a:cs typeface="Times New Roman" pitchFamily="18" charset="0"/>
            </a:rPr>
            <a:t>Роструда</a:t>
          </a: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, кадровых порталов, мониторинга кадровых потребностей организаций</a:t>
          </a:r>
          <a:endParaRPr lang="ru-RU" sz="16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6B1F8DD8-2552-4984-9626-A15FEED1D63C}" type="parTrans" cxnId="{DA1B5C46-E33F-4709-9AAC-1A9144AB90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D718C3-A7BB-482C-89BA-58A9C58387FE}" type="sibTrans" cxnId="{DA1B5C46-E33F-4709-9AAC-1A9144AB90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D10AD4-AF63-4A61-ACE0-48D8D6EDD0D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Реестры профессий WorldSkills, O*</a:t>
          </a:r>
          <a:r>
            <a:rPr lang="ru-RU" sz="1400" b="1" i="0" cap="all" baseline="0" dirty="0" err="1" smtClean="0">
              <a:effectLst/>
              <a:latin typeface="+mn-lt"/>
              <a:cs typeface="Times New Roman" pitchFamily="18" charset="0"/>
            </a:rPr>
            <a:t>net</a:t>
          </a: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 (США),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i="0" cap="all" baseline="0" dirty="0" err="1" smtClean="0">
              <a:effectLst/>
              <a:latin typeface="+mn-lt"/>
              <a:cs typeface="Times New Roman" pitchFamily="18" charset="0"/>
            </a:rPr>
            <a:t>Senai</a:t>
          </a: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 (Бразилия),  ОБЗОРЫ МЕЖДУНАРОДНЫХ КЛАССИФИКАТОРОВ И ПРОФЕССИЙ	</a:t>
          </a:r>
          <a:endParaRPr lang="ru-RU" sz="1400" b="1" i="0" cap="none" baseline="0" dirty="0">
            <a:effectLst/>
            <a:latin typeface="+mn-lt"/>
            <a:cs typeface="Times New Roman" pitchFamily="18" charset="0"/>
          </a:endParaRPr>
        </a:p>
      </dgm:t>
    </dgm:pt>
    <dgm:pt modelId="{16575763-FA57-44E3-8194-E236009AA9E0}" type="parTrans" cxnId="{4E16A2D7-7622-4A91-8D6E-BEC0EDC91E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0A6D4-9E06-4202-9ED1-98B533BB0C34}" type="sibTrans" cxnId="{4E16A2D7-7622-4A91-8D6E-BEC0EDC91E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1CE767-8881-460D-8E03-4771E2DA310C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Предложения субъектов  РОССИЙСКОЙ  </a:t>
          </a:r>
        </a:p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   ФЕДЕРАЦИИ	</a:t>
          </a:r>
          <a:endParaRPr lang="ru-RU" sz="18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EF850CA6-D761-4B21-BEDA-DBA51664CFEE}" type="parTrans" cxnId="{58774445-18B1-4FDF-974C-BF11F2DC486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0EE321-8585-400E-B2D7-6D4641BDC65C}" type="sibTrans" cxnId="{58774445-18B1-4FDF-974C-BF11F2DC486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8B972A-9465-4C99-8C89-94FE84F14B0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i="0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Данные статистической отчетности о состоянии рынка труда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37EA69-5255-4DD7-8D14-CBD0543C84B6}" type="parTrans" cxnId="{A1BF232B-1B58-4A40-8B9C-2AD82EB2064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123BCA-5813-48BD-AB31-8067425A95C2}" type="sibTrans" cxnId="{A1BF232B-1B58-4A40-8B9C-2AD82EB2064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862931-CF69-43EB-BE6B-5B307F456648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</a:rPr>
            <a:t>СПИСКИ НАПРАВЛЕНИЙ Подготовки профессионального образования</a:t>
          </a:r>
          <a:endParaRPr lang="ru-RU" sz="1600" b="1" i="0" cap="all" baseline="0" dirty="0">
            <a:effectLst/>
            <a:latin typeface="+mn-lt"/>
          </a:endParaRPr>
        </a:p>
      </dgm:t>
    </dgm:pt>
    <dgm:pt modelId="{ACB06698-125A-4DBD-AE58-941C56EB1B37}" type="parTrans" cxnId="{A85192E2-57D0-4967-9F6B-F229B9EA620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7D761D-39BB-416C-9435-B93EBF3C50A7}" type="sibTrans" cxnId="{A85192E2-57D0-4967-9F6B-F229B9EA620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260ED6-B03C-486E-88AD-5ECB28DD121E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Результаты </a:t>
          </a:r>
          <a:r>
            <a:rPr lang="ru-RU" sz="1800" b="1" i="0" cap="all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форсайтных</a:t>
          </a:r>
          <a:endParaRPr lang="ru-RU" sz="1800" b="1" i="0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сессий</a:t>
          </a: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01307572-F713-4559-9195-E1C67DD11409}" type="parTrans" cxnId="{1ABBF14F-71B1-4BF7-B8EC-0A97958E063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C3D9FF-4B9F-4E4E-9887-A1BE05B26C28}" type="sibTrans" cxnId="{1ABBF14F-71B1-4BF7-B8EC-0A97958E063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7C6980-2240-4B80-808B-FC3031023CEA}" type="pres">
      <dgm:prSet presAssocID="{98735D6B-FD71-424B-A006-A826445945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E0905F-FDD5-48CF-98D2-5291D0391C73}" type="pres">
      <dgm:prSet presAssocID="{66BDC9C9-E85F-4C74-8D8A-6E4CD462203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9BF00-5996-4D15-AF3E-36559EE04483}" type="pres">
      <dgm:prSet presAssocID="{521E148D-184A-476B-9604-BB9208D09FDB}" presName="sibTrans" presStyleCnt="0"/>
      <dgm:spPr/>
    </dgm:pt>
    <dgm:pt modelId="{FB3195D6-9BAB-4B5F-BC81-8E6F66D9E64F}" type="pres">
      <dgm:prSet presAssocID="{111ABB24-B102-4211-97E0-1756A64FA074}" presName="node" presStyleLbl="node1" presStyleIdx="1" presStyleCnt="9" custLinFactNeighborX="-232" custLinFactNeighborY="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F534A-2138-4BAA-BFC9-7386980F89FE}" type="pres">
      <dgm:prSet presAssocID="{06AA4764-7D1B-4D89-B9B8-89BB651BB36B}" presName="sibTrans" presStyleCnt="0"/>
      <dgm:spPr/>
    </dgm:pt>
    <dgm:pt modelId="{C2539968-BFB5-4AF1-A97D-349C19038082}" type="pres">
      <dgm:prSet presAssocID="{03A2045A-A20A-4DD0-BB62-A53397A39BA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774F3-2229-4D45-A086-957D4F36AE13}" type="pres">
      <dgm:prSet presAssocID="{2B336B00-3AA4-4476-B588-7137B64AC4FE}" presName="sibTrans" presStyleCnt="0"/>
      <dgm:spPr/>
    </dgm:pt>
    <dgm:pt modelId="{1EEB0A3C-E2F0-4860-922B-666139477944}" type="pres">
      <dgm:prSet presAssocID="{411CE767-8881-460D-8E03-4771E2DA310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40E7D-C32B-4637-BDF5-F56BAFFB8561}" type="pres">
      <dgm:prSet presAssocID="{850EE321-8585-400E-B2D7-6D4641BDC65C}" presName="sibTrans" presStyleCnt="0"/>
      <dgm:spPr/>
    </dgm:pt>
    <dgm:pt modelId="{15E2EF40-4F12-4B0E-A74E-2BDADD0F922C}" type="pres">
      <dgm:prSet presAssocID="{B78B972A-9465-4C99-8C89-94FE84F14B0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F6461-EE9D-4DD3-BBF9-4EB8C5EE120E}" type="pres">
      <dgm:prSet presAssocID="{C5123BCA-5813-48BD-AB31-8067425A95C2}" presName="sibTrans" presStyleCnt="0"/>
      <dgm:spPr/>
    </dgm:pt>
    <dgm:pt modelId="{7E40C907-5637-4F96-885C-FC7C9B9F8E47}" type="pres">
      <dgm:prSet presAssocID="{DE862931-CF69-43EB-BE6B-5B307F456648}" presName="node" presStyleLbl="node1" presStyleIdx="5" presStyleCnt="9" custScaleY="9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F86B0-4A0B-4340-BE41-96562DA1DFD8}" type="pres">
      <dgm:prSet presAssocID="{CE7D761D-39BB-416C-9435-B93EBF3C50A7}" presName="sibTrans" presStyleCnt="0"/>
      <dgm:spPr/>
    </dgm:pt>
    <dgm:pt modelId="{F4E8C0CC-A76B-43CC-AA3A-96D14EFA8693}" type="pres">
      <dgm:prSet presAssocID="{A6260ED6-B03C-486E-88AD-5ECB28DD121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982EC-E30F-4884-99E2-FF7FAF54A1CD}" type="pres">
      <dgm:prSet presAssocID="{71C3D9FF-4B9F-4E4E-9887-A1BE05B26C28}" presName="sibTrans" presStyleCnt="0"/>
      <dgm:spPr/>
    </dgm:pt>
    <dgm:pt modelId="{C8B9D3ED-8E60-4475-AA67-50FF3655F0D7}" type="pres">
      <dgm:prSet presAssocID="{D5A4BB23-6EFE-429F-B98C-3D072A70BB4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B85D9-992E-4DF3-9A5D-AB0FD2D29C0F}" type="pres">
      <dgm:prSet presAssocID="{1AD718C3-A7BB-482C-89BA-58A9C58387FE}" presName="sibTrans" presStyleCnt="0"/>
      <dgm:spPr/>
    </dgm:pt>
    <dgm:pt modelId="{99B621D8-B658-4A4E-BC5E-6610FA3C5A46}" type="pres">
      <dgm:prSet presAssocID="{A9D10AD4-AF63-4A61-ACE0-48D8D6EDD0D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F88D9B-CD15-4873-A47B-F4873A55D762}" type="presOf" srcId="{111ABB24-B102-4211-97E0-1756A64FA074}" destId="{FB3195D6-9BAB-4B5F-BC81-8E6F66D9E64F}" srcOrd="0" destOrd="0" presId="urn:microsoft.com/office/officeart/2005/8/layout/default#1"/>
    <dgm:cxn modelId="{DA1B5C46-E33F-4709-9AAC-1A9144AB90AD}" srcId="{98735D6B-FD71-424B-A006-A826445945F6}" destId="{D5A4BB23-6EFE-429F-B98C-3D072A70BB45}" srcOrd="7" destOrd="0" parTransId="{6B1F8DD8-2552-4984-9626-A15FEED1D63C}" sibTransId="{1AD718C3-A7BB-482C-89BA-58A9C58387FE}"/>
    <dgm:cxn modelId="{07FF9273-B18F-4C4E-B752-646E2D8E80DF}" type="presOf" srcId="{03A2045A-A20A-4DD0-BB62-A53397A39BA0}" destId="{C2539968-BFB5-4AF1-A97D-349C19038082}" srcOrd="0" destOrd="0" presId="urn:microsoft.com/office/officeart/2005/8/layout/default#1"/>
    <dgm:cxn modelId="{CCA3C124-2EA6-43F0-AE6C-BFCF3B187E25}" type="presOf" srcId="{A9D10AD4-AF63-4A61-ACE0-48D8D6EDD0D6}" destId="{99B621D8-B658-4A4E-BC5E-6610FA3C5A46}" srcOrd="0" destOrd="0" presId="urn:microsoft.com/office/officeart/2005/8/layout/default#1"/>
    <dgm:cxn modelId="{A1626785-15CF-4AB9-BE54-B6EAA3CD3FDA}" srcId="{98735D6B-FD71-424B-A006-A826445945F6}" destId="{66BDC9C9-E85F-4C74-8D8A-6E4CD4622036}" srcOrd="0" destOrd="0" parTransId="{FA175407-CCB6-410F-88D4-E98315F73484}" sibTransId="{521E148D-184A-476B-9604-BB9208D09FDB}"/>
    <dgm:cxn modelId="{31AB29CE-F0D3-4386-BFDF-0D672BD67CE5}" type="presOf" srcId="{DE862931-CF69-43EB-BE6B-5B307F456648}" destId="{7E40C907-5637-4F96-885C-FC7C9B9F8E47}" srcOrd="0" destOrd="0" presId="urn:microsoft.com/office/officeart/2005/8/layout/default#1"/>
    <dgm:cxn modelId="{0CDCD247-2715-4147-BBBC-EDA2CF987E40}" type="presOf" srcId="{66BDC9C9-E85F-4C74-8D8A-6E4CD4622036}" destId="{3FE0905F-FDD5-48CF-98D2-5291D0391C73}" srcOrd="0" destOrd="0" presId="urn:microsoft.com/office/officeart/2005/8/layout/default#1"/>
    <dgm:cxn modelId="{A85192E2-57D0-4967-9F6B-F229B9EA6208}" srcId="{98735D6B-FD71-424B-A006-A826445945F6}" destId="{DE862931-CF69-43EB-BE6B-5B307F456648}" srcOrd="5" destOrd="0" parTransId="{ACB06698-125A-4DBD-AE58-941C56EB1B37}" sibTransId="{CE7D761D-39BB-416C-9435-B93EBF3C50A7}"/>
    <dgm:cxn modelId="{A1BF232B-1B58-4A40-8B9C-2AD82EB2064D}" srcId="{98735D6B-FD71-424B-A006-A826445945F6}" destId="{B78B972A-9465-4C99-8C89-94FE84F14B05}" srcOrd="4" destOrd="0" parTransId="{0637EA69-5255-4DD7-8D14-CBD0543C84B6}" sibTransId="{C5123BCA-5813-48BD-AB31-8067425A95C2}"/>
    <dgm:cxn modelId="{6C9190B3-EC96-44A1-8BEE-B6A05839A630}" type="presOf" srcId="{98735D6B-FD71-424B-A006-A826445945F6}" destId="{027C6980-2240-4B80-808B-FC3031023CEA}" srcOrd="0" destOrd="0" presId="urn:microsoft.com/office/officeart/2005/8/layout/default#1"/>
    <dgm:cxn modelId="{38741C4E-18D4-43FB-9E35-FFDD98D438EB}" type="presOf" srcId="{B78B972A-9465-4C99-8C89-94FE84F14B05}" destId="{15E2EF40-4F12-4B0E-A74E-2BDADD0F922C}" srcOrd="0" destOrd="0" presId="urn:microsoft.com/office/officeart/2005/8/layout/default#1"/>
    <dgm:cxn modelId="{EB095C3C-31BC-4B19-802E-7E17D2ED86A0}" srcId="{98735D6B-FD71-424B-A006-A826445945F6}" destId="{03A2045A-A20A-4DD0-BB62-A53397A39BA0}" srcOrd="2" destOrd="0" parTransId="{C87B4EBD-4D94-49A0-8A72-BA9DA7672F76}" sibTransId="{2B336B00-3AA4-4476-B588-7137B64AC4FE}"/>
    <dgm:cxn modelId="{D8511EB4-269C-42B2-AD9B-0BB5E59D1674}" type="presOf" srcId="{D5A4BB23-6EFE-429F-B98C-3D072A70BB45}" destId="{C8B9D3ED-8E60-4475-AA67-50FF3655F0D7}" srcOrd="0" destOrd="0" presId="urn:microsoft.com/office/officeart/2005/8/layout/default#1"/>
    <dgm:cxn modelId="{A74AE583-1945-418F-B454-8D3A04820001}" srcId="{98735D6B-FD71-424B-A006-A826445945F6}" destId="{111ABB24-B102-4211-97E0-1756A64FA074}" srcOrd="1" destOrd="0" parTransId="{16F82511-C98B-41E3-BBA0-A23D57F42508}" sibTransId="{06AA4764-7D1B-4D89-B9B8-89BB651BB36B}"/>
    <dgm:cxn modelId="{9920EB6E-68EB-4F64-B1E7-A7C68AC18B1C}" type="presOf" srcId="{411CE767-8881-460D-8E03-4771E2DA310C}" destId="{1EEB0A3C-E2F0-4860-922B-666139477944}" srcOrd="0" destOrd="0" presId="urn:microsoft.com/office/officeart/2005/8/layout/default#1"/>
    <dgm:cxn modelId="{4E16A2D7-7622-4A91-8D6E-BEC0EDC91E8C}" srcId="{98735D6B-FD71-424B-A006-A826445945F6}" destId="{A9D10AD4-AF63-4A61-ACE0-48D8D6EDD0D6}" srcOrd="8" destOrd="0" parTransId="{16575763-FA57-44E3-8194-E236009AA9E0}" sibTransId="{4310A6D4-9E06-4202-9ED1-98B533BB0C34}"/>
    <dgm:cxn modelId="{58774445-18B1-4FDF-974C-BF11F2DC486C}" srcId="{98735D6B-FD71-424B-A006-A826445945F6}" destId="{411CE767-8881-460D-8E03-4771E2DA310C}" srcOrd="3" destOrd="0" parTransId="{EF850CA6-D761-4B21-BEDA-DBA51664CFEE}" sibTransId="{850EE321-8585-400E-B2D7-6D4641BDC65C}"/>
    <dgm:cxn modelId="{2BDF5513-0292-4276-8104-391F48775987}" type="presOf" srcId="{A6260ED6-B03C-486E-88AD-5ECB28DD121E}" destId="{F4E8C0CC-A76B-43CC-AA3A-96D14EFA8693}" srcOrd="0" destOrd="0" presId="urn:microsoft.com/office/officeart/2005/8/layout/default#1"/>
    <dgm:cxn modelId="{1ABBF14F-71B1-4BF7-B8EC-0A97958E0634}" srcId="{98735D6B-FD71-424B-A006-A826445945F6}" destId="{A6260ED6-B03C-486E-88AD-5ECB28DD121E}" srcOrd="6" destOrd="0" parTransId="{01307572-F713-4559-9195-E1C67DD11409}" sibTransId="{71C3D9FF-4B9F-4E4E-9887-A1BE05B26C28}"/>
    <dgm:cxn modelId="{B28C49E3-AC6F-4E60-841F-64E859C7B9E6}" type="presParOf" srcId="{027C6980-2240-4B80-808B-FC3031023CEA}" destId="{3FE0905F-FDD5-48CF-98D2-5291D0391C73}" srcOrd="0" destOrd="0" presId="urn:microsoft.com/office/officeart/2005/8/layout/default#1"/>
    <dgm:cxn modelId="{56E1478E-806B-4F06-883D-7070CB13E848}" type="presParOf" srcId="{027C6980-2240-4B80-808B-FC3031023CEA}" destId="{3FB9BF00-5996-4D15-AF3E-36559EE04483}" srcOrd="1" destOrd="0" presId="urn:microsoft.com/office/officeart/2005/8/layout/default#1"/>
    <dgm:cxn modelId="{F0AE52F4-AE9D-4440-BB53-B701FE7394B6}" type="presParOf" srcId="{027C6980-2240-4B80-808B-FC3031023CEA}" destId="{FB3195D6-9BAB-4B5F-BC81-8E6F66D9E64F}" srcOrd="2" destOrd="0" presId="urn:microsoft.com/office/officeart/2005/8/layout/default#1"/>
    <dgm:cxn modelId="{69E3E37A-6CD2-400E-A0E5-BD6900D58481}" type="presParOf" srcId="{027C6980-2240-4B80-808B-FC3031023CEA}" destId="{98CF534A-2138-4BAA-BFC9-7386980F89FE}" srcOrd="3" destOrd="0" presId="urn:microsoft.com/office/officeart/2005/8/layout/default#1"/>
    <dgm:cxn modelId="{E0F31CDF-D506-4439-AA31-A771F9DE05D8}" type="presParOf" srcId="{027C6980-2240-4B80-808B-FC3031023CEA}" destId="{C2539968-BFB5-4AF1-A97D-349C19038082}" srcOrd="4" destOrd="0" presId="urn:microsoft.com/office/officeart/2005/8/layout/default#1"/>
    <dgm:cxn modelId="{4EC91A8F-7C3A-4A88-8972-99D36BB98438}" type="presParOf" srcId="{027C6980-2240-4B80-808B-FC3031023CEA}" destId="{084774F3-2229-4D45-A086-957D4F36AE13}" srcOrd="5" destOrd="0" presId="urn:microsoft.com/office/officeart/2005/8/layout/default#1"/>
    <dgm:cxn modelId="{45CC31F9-A4A9-4272-8718-57AA55B916BF}" type="presParOf" srcId="{027C6980-2240-4B80-808B-FC3031023CEA}" destId="{1EEB0A3C-E2F0-4860-922B-666139477944}" srcOrd="6" destOrd="0" presId="urn:microsoft.com/office/officeart/2005/8/layout/default#1"/>
    <dgm:cxn modelId="{B974C89D-E778-40D2-BD02-691BA6F71400}" type="presParOf" srcId="{027C6980-2240-4B80-808B-FC3031023CEA}" destId="{7A840E7D-C32B-4637-BDF5-F56BAFFB8561}" srcOrd="7" destOrd="0" presId="urn:microsoft.com/office/officeart/2005/8/layout/default#1"/>
    <dgm:cxn modelId="{345AB81D-3AE5-4843-819A-6ED42A6A2EDF}" type="presParOf" srcId="{027C6980-2240-4B80-808B-FC3031023CEA}" destId="{15E2EF40-4F12-4B0E-A74E-2BDADD0F922C}" srcOrd="8" destOrd="0" presId="urn:microsoft.com/office/officeart/2005/8/layout/default#1"/>
    <dgm:cxn modelId="{483C450C-495B-4BD0-B8B0-10EF2A83A465}" type="presParOf" srcId="{027C6980-2240-4B80-808B-FC3031023CEA}" destId="{501F6461-EE9D-4DD3-BBF9-4EB8C5EE120E}" srcOrd="9" destOrd="0" presId="urn:microsoft.com/office/officeart/2005/8/layout/default#1"/>
    <dgm:cxn modelId="{F879D567-90D4-41D5-8EBA-F7404A34ADA3}" type="presParOf" srcId="{027C6980-2240-4B80-808B-FC3031023CEA}" destId="{7E40C907-5637-4F96-885C-FC7C9B9F8E47}" srcOrd="10" destOrd="0" presId="urn:microsoft.com/office/officeart/2005/8/layout/default#1"/>
    <dgm:cxn modelId="{85F83DC5-C908-4F14-AD33-BE9746C0B4B5}" type="presParOf" srcId="{027C6980-2240-4B80-808B-FC3031023CEA}" destId="{56DF86B0-4A0B-4340-BE41-96562DA1DFD8}" srcOrd="11" destOrd="0" presId="urn:microsoft.com/office/officeart/2005/8/layout/default#1"/>
    <dgm:cxn modelId="{DE961300-A566-42A3-96BA-B27764583E20}" type="presParOf" srcId="{027C6980-2240-4B80-808B-FC3031023CEA}" destId="{F4E8C0CC-A76B-43CC-AA3A-96D14EFA8693}" srcOrd="12" destOrd="0" presId="urn:microsoft.com/office/officeart/2005/8/layout/default#1"/>
    <dgm:cxn modelId="{CDF7B0CF-F37F-45E6-B376-F019C1D76784}" type="presParOf" srcId="{027C6980-2240-4B80-808B-FC3031023CEA}" destId="{246982EC-E30F-4884-99E2-FF7FAF54A1CD}" srcOrd="13" destOrd="0" presId="urn:microsoft.com/office/officeart/2005/8/layout/default#1"/>
    <dgm:cxn modelId="{65FF78AA-20CF-419E-8E04-691CB034F161}" type="presParOf" srcId="{027C6980-2240-4B80-808B-FC3031023CEA}" destId="{C8B9D3ED-8E60-4475-AA67-50FF3655F0D7}" srcOrd="14" destOrd="0" presId="urn:microsoft.com/office/officeart/2005/8/layout/default#1"/>
    <dgm:cxn modelId="{A20D1C60-5A4E-450E-95E1-6241D707FB47}" type="presParOf" srcId="{027C6980-2240-4B80-808B-FC3031023CEA}" destId="{F1DB85D9-992E-4DF3-9A5D-AB0FD2D29C0F}" srcOrd="15" destOrd="0" presId="urn:microsoft.com/office/officeart/2005/8/layout/default#1"/>
    <dgm:cxn modelId="{A851ABB2-D96F-4613-BFE3-1A05647B22E9}" type="presParOf" srcId="{027C6980-2240-4B80-808B-FC3031023CEA}" destId="{99B621D8-B658-4A4E-BC5E-6610FA3C5A46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375F-E9F2-443D-BD83-99BB176670A9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9C95A-29BC-4DBB-980F-3EB5E3E39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F95F-868B-4096-AE5D-D802E4E56136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710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7635-E793-4EF8-B779-DBA13D7CF7AA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7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ABA3-FBD5-4A48-8948-FD41FF95AE97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9822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5B24-8B0D-457B-AB7A-B12E30AF372B}" type="datetime1">
              <a:rPr lang="ru-RU" smtClean="0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2717-3005-4DA4-8CCE-B3B7D5180F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5809-FEA4-44D8-98E6-F8F01D1EE765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32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2EA7-FAFA-4F71-B1BF-4B18AD2A15D3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698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B7ED-6E8D-411F-8144-EFE344084773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5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9CD71-7D7E-4EFD-913F-84AF9C59FB86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32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A978-31A6-4826-B834-9026FFF6162C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C3BA-81A5-42EF-B8BE-F9BF45751BAD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33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E5B2-7044-4148-9A32-B8C534780C46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11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E109-3C5E-42C8-BD56-9FBA31400C5D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11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4C204-1859-4AA0-8DB3-FEE557AB40E6}" type="datetime1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5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nketa.firo.ru/" TargetMode="External"/><Relationship Id="rId2" Type="http://schemas.openxmlformats.org/officeDocument/2006/relationships/hyperlink" Target="http://www.rosmintrud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00034" y="2357430"/>
            <a:ext cx="8178800" cy="2602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</a:br>
            <a:endParaRPr lang="ru-RU" sz="1600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332656"/>
            <a:ext cx="2089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35889" y="6309306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57158" y="2564904"/>
            <a:ext cx="857256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справочника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профессий, востребованных на рынке труда, новых и перспективных профессий, специальностей</a:t>
            </a:r>
          </a:p>
          <a:p>
            <a:pPr algn="ctr"/>
            <a:endParaRPr lang="ru-RU" sz="3200" b="1" dirty="0" smtClean="0">
              <a:solidFill>
                <a:srgbClr val="0070C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0070C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 2015 г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C2717-3005-4DA4-8CCE-B3B7D5180F0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Приоритетные сектора экономики Российской Федерации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ПОСТАНОВЛЕНИЕ ПРАВИТЕЛЬСТВА РОССИЙСКОЙ ФЕДЕРАЦИИ</a:t>
            </a:r>
            <a:b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от 21.02.2015 N 154)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машиностроительный комплекс (авиастроение, судостроение, автомобилестроение и иные)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химическое производство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жилищное строительство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связь и телекоммуникации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транспортный комплекс, в том числе воздушный транспорт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производство и распределение электроэнергии, газа, воды и иных ресурсов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обрабатывающие производства, в том числе производство пищевых продуктов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сельское хозяйство 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10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88641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Участники работы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692696"/>
            <a:ext cx="850112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Органы государственной власти, в том числе  субъектов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квалификациям, советы по профессиональным квалификациям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промышленников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предпринимателей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Торгово-промышленная палата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Общероссийская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общественная организация «ОПОРА РОССИИ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отраслевые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объединения работодателей,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работодатели, профессиональные сообщества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Федерация независимых профсоюзов России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и научные организации и их объединения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Агентство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стратегических инициатив по продвижению новых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Международная организация труда и другие организации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Московская школа управления «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Сколково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«Агентство развития профессиональных сообществ и рабочих кадров «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Россия»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11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54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ПРОЦЕСС ИДЕНТИФИКАЦИИ И ОЦЕНКИ ПРОФЕССИЙ (СПЕЦИАЛЬНОСТЕЙ)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23312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Для включения профессии (специальности) в Список проводится следующая работа: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556792"/>
          <a:ext cx="8568952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472608"/>
              </a:tblGrid>
              <a:tr h="3270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Принцип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Обоснование</a:t>
                      </a:r>
                      <a:endParaRPr lang="ru-RU" sz="1600" dirty="0"/>
                    </a:p>
                  </a:txBody>
                  <a:tcPr/>
                </a:tc>
              </a:tr>
              <a:tr h="92170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Идентификация полученной информации с действующими справочниками и описаниями профессий (специальностей)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Профессиональные стандарты, ОКПДТР, ЕТКС, ЕКС, ОКСО, реестры профессий WorldSkills и др.</a:t>
                      </a:r>
                      <a:endParaRPr lang="ru-RU" sz="1400" dirty="0"/>
                    </a:p>
                  </a:txBody>
                  <a:tcPr/>
                </a:tc>
              </a:tr>
              <a:tr h="7135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Массовые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Данные Росстата,</a:t>
                      </a:r>
                      <a:r>
                        <a:rPr lang="ru-RU" sz="1400" baseline="0" dirty="0" smtClean="0"/>
                        <a:t> Роструда, советов по профессиональным квалификациям (далее - СПК), работодателей </a:t>
                      </a:r>
                      <a:r>
                        <a:rPr lang="ru-RU" sz="1400" dirty="0" smtClean="0"/>
                        <a:t>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«Ключевые» профессии 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7135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Быстро развивающиеся перспективные</a:t>
                      </a:r>
                      <a:r>
                        <a:rPr lang="ru-RU" sz="1400" baseline="0" dirty="0" smtClean="0"/>
                        <a:t>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Данные Росстата,</a:t>
                      </a:r>
                      <a:r>
                        <a:rPr lang="ru-RU" sz="1400" baseline="0" dirty="0" smtClean="0"/>
                        <a:t> Роструда, </a:t>
                      </a:r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Новые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92170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Профессии (специальности), принадлежащие к сектору экономики, активно развивающемуся в мире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Реестры профессий </a:t>
                      </a:r>
                      <a:r>
                        <a:rPr lang="en-US" sz="1400" dirty="0" smtClean="0"/>
                        <a:t>WorldSkills</a:t>
                      </a:r>
                      <a:r>
                        <a:rPr lang="ru-RU" sz="1400" dirty="0" smtClean="0"/>
                        <a:t>, обзоры международных</a:t>
                      </a:r>
                      <a:r>
                        <a:rPr lang="ru-RU" sz="1400" baseline="0" dirty="0" smtClean="0"/>
                        <a:t> классификаторов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12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2807842"/>
              </p:ext>
            </p:extLst>
          </p:nvPr>
        </p:nvGraphicFramePr>
        <p:xfrm>
          <a:off x="179512" y="476672"/>
          <a:ext cx="8750206" cy="5745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784"/>
                <a:gridCol w="7100577"/>
                <a:gridCol w="1075845"/>
              </a:tblGrid>
              <a:tr h="492407">
                <a:tc>
                  <a:txBody>
                    <a:bodyPr/>
                    <a:lstStyle/>
                    <a:p>
                      <a:pPr marL="174625" indent="1588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при Минтруде России рабочей группы по подготовке Справочника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источников информации, выбор организаций для проведения опроса и экспертных площадок, подготовка графика обсуждений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Рассылка анкет, писем для сбора первичных данных о востребованных, новых и перспективных профессиях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0919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Обработка результатов анкетирования, подготовка проекта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списка для среднего профессионального образования , в том числе с выделением 50 наиболее перспективных и востребованных профессий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ru-RU" sz="16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6299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организация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обсуждения проекта Справочника на экспертных площадках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июня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3239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и организация повторного обсуждения проекта Справочника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июня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61667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обсуждения проекта Справочника на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заседаниях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Российской трехсторонней комиссии по регулированию социально-трудовых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отношений и Национального совета при Президенте Российской Федерации по профессиональным квалификациям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июля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проекта Справочника и представление в Правительство Российской Федерации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августа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4462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ГРАФИК РАБОТЫ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754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МЕХАНИЗМЫ АКТУАЛИЗАЦИИ СПРАВОЧНИКА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052736"/>
            <a:ext cx="843528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Формирование постоянно действующих региональных и отраслевых площадок </a:t>
            </a:r>
            <a:r>
              <a:rPr lang="ru-RU" sz="2400" dirty="0" smtClean="0"/>
              <a:t>(в том числе на </a:t>
            </a:r>
            <a:r>
              <a:rPr lang="ru-RU" sz="2400" dirty="0" smtClean="0"/>
              <a:t>основе Советов по профессиональным </a:t>
            </a:r>
            <a:r>
              <a:rPr lang="ru-RU" sz="2400" dirty="0" smtClean="0"/>
              <a:t>квалификациям Национального совета при Президенте Российской Федерации по профессиональным квалификациям)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/>
            <a:r>
              <a:rPr lang="ru-RU" sz="2400" dirty="0" smtClean="0"/>
              <a:t>  Формирование групп </a:t>
            </a:r>
            <a:r>
              <a:rPr lang="ru-RU" sz="2400" dirty="0" smtClean="0"/>
              <a:t>экспертов (ведение федеральной базы данных экспертов – Минтруд России)</a:t>
            </a:r>
            <a:endParaRPr lang="ru-RU" sz="2400" dirty="0" smtClean="0"/>
          </a:p>
          <a:p>
            <a:pPr marL="0" indent="0"/>
            <a:r>
              <a:rPr lang="ru-RU" sz="2400" dirty="0" smtClean="0"/>
              <a:t> Разработка методического инструмента для проведения опросов</a:t>
            </a:r>
          </a:p>
          <a:p>
            <a:pPr marL="0" indent="0"/>
            <a:r>
              <a:rPr lang="ru-RU" sz="2400" dirty="0" smtClean="0"/>
              <a:t> Создание </a:t>
            </a:r>
            <a:r>
              <a:rPr lang="ru-RU" sz="2400" smtClean="0"/>
              <a:t>интернет-ресурса</a:t>
            </a:r>
            <a:r>
              <a:rPr lang="ru-RU" sz="2400" dirty="0" smtClean="0"/>
              <a:t> </a:t>
            </a:r>
            <a:r>
              <a:rPr lang="ru-RU" sz="2400" dirty="0" smtClean="0"/>
              <a:t>для проведения опросов</a:t>
            </a:r>
          </a:p>
          <a:p>
            <a:pPr marL="0" indent="0"/>
            <a:r>
              <a:rPr lang="ru-RU" sz="2400" dirty="0" smtClean="0"/>
              <a:t> Консультационное сопровождение деятельности площадок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ИНФОРМАЦИОННОЕ СОПРОВОЖДЕНИЕ РАЗРАБОТКИ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34481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ходе разработки Справочника будет размещаться на специальной странице на сайте Минтруда России: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http://www.rosmintrud.ru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др. 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Анкета для определения востребованных, новых и перспективных профессий размещена на сайте: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http://anketa.firo.ru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15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Выноска со стрелкой вниз 15"/>
          <p:cNvSpPr/>
          <p:nvPr/>
        </p:nvSpPr>
        <p:spPr>
          <a:xfrm>
            <a:off x="5643570" y="1142984"/>
            <a:ext cx="3214710" cy="18573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492922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5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декабря 2014 г.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Пр-2821, распоряжение Правительства Российской Федерации от 3 марта 2015 г.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349-р (п.1.1) </a:t>
            </a:r>
          </a:p>
          <a:p>
            <a:pPr indent="-342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«…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подготовка списка перспективных и востребованных на рынке труда профессий и специальностей, требующих среднего профессионального образования, с выделением 50 наиболее перспективных  профессий и специальностей»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20 февраля 2015 г. № Пр-285</a:t>
            </a:r>
          </a:p>
          <a:p>
            <a:pPr algn="just"/>
            <a:r>
              <a:rPr lang="ru-RU" sz="1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«…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разработать национальный справочник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профессий, востребованных на рынке труда, предусмотрев включение в него новых и перспективных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профессий»</a:t>
            </a:r>
            <a:endParaRPr lang="ru-RU" sz="1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6064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Обоснование для работы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260648"/>
            <a:ext cx="363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1142984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Справочник профессий,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востребованных на рынке труда, новых и перспективных профессий,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специальностей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далее – Справочник</a:t>
            </a:r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8" name="Выноска со стрелкой вниз 17"/>
          <p:cNvSpPr/>
          <p:nvPr/>
        </p:nvSpPr>
        <p:spPr>
          <a:xfrm>
            <a:off x="5643570" y="3143248"/>
            <a:ext cx="3214710" cy="1785950"/>
          </a:xfrm>
          <a:prstGeom prst="downArrowCallout">
            <a:avLst>
              <a:gd name="adj1" fmla="val 11067"/>
              <a:gd name="adj2" fmla="val 15823"/>
              <a:gd name="adj3" fmla="val 12925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652120" y="3143248"/>
            <a:ext cx="3134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перспективных и востребованных на рынке труда профессий и специальностей для подготовки   в системе среднего профессионального образования</a:t>
            </a:r>
          </a:p>
          <a:p>
            <a:pPr algn="ctr"/>
            <a:r>
              <a:rPr lang="ru-RU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(далее – Список)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43570" y="5000636"/>
            <a:ext cx="321471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96136" y="5013176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Выделение 50 наиболее перспективных  профессий и специальностей для подготовки   в системе среднего профессионального образования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2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097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ПРИМЕНЕНИЕ   СПРАВОЧНИКА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4521320"/>
              </p:ext>
            </p:extLst>
          </p:nvPr>
        </p:nvGraphicFramePr>
        <p:xfrm>
          <a:off x="357158" y="642918"/>
          <a:ext cx="8357644" cy="545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822"/>
                <a:gridCol w="4178822"/>
              </a:tblGrid>
              <a:tr h="88294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АУДИТОРИЯ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ПРИМЕНЕНИЯ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государственной власти, объединения работодателей, работодатели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прогноза кадрового обеспечения отраслей экономики и областей профессиональной деятельности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образовательные организации,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работодатели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непрерывности и сбалансированности процесса подготовки кадров, в том числе опережающей подготовки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44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граждане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профориентация,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карьеры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3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82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ВОЗМОЖНЫЕ КРИТЕРИИ ДЛЯ ОТБОРА ВОСТРЕБОВАННЫХ НА РЫНКЕ ТРУДА, НОВЫХ И ПЕРСПЕКТИВНЫХ ПРОФЕССИЙ, СПЕЦИАЛЬНОСТЕЙ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9653620"/>
              </p:ext>
            </p:extLst>
          </p:nvPr>
        </p:nvGraphicFramePr>
        <p:xfrm>
          <a:off x="357158" y="1214422"/>
          <a:ext cx="8535322" cy="52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762"/>
                <a:gridCol w="5040560"/>
              </a:tblGrid>
              <a:tr h="46280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Востребованные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Перспективные, новые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30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Массовый характер профессии (специальности)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Прогнозируемый рост занятости  по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профессии (специальности)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долгосрочной перспективе (в течение шести лет на 20% и более)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Ключевые профессии (специальности) для сектора экономики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Связь профессии (специальности)  с появлением принципиально новых технологий, производственных (бизнес) процессов  (новые профессии и с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Планируемые изменения трудовых функций работника 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 среднесрочной перспективе (не менее трех лет) в связи с обновлением техники, технологий и организации труда (эволюционирующие профессии и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ринадлежность профессии (специальности) к сектору экономики, активно развивающемуся в мире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4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46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7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Заголовок 1"/>
          <p:cNvSpPr>
            <a:spLocks/>
          </p:cNvSpPr>
          <p:nvPr/>
        </p:nvSpPr>
        <p:spPr bwMode="auto">
          <a:xfrm>
            <a:off x="179388" y="258763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2000" b="1" dirty="0">
              <a:solidFill>
                <a:schemeClr val="tx2"/>
              </a:solidFill>
              <a:latin typeface="Helios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39552" y="836713"/>
          <a:ext cx="8136904" cy="5325223"/>
        </p:xfrm>
        <a:graphic>
          <a:graphicData uri="http://schemas.openxmlformats.org/drawingml/2006/table">
            <a:tbl>
              <a:tblPr/>
              <a:tblGrid>
                <a:gridCol w="8136904"/>
              </a:tblGrid>
              <a:tr h="36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ОКЗ. </a:t>
                      </a:r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занятий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(ОК 010-2014 – введение в действие 1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июля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2015 года)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ОКВЭД. </a:t>
                      </a:r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видов экономической деятельности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 029-2014 (КДЕС РЕД. 2) </a:t>
                      </a:r>
                      <a:endParaRPr lang="ru-RU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ОКПДТР.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профессий рабочих, должностей служащих и тарифных разрядов: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5 430 – наименование профессий рабочих;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2 596 – наименований</a:t>
                      </a:r>
                      <a:r>
                        <a:rPr lang="ru-RU" sz="1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должностей</a:t>
                      </a: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ЕТКС.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Единый тарифно-квалификационный справочник работ и профессий рабочих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ЕКС</a:t>
                      </a:r>
                      <a:r>
                        <a:rPr lang="ru-RU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Единый квалификационный справочник должностей руководи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телей, специалистов и других служащих</a:t>
                      </a: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88224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691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Заголовок 1"/>
          <p:cNvSpPr>
            <a:spLocks/>
          </p:cNvSpPr>
          <p:nvPr/>
        </p:nvSpPr>
        <p:spPr bwMode="auto">
          <a:xfrm>
            <a:off x="179487" y="258763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Helios"/>
              </a:rPr>
              <a:t>СИСТЕМА КЛАССИФИКАТОРОВ </a:t>
            </a:r>
          </a:p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Helios"/>
              </a:rPr>
              <a:t>СОЦИАЛЬНО-ТРУДОВОЙ ИНФОРМАЦИИ</a:t>
            </a:r>
            <a:endParaRPr lang="ru-RU" altLang="ru-RU" sz="2000" b="1" dirty="0">
              <a:solidFill>
                <a:schemeClr val="tx2"/>
              </a:solidFill>
              <a:latin typeface="Helios"/>
            </a:endParaRPr>
          </a:p>
        </p:txBody>
      </p:sp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37312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53E66-2BF1-471C-AB0B-3D9434E36997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>
                <a:defRPr/>
              </a:pPr>
              <a:t>5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содержит следующую информацию о профиле профессии (специальности):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Наименование профессии (специальности)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Краткое описание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занятости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трудоустройства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образованию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получения образования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Специальные требования к допуску к работе (при наличии)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 сертификации квалификации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Связь с действующими классификаторами, профессиональными стандартами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профильных советах по профессиональным квалификациям, профессиональных сообществах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носит рекомендательный характер для органов власти и работодателей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6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ЭТАПЫ ФОРМИРОВАНИЯ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1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год (сентябрь):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списка профессий (специальностей), востребованных на рынке труда, новых и перспективных профессий, специальностей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Выделение из данного списка профессий (специальностей),  требующих наличия среднего профессионального образования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50 наиболее перспективных и востребованных профессий (специальностей),  требующих наличия среднего профессионального образования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профиля профессии (специальности) - формирование Справочника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год: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этап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Формирование Справочника как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-решения на базе действующих информационных ресурсов (Минтруда России, Роструда и др.)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Актуализация Справочника по мере поступления информации от органов государственной власти, советов по профессиональным квалификациям,  работодателей, профессиональных сообществ, но  не реже одного раза в три года </a:t>
            </a: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7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МЕТОДЫ  СБОРА ДАННЫХ ДЛЯ ФОРМИРОВАНИЯ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СПИСКА ПРОФЕССИЙ (СПЕЦИАЛЬНОСТЕЙ), ВОСТРЕБОВАННЫХ НА РЫНКЕ ТРУДА, НОВЫХ И ПЕРСПЕКТИВНЫХ ПРОФЕССИЙ, СПЕЦИАЛЬНОСТЕЙ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56793"/>
          <a:ext cx="8424936" cy="431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176464"/>
              </a:tblGrid>
              <a:tr h="413519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Официальные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Экспертные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552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приоритетных направлений развития науки и технологий (нормативные документы)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тенденций развития секторов экономики (по предложениям советов по профессиональным квалификациям - СПК, профессиональных сообществ)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23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стратегий и программ развития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секторов экономики, «дорожных карт»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предложений работодателей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предложений федеральных и региональных органов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государственной власти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</a:t>
                      </a:r>
                      <a:r>
                        <a:rPr lang="ru-RU" sz="19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форсайта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экспертных опросов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3744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данных Минобрнауки России,  Росстата и Роструда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компетенций </a:t>
                      </a:r>
                      <a:r>
                        <a:rPr lang="en-US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WorldSkills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 международного опыта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8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8572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ИСТОЧНИКИ ИНФОРМАЦИИ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940402934"/>
              </p:ext>
            </p:extLst>
          </p:nvPr>
        </p:nvGraphicFramePr>
        <p:xfrm>
          <a:off x="251520" y="836712"/>
          <a:ext cx="8606760" cy="5521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9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530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1371</Words>
  <Application>Microsoft Office PowerPoint</Application>
  <PresentationFormat>Экран (4:3)</PresentationFormat>
  <Paragraphs>214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</vt:lpstr>
      <vt:lpstr>Слайд 2</vt:lpstr>
      <vt:lpstr>Слайд 3</vt:lpstr>
      <vt:lpstr>Слайд 4</vt:lpstr>
      <vt:lpstr>Слайд 5</vt:lpstr>
      <vt:lpstr>СТРУКТУРА СПРАВОЧНИКА</vt:lpstr>
      <vt:lpstr>ЭТАПЫ ФОРМИРОВАНИЯ СПРАВОЧНИКА</vt:lpstr>
      <vt:lpstr>МЕТОДЫ  СБОРА ДАННЫХ ДЛЯ ФОРМИРОВАНИЯ СПИСКА ПРОФЕССИЙ (СПЕЦИАЛЬНОСТЕЙ), ВОСТРЕБОВАННЫХ НА РЫНКЕ ТРУДА, НОВЫХ И ПЕРСПЕКТИВНЫХ ПРОФЕССИЙ, СПЕЦИАЛЬНОСТЕЙ</vt:lpstr>
      <vt:lpstr>Слайд 9</vt:lpstr>
      <vt:lpstr>  Приоритетные сектора экономики Российской Федерации (ПОСТАНОВЛЕНИЕ ПРАВИТЕЛЬСТВА РОССИЙСКОЙ ФЕДЕРАЦИИ  от 21.02.2015 N 154) </vt:lpstr>
      <vt:lpstr>Слайд 11</vt:lpstr>
      <vt:lpstr>ПРОЦЕСС ИДЕНТИФИКАЦИИ И ОЦЕНКИ ПРОФЕССИЙ (СПЕЦИАЛЬНОСТЕЙ)</vt:lpstr>
      <vt:lpstr>Слайд 13</vt:lpstr>
      <vt:lpstr>МЕХАНИЗМЫ АКТУАЛИЗАЦИИ СПРАВОЧНИКА</vt:lpstr>
      <vt:lpstr>ИНФОРМАЦИОННОЕ СОПРОВОЖДЕНИЕ РАЗРАБОТКИ СПРАВОЧНИКА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справочника профессий, востребованных на рынке труда, новых и перспективных профессий</dc:title>
  <dc:creator>Факторович Алла Аркадьевна</dc:creator>
  <cp:lastModifiedBy>NIITruda</cp:lastModifiedBy>
  <cp:revision>63</cp:revision>
  <dcterms:created xsi:type="dcterms:W3CDTF">2015-04-01T11:10:58Z</dcterms:created>
  <dcterms:modified xsi:type="dcterms:W3CDTF">2015-04-23T13:59:39Z</dcterms:modified>
</cp:coreProperties>
</file>