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33D9E-6193-4C0F-9525-DED8E28E0FC9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5BF26-7BFD-492B-835F-CC5BDAFB2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42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C2CF-B393-4A56-A039-394C6762DB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2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3573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A5FAAD-B292-4096-8FD0-EFCAA1751AD5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52A4BE-7F69-48A6-A51A-19E032913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Отношение педагогических работников и руководителей дошкольных образовательных учреждений и школ к повышению заработной платы: опыт качественного исследования.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Заир-Бек С.И., </a:t>
            </a:r>
            <a:r>
              <a:rPr lang="ru-RU" dirty="0" err="1"/>
              <a:t>к.п.н</a:t>
            </a:r>
            <a:r>
              <a:rPr lang="ru-RU" dirty="0"/>
              <a:t>., ведущий научный сотрудник, Институт институциональных исследований НИУ ВШЭ</a:t>
            </a:r>
          </a:p>
        </p:txBody>
      </p:sp>
    </p:spTree>
    <p:extLst>
      <p:ext uri="{BB962C8B-B14F-4D97-AF65-F5344CB8AC3E}">
        <p14:creationId xmlns:p14="http://schemas.microsoft.com/office/powerpoint/2010/main" xmlns="" val="324786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/>
              <a:t>Педагоги стали жить лучше? Мнение </a:t>
            </a:r>
            <a:r>
              <a:rPr lang="ru-RU" sz="3600" b="1" dirty="0" smtClean="0"/>
              <a:t>руководителей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+ Педагоги стали жить лучше в материальном плане</a:t>
            </a:r>
          </a:p>
          <a:p>
            <a:pPr>
              <a:buNone/>
            </a:pPr>
            <a:r>
              <a:rPr lang="ru-RU" sz="24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«У меня двое даже ипотеку взяли».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«… некоторые педагоги позволяют себе за границу отдыхать съездить.»</a:t>
            </a:r>
          </a:p>
          <a:p>
            <a:pPr>
              <a:buNone/>
            </a:pPr>
            <a:r>
              <a:rPr lang="ru-RU" sz="2200" b="1" dirty="0" smtClean="0"/>
              <a:t>+ Учителя и воспитатели почувствовали себя увереннее, достойнее</a:t>
            </a:r>
          </a:p>
          <a:p>
            <a:pPr>
              <a:buNone/>
            </a:pPr>
            <a:r>
              <a:rPr lang="ru-RU" sz="18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«Но они хоть себя людьми почувствовали, скажем, так. Потому что много лет никак не повышалась заработная плата, а все-таки труд адский.»</a:t>
            </a:r>
          </a:p>
          <a:p>
            <a:pPr>
              <a:buNone/>
            </a:pPr>
            <a:r>
              <a:rPr lang="ru-RU" sz="2200" b="1" dirty="0" smtClean="0"/>
              <a:t>- Отмечалась тревога, что изменения доходов временные</a:t>
            </a:r>
          </a:p>
          <a:p>
            <a:pPr>
              <a:buNone/>
            </a:pPr>
            <a:r>
              <a:rPr lang="ru-RU" sz="2200" b="1" dirty="0" smtClean="0"/>
              <a:t>- Статус педагогического работника в глазах окружающих не изменился</a:t>
            </a:r>
          </a:p>
          <a:p>
            <a:pPr lvl="1">
              <a:buNone/>
            </a:pPr>
            <a:r>
              <a:rPr lang="ru-RU" sz="1800" dirty="0" smtClean="0"/>
              <a:t>	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4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Диспропорция в заработных платах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Руководители</a:t>
            </a: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«… чувствую себя некомфортно, обидно за себя и свою работу…»</a:t>
            </a:r>
          </a:p>
          <a:p>
            <a:r>
              <a:rPr lang="ru-RU" sz="2000" b="1" dirty="0" smtClean="0"/>
              <a:t>Заместители руководителей</a:t>
            </a:r>
          </a:p>
          <a:p>
            <a:r>
              <a:rPr lang="ru-RU" sz="2000" b="1" dirty="0" smtClean="0"/>
              <a:t>Учебно-вспомогательный персонал</a:t>
            </a: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«разрыв между зарплатой младшего воспитателя и воспитателя он огромен. Большой разрыв. Если брать максимальный разрыв педагога в нашем учреждении и брать зарплату младшего воспитателя, это раз 5-6 точно.»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«Она демонстративно разворачивается, говорит: «У меня уборка»… как только начинаются требования, что вы помощник…»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«Ну няни-то обижены очень, это ужас какой-то!»</a:t>
            </a:r>
          </a:p>
          <a:p>
            <a:r>
              <a:rPr lang="ru-RU" sz="2000" b="1" dirty="0" smtClean="0"/>
              <a:t>Технический персонал</a:t>
            </a:r>
          </a:p>
          <a:p>
            <a:pPr>
              <a:buNone/>
            </a:pPr>
            <a:r>
              <a:rPr lang="ru-RU" sz="2000" dirty="0" smtClean="0"/>
              <a:t>		</a:t>
            </a:r>
            <a:r>
              <a:rPr lang="ru-RU" sz="1800" i="1" dirty="0" smtClean="0">
                <a:solidFill>
                  <a:srgbClr val="002060"/>
                </a:solidFill>
              </a:rPr>
              <a:t>«Это такой больной вопрос! Будет взрыв!» 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		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19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итоги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2857500" cy="285750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5271" y="1484784"/>
            <a:ext cx="2264142" cy="1699168"/>
          </a:xfrm>
        </p:spPr>
      </p:pic>
      <p:pic>
        <p:nvPicPr>
          <p:cNvPr id="15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284984"/>
            <a:ext cx="3915332" cy="173916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5436096" y="1124744"/>
            <a:ext cx="3168352" cy="48245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923928" y="2924944"/>
            <a:ext cx="864096" cy="6120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9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319" y="5373216"/>
            <a:ext cx="2495272" cy="1386262"/>
          </a:xfrm>
          <a:prstGeom prst="rect">
            <a:avLst/>
          </a:prstGeom>
        </p:spPr>
      </p:pic>
      <p:pic>
        <p:nvPicPr>
          <p:cNvPr id="20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059" y="4797152"/>
            <a:ext cx="1479884" cy="1962326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707904" y="5949280"/>
            <a:ext cx="1080120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56601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Цели, задачи,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Инструментарий</a:t>
            </a:r>
            <a:r>
              <a:rPr lang="ru-RU" dirty="0"/>
              <a:t>: качественные методы. Интервью (15) и фокус-групп (31</a:t>
            </a:r>
            <a:r>
              <a:rPr lang="ru-RU" dirty="0" smtClean="0"/>
              <a:t>). </a:t>
            </a:r>
            <a:endParaRPr lang="ru-RU" dirty="0"/>
          </a:p>
          <a:p>
            <a:pPr algn="just"/>
            <a:r>
              <a:rPr lang="ru-RU" b="1" dirty="0" smtClean="0"/>
              <a:t>Выборка</a:t>
            </a:r>
            <a:r>
              <a:rPr lang="ru-RU" dirty="0"/>
              <a:t>: учителя школ, директора школ, заведующие детскими садами, воспитатели детских садов, представители органов управления образованием</a:t>
            </a:r>
          </a:p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Место проведения</a:t>
            </a:r>
            <a:r>
              <a:rPr lang="ru-RU" dirty="0"/>
              <a:t>: 5 субъектов 5 федеральных </a:t>
            </a:r>
            <a:r>
              <a:rPr lang="ru-RU" dirty="0" smtClean="0"/>
              <a:t>округов, участвовало около 500 человек, в том числе, около 150 директоров школ и заведующих детскими садами</a:t>
            </a:r>
            <a:endParaRPr lang="ru-RU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Время </a:t>
            </a:r>
            <a:r>
              <a:rPr lang="ru-RU" b="1" dirty="0">
                <a:solidFill>
                  <a:srgbClr val="FF0000"/>
                </a:solidFill>
              </a:rPr>
              <a:t>проведения</a:t>
            </a:r>
            <a:r>
              <a:rPr lang="ru-RU" dirty="0"/>
              <a:t>: сентябрь-декабрь 2013 года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997"/>
            <a:ext cx="2218308" cy="171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75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Стратегии повышения заработной платы в общем образовании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96544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Увеличение нагрузки (в том числе, через уменьшение внешнего совместительства)/в некоторых субъектах РФ – сокращение нагрузки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Сокращение доли прочих педагогических работников (оптимизация штатного расписания) и перевод на аутсорсинг ряда технических работ (питание, </a:t>
            </a:r>
            <a:r>
              <a:rPr lang="ru-RU" dirty="0" err="1" smtClean="0">
                <a:solidFill>
                  <a:schemeClr val="tx2"/>
                </a:solidFill>
              </a:rPr>
              <a:t>клининг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Сокращение доли педагогических работников без категории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Увеличение соотношения ученик-учитель (за счет слияния школ, классов)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Сокращение доли стимулирующей части ФОТ за счет ее перераспределения в базовую часть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Сокращение доли остальных расходов в бюджете образовательного учреждения при увеличении доли ФОТ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Сокращение числа постоянных надбавок и/или их перевод в расчет базового оклада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2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Стратегии повышения заработной платы в дошкольном образовании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Более классический вариант «с чистого листа»</a:t>
            </a:r>
          </a:p>
          <a:p>
            <a:pPr algn="just"/>
            <a:r>
              <a:rPr lang="ru-RU" dirty="0" smtClean="0"/>
              <a:t>Рост числа воспитанников на одного воспитателя</a:t>
            </a:r>
          </a:p>
          <a:p>
            <a:pPr algn="just"/>
            <a:r>
              <a:rPr lang="ru-RU" dirty="0" smtClean="0"/>
              <a:t>Рост общего числа детских групп</a:t>
            </a:r>
          </a:p>
          <a:p>
            <a:pPr algn="just"/>
            <a:r>
              <a:rPr lang="ru-RU" dirty="0"/>
              <a:t>Сокращение доли остальных расходов в бюджете </a:t>
            </a:r>
            <a:r>
              <a:rPr lang="ru-RU" dirty="0" smtClean="0"/>
              <a:t> ДОО при </a:t>
            </a:r>
            <a:r>
              <a:rPr lang="ru-RU" dirty="0"/>
              <a:t>увеличении доли ФОТ</a:t>
            </a:r>
          </a:p>
          <a:p>
            <a:pPr algn="just"/>
            <a:r>
              <a:rPr lang="ru-RU" dirty="0"/>
              <a:t>Сокращение числа постоянных надбавок и/или их перевод в расчет базового оклада</a:t>
            </a:r>
          </a:p>
          <a:p>
            <a:pPr algn="just"/>
            <a:r>
              <a:rPr lang="ru-RU" dirty="0"/>
              <a:t>Сокращение доли стимулирующей части ФОТ за счет ее перераспределения в базовую </a:t>
            </a:r>
            <a:r>
              <a:rPr lang="ru-RU" dirty="0" smtClean="0"/>
              <a:t>часть (там, где произошел переход на НСОТ)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83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44" y="0"/>
            <a:ext cx="9036496" cy="1052736"/>
          </a:xfrm>
        </p:spPr>
        <p:txBody>
          <a:bodyPr>
            <a:no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1. Повысилась ли привлекательность профессии педагога? </a:t>
            </a:r>
            <a:r>
              <a:rPr lang="ru-RU" sz="2400" b="1" dirty="0" smtClean="0"/>
              <a:t>(общее образование)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Мнения педагогических работников</a:t>
            </a:r>
            <a:endParaRPr lang="ru-RU" sz="24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292080" y="2924944"/>
            <a:ext cx="3456384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221088"/>
            <a:ext cx="8095480" cy="2345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2931780"/>
              </p:ext>
            </p:extLst>
          </p:nvPr>
        </p:nvGraphicFramePr>
        <p:xfrm>
          <a:off x="251520" y="1124744"/>
          <a:ext cx="8496944" cy="4836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34473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Город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Возрос интерес  молодых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кадров к профессии педагога.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Но: очень мало тех, кто  «приходит» и «остается надолго» 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Почему: заработная плата не конкурентоспособна по сравнению с другими отраслями  «</a:t>
                      </a:r>
                      <a:r>
                        <a:rPr lang="ru-RU" sz="2000" b="1" i="1" baseline="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2000" i="1" dirty="0" smtClean="0">
                          <a:solidFill>
                            <a:schemeClr val="bg1"/>
                          </a:solidFill>
                        </a:rPr>
                        <a:t>ля нас 12 тыс. это хорошо, а для молодых это…. Знакомая пошла в магазин и зарабатывает 15, и через день работает... </a:t>
                      </a: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Село 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Дефицит рабочих мест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нет условий для привлечения молодых педагогов</a:t>
                      </a:r>
                    </a:p>
                    <a:p>
                      <a:pPr>
                        <a:buFontTx/>
                        <a:buNone/>
                      </a:pP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8916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пенсионного возраста с повышением заработной платы стали отказываться от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выхода на пенсию.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205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Мнения руководителей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+ Появилась возможность выбирать среди претендентов на вакансию</a:t>
            </a:r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1600" i="1" dirty="0" smtClean="0">
                <a:solidFill>
                  <a:srgbClr val="002060"/>
                </a:solidFill>
              </a:rPr>
              <a:t>«Идут. Молодежь пошла в школы и детские сады. Раньше – 15-17, в этом году – 99.»</a:t>
            </a:r>
          </a:p>
          <a:p>
            <a:pPr>
              <a:buNone/>
            </a:pPr>
            <a:r>
              <a:rPr lang="ru-RU" sz="1600" b="1" dirty="0" smtClean="0"/>
              <a:t>+ Стали возвращаться в профессию педагоги, которые ранее ушли в более оплачиваемые сферы</a:t>
            </a:r>
          </a:p>
          <a:p>
            <a:pPr>
              <a:buNone/>
            </a:pPr>
            <a:r>
              <a:rPr lang="ru-RU" sz="1600" i="1" dirty="0" smtClean="0"/>
              <a:t>	</a:t>
            </a:r>
            <a:r>
              <a:rPr lang="ru-RU" sz="1600" b="1" dirty="0" smtClean="0"/>
              <a:t>- Педагоги пенсионного возраста стали отказываться от выхода на пенсию</a:t>
            </a:r>
          </a:p>
          <a:p>
            <a:pPr lvl="2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«Пенсионеры не уходят. Собираются аттестоваться . На них надежды больше. Мы ими дорожим</a:t>
            </a:r>
            <a:r>
              <a:rPr lang="ru-RU" sz="1600" i="1" dirty="0">
                <a:solidFill>
                  <a:srgbClr val="002060"/>
                </a:solidFill>
              </a:rPr>
              <a:t>.» 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«- </a:t>
            </a:r>
            <a:r>
              <a:rPr lang="ru-RU" sz="1600" i="1" dirty="0">
                <a:solidFill>
                  <a:srgbClr val="002060"/>
                </a:solidFill>
              </a:rPr>
              <a:t>У нас коллектив почти тот же остался. Особенно в селе эта стабильность, каждый держится за свое место, потому что другой работы нет.»</a:t>
            </a:r>
          </a:p>
          <a:p>
            <a:pPr lvl="2">
              <a:buNone/>
            </a:pPr>
            <a:endParaRPr lang="ru-RU" sz="16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b="1" dirty="0" smtClean="0"/>
              <a:t>- Условий недостаточно для привлечения талантливых молодых специалистов</a:t>
            </a:r>
          </a:p>
          <a:p>
            <a:pPr>
              <a:buNone/>
            </a:pPr>
            <a:r>
              <a:rPr lang="ru-RU" sz="1600" dirty="0" smtClean="0"/>
              <a:t>		</a:t>
            </a:r>
            <a:r>
              <a:rPr lang="ru-RU" sz="1600" i="1" dirty="0" smtClean="0">
                <a:solidFill>
                  <a:srgbClr val="002060"/>
                </a:solidFill>
              </a:rPr>
              <a:t>«… нет, молодые не хотят, нужно им больше денег…»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247626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4"/>
            <a:ext cx="8784976" cy="963004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2. Педагоги стали учить лучше? Мнения </a:t>
            </a:r>
            <a:r>
              <a:rPr lang="ru-RU" sz="3100" b="1" dirty="0" err="1" smtClean="0"/>
              <a:t>педработников</a:t>
            </a: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/>
              <a:t>«Людям </a:t>
            </a:r>
            <a:r>
              <a:rPr lang="ru-RU" sz="2000" i="1" dirty="0"/>
              <a:t>важно чувствовать стабильность. </a:t>
            </a:r>
            <a:r>
              <a:rPr lang="ru-RU" sz="2000" b="1" i="1" dirty="0"/>
              <a:t>Но рост зарплаты должен быть тесно привязан к повышению качества </a:t>
            </a:r>
            <a:r>
              <a:rPr lang="ru-RU" sz="2000" b="1" i="1" dirty="0" smtClean="0"/>
              <a:t>работы»</a:t>
            </a:r>
            <a:endParaRPr lang="ru-RU" sz="1600" b="1" dirty="0"/>
          </a:p>
          <a:p>
            <a:pPr marL="0" indent="0" algn="ctr">
              <a:buNone/>
            </a:pPr>
            <a:r>
              <a:rPr lang="ru-RU" sz="1800" i="1" dirty="0" smtClean="0"/>
              <a:t>«….За </a:t>
            </a:r>
            <a:r>
              <a:rPr lang="ru-RU" sz="1800" i="1" dirty="0"/>
              <a:t>качество </a:t>
            </a:r>
            <a:r>
              <a:rPr lang="ru-RU" sz="1800" b="1" i="1" dirty="0"/>
              <a:t>и еще </a:t>
            </a:r>
            <a:r>
              <a:rPr lang="ru-RU" sz="1800" i="1" dirty="0"/>
              <a:t>за участие в конференциях, публикации </a:t>
            </a:r>
            <a:r>
              <a:rPr lang="ru-RU" sz="1800" i="1" dirty="0" smtClean="0"/>
              <a:t>…»</a:t>
            </a:r>
          </a:p>
          <a:p>
            <a:pPr marL="0" indent="0" algn="ctr">
              <a:buNone/>
            </a:pPr>
            <a:endParaRPr lang="ru-RU" sz="1800" i="1" dirty="0"/>
          </a:p>
          <a:p>
            <a:pPr marL="0" indent="0" algn="just">
              <a:buNone/>
            </a:pPr>
            <a:r>
              <a:rPr lang="ru-RU" sz="1700" b="1" dirty="0" smtClean="0"/>
              <a:t> </a:t>
            </a:r>
            <a:endParaRPr lang="ru-RU" sz="1700" b="1" dirty="0"/>
          </a:p>
          <a:p>
            <a:pPr marL="0" indent="0" algn="just">
              <a:buNone/>
            </a:pPr>
            <a:endParaRPr lang="ru-RU" sz="1700" b="1" dirty="0" smtClean="0"/>
          </a:p>
          <a:p>
            <a:pPr marL="0" indent="0" algn="just">
              <a:buNone/>
            </a:pPr>
            <a:endParaRPr lang="ru-RU" sz="1700" b="1" dirty="0"/>
          </a:p>
          <a:p>
            <a:pPr marL="0" indent="0" algn="just">
              <a:buNone/>
            </a:pPr>
            <a:endParaRPr lang="ru-RU" sz="1700" b="1" dirty="0" smtClean="0"/>
          </a:p>
          <a:p>
            <a:pPr marL="0" indent="0" algn="just">
              <a:buNone/>
            </a:pPr>
            <a:endParaRPr lang="ru-RU" sz="1700" b="1" dirty="0"/>
          </a:p>
          <a:p>
            <a:pPr marL="0" indent="0" algn="just">
              <a:buNone/>
            </a:pPr>
            <a:endParaRPr lang="ru-RU" sz="1700" b="1" dirty="0" smtClean="0"/>
          </a:p>
          <a:p>
            <a:pPr marL="0" indent="0" algn="just">
              <a:buNone/>
            </a:pPr>
            <a:r>
              <a:rPr lang="ru-RU" sz="1700" i="1" dirty="0" smtClean="0"/>
              <a:t>Идет гонка за показателями в ущерб качеству. Учителям некогда готовиться и давать хорошие уроки, они занимаются </a:t>
            </a:r>
            <a:r>
              <a:rPr lang="ru-RU" sz="1700" i="1" dirty="0" err="1" smtClean="0"/>
              <a:t>олимпиадниками</a:t>
            </a:r>
            <a:r>
              <a:rPr lang="ru-RU" sz="1700" i="1" dirty="0" smtClean="0"/>
              <a:t>, конкурсами, конференциями.</a:t>
            </a:r>
            <a:endParaRPr lang="ru-RU" sz="1700" i="1" dirty="0"/>
          </a:p>
          <a:p>
            <a:pPr marL="0" indent="0" algn="just">
              <a:buNone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3756789"/>
              </p:ext>
            </p:extLst>
          </p:nvPr>
        </p:nvGraphicFramePr>
        <p:xfrm>
          <a:off x="467544" y="2636912"/>
          <a:ext cx="8352928" cy="295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421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качество основной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 еще….</a:t>
                      </a:r>
                      <a:endParaRPr lang="ru-RU" dirty="0"/>
                    </a:p>
                  </a:txBody>
                  <a:tcPr/>
                </a:tc>
              </a:tr>
              <a:tr h="231633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800" b="0" i="1" dirty="0" smtClean="0"/>
                        <a:t>-</a:t>
                      </a:r>
                      <a:r>
                        <a:rPr lang="ru-RU" sz="1800" b="1" i="1" dirty="0" smtClean="0"/>
                        <a:t>   </a:t>
                      </a:r>
                      <a:r>
                        <a:rPr lang="ru-RU" sz="1800" i="1" dirty="0" smtClean="0"/>
                        <a:t>за высокую успеваемость,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i="1" dirty="0" smtClean="0"/>
                        <a:t> отсутствие неуспевающих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i="1" dirty="0" smtClean="0"/>
                        <a:t> своевременное заполнение журналов и иной документации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i="1" dirty="0" smtClean="0"/>
                        <a:t> отсутствие задолженностей у учеников и </a:t>
                      </a:r>
                      <a:r>
                        <a:rPr lang="ru-RU" sz="1800" i="1" dirty="0" err="1" smtClean="0"/>
                        <a:t>т.д</a:t>
                      </a:r>
                      <a:endParaRPr lang="ru-RU" sz="1800" i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1" dirty="0" smtClean="0"/>
                        <a:t>Участие  конференциях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1" dirty="0" smtClean="0"/>
                        <a:t>проведенные мероприятия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1" dirty="0" smtClean="0"/>
                        <a:t>методические разработки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1" dirty="0" smtClean="0"/>
                        <a:t>публикации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-  победы учеников в олимпиадах и конкурса</a:t>
                      </a:r>
                      <a:r>
                        <a:rPr lang="ru-RU" sz="1800" i="1" baseline="0" dirty="0" smtClean="0"/>
                        <a:t>х и т.д.</a:t>
                      </a:r>
                      <a:endParaRPr lang="ru-RU" sz="1800" i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711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Качество работы педагогов. Мнения руководителей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/>
              <a:t>+ </a:t>
            </a:r>
            <a:r>
              <a:rPr lang="ru-RU" sz="1800" b="1" dirty="0" smtClean="0"/>
              <a:t>Повышение оплаты труда положительно повлияло на качество работы педагогических работников</a:t>
            </a:r>
          </a:p>
          <a:p>
            <a:pPr lvl="1">
              <a:buNone/>
            </a:pPr>
            <a:r>
              <a:rPr lang="ru-RU" sz="1600" dirty="0" smtClean="0"/>
              <a:t>	</a:t>
            </a:r>
            <a:r>
              <a:rPr lang="ru-RU" sz="1600" i="1" dirty="0" smtClean="0">
                <a:solidFill>
                  <a:srgbClr val="002060"/>
                </a:solidFill>
              </a:rPr>
              <a:t>«Наверное, качество в любом случае повышается, все-таки мы можем их поощрять.»</a:t>
            </a:r>
          </a:p>
          <a:p>
            <a:pPr lvl="1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«У меня 4 человека из помощника воспитателя 2 года назад поступили на дошкольное, такого давным-давно не было.»</a:t>
            </a:r>
          </a:p>
          <a:p>
            <a:pPr lvl="1">
              <a:buNone/>
            </a:pPr>
            <a:endParaRPr lang="ru-RU" sz="1600" i="1" dirty="0" smtClean="0"/>
          </a:p>
          <a:p>
            <a:pPr lvl="0">
              <a:buNone/>
            </a:pPr>
            <a:endParaRPr lang="ru-RU" sz="1800" b="1" dirty="0" smtClean="0"/>
          </a:p>
          <a:p>
            <a:pPr lvl="0">
              <a:buNone/>
            </a:pPr>
            <a:r>
              <a:rPr lang="ru-RU" sz="1800" b="1" dirty="0" smtClean="0"/>
              <a:t>- Независимо от размера зарплаты, педагоги работают всегда одинаково. </a:t>
            </a:r>
          </a:p>
          <a:p>
            <a:pPr lvl="1">
              <a:buNone/>
            </a:pPr>
            <a:r>
              <a:rPr lang="ru-RU" sz="1200" b="1" i="1" dirty="0" smtClean="0"/>
              <a:t>	</a:t>
            </a:r>
            <a:r>
              <a:rPr lang="ru-RU" sz="1200" i="1" dirty="0" smtClean="0">
                <a:solidFill>
                  <a:srgbClr val="002060"/>
                </a:solidFill>
              </a:rPr>
              <a:t>«</a:t>
            </a:r>
            <a:r>
              <a:rPr lang="ru-RU" sz="1600" i="1" dirty="0" smtClean="0">
                <a:solidFill>
                  <a:srgbClr val="002060"/>
                </a:solidFill>
              </a:rPr>
              <a:t>Да, работа от нашей зарплаты не зависит никак. Мы работали и на 3 тысяч, работаем и на 10 тысяч, и на 5 тысяч.»</a:t>
            </a:r>
          </a:p>
          <a:p>
            <a:pPr lvl="1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«Я думаю, при этой системе оплата труда останутся ровно те, кто работал и до этого, умел работать и хочет работать.»</a:t>
            </a:r>
          </a:p>
          <a:p>
            <a:pPr lvl="1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41815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Педагоги стали жить лучше? Мнение </a:t>
            </a:r>
            <a:r>
              <a:rPr lang="ru-RU" sz="2400" b="1" dirty="0" err="1" smtClean="0"/>
              <a:t>педработников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1) Материальное благополучие педагогов принципиально не изменилась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dirty="0" smtClean="0"/>
              <a:t>Педагоги школ: Повышение </a:t>
            </a:r>
            <a:r>
              <a:rPr lang="ru-RU" sz="2000" dirty="0"/>
              <a:t>заработной платы все же не успевает за потребительской инфляцией и их благосостояние улучшилось не сильно. </a:t>
            </a:r>
          </a:p>
          <a:p>
            <a:pPr marL="0" indent="0" algn="just">
              <a:buNone/>
            </a:pPr>
            <a:r>
              <a:rPr lang="ru-RU" sz="2000" dirty="0" smtClean="0"/>
              <a:t>Педагоги дошкольных учреждений: повышение </a:t>
            </a:r>
            <a:r>
              <a:rPr lang="ru-RU" sz="2000" dirty="0"/>
              <a:t>заработной платы отразилось на их материальном положении, но считают заработную плату все равно недостаточной</a:t>
            </a:r>
            <a:r>
              <a:rPr lang="ru-RU" sz="2000" dirty="0" smtClean="0"/>
              <a:t>: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«для деревни, конечно, это бешеные деньги, даже те 12 тысяч рублей», «сейчас заработная плата более менее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…».</a:t>
            </a:r>
          </a:p>
          <a:p>
            <a:pPr marL="0" indent="0" algn="just">
              <a:buNone/>
            </a:pPr>
            <a:endParaRPr lang="ru-RU" sz="2000" i="1" dirty="0" smtClean="0"/>
          </a:p>
          <a:p>
            <a:pPr marL="0" indent="0" algn="just">
              <a:buNone/>
            </a:pPr>
            <a:r>
              <a:rPr lang="ru-RU" sz="2000" i="1" dirty="0" smtClean="0"/>
              <a:t>2) </a:t>
            </a:r>
            <a:r>
              <a:rPr lang="ru-RU" sz="2000" b="1" dirty="0" smtClean="0"/>
              <a:t>нестабильный </a:t>
            </a:r>
            <a:r>
              <a:rPr lang="ru-RU" sz="2000" b="1" dirty="0"/>
              <a:t>и сильно дифференцированный размер ежемесячных стимулирующих выплат </a:t>
            </a:r>
            <a:r>
              <a:rPr lang="ru-RU" sz="2000" dirty="0"/>
              <a:t>не позволяет учителю чувствовать социальную и материальную защищенность: 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«ну куплю я в этом месяце себе два пирожных, а на следующий месяц возможно, не смогу купить ни одного</a:t>
            </a:r>
            <a:r>
              <a:rPr lang="ru-RU" sz="2000" i="1" dirty="0"/>
              <a:t>»</a:t>
            </a:r>
            <a:r>
              <a:rPr lang="ru-RU" sz="2000" dirty="0"/>
              <a:t>. </a:t>
            </a:r>
            <a:endParaRPr lang="ru-RU" sz="2000" b="1" i="1" dirty="0" smtClean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endParaRPr lang="ru-RU" sz="2400" i="1" dirty="0"/>
          </a:p>
          <a:p>
            <a:pPr marL="0" indent="0" algn="just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98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TS102804891</Template>
  <TotalTime>519</TotalTime>
  <Words>641</Words>
  <Application>Microsoft Office PowerPoint</Application>
  <PresentationFormat>Экран (4:3)</PresentationFormat>
  <Paragraphs>114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Continental_World_16x9</vt:lpstr>
      <vt:lpstr>Отношение педагогических работников и руководителей дошкольных образовательных учреждений и школ к повышению заработной платы: опыт качественного исследования. </vt:lpstr>
      <vt:lpstr>Цели, задачи, инструменты</vt:lpstr>
      <vt:lpstr>Стратегии повышения заработной платы в общем образовании</vt:lpstr>
      <vt:lpstr>Стратегии повышения заработной платы в дошкольном образовании</vt:lpstr>
      <vt:lpstr>  1. Повысилась ли привлекательность профессии педагога? (общее образование) Мнения педагогических работников</vt:lpstr>
      <vt:lpstr>Мнения руководителей</vt:lpstr>
      <vt:lpstr>2. Педагоги стали учить лучше? Мнения педработников</vt:lpstr>
      <vt:lpstr>Качество работы педагогов. Мнения руководителей</vt:lpstr>
      <vt:lpstr>Педагоги стали жить лучше? Мнение педработников </vt:lpstr>
      <vt:lpstr>Педагоги стали жить лучше? Мнение руководителей</vt:lpstr>
      <vt:lpstr>Диспропорция в заработных платах</vt:lpstr>
      <vt:lpstr>Промежуточные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funny</dc:creator>
  <cp:lastModifiedBy>Хозяин</cp:lastModifiedBy>
  <cp:revision>14</cp:revision>
  <dcterms:created xsi:type="dcterms:W3CDTF">2014-04-20T16:19:32Z</dcterms:created>
  <dcterms:modified xsi:type="dcterms:W3CDTF">2014-04-27T12:52:30Z</dcterms:modified>
</cp:coreProperties>
</file>