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7" r:id="rId3"/>
    <p:sldId id="294" r:id="rId4"/>
    <p:sldId id="295" r:id="rId5"/>
    <p:sldId id="301" r:id="rId6"/>
    <p:sldId id="296" r:id="rId7"/>
    <p:sldId id="297" r:id="rId8"/>
    <p:sldId id="302" r:id="rId9"/>
    <p:sldId id="298" r:id="rId10"/>
    <p:sldId id="288" r:id="rId11"/>
    <p:sldId id="299" r:id="rId12"/>
    <p:sldId id="300" r:id="rId13"/>
    <p:sldId id="272" r:id="rId1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>
        <p:scale>
          <a:sx n="75" d="100"/>
          <a:sy n="75" d="100"/>
        </p:scale>
        <p:origin x="-1356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EDD8-D5B2-4E2A-93D1-84CC07E5F89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31AA-2D84-4CA2-9372-0426CE03B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EDD8-D5B2-4E2A-93D1-84CC07E5F89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31AA-2D84-4CA2-9372-0426CE03B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EDD8-D5B2-4E2A-93D1-84CC07E5F89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31AA-2D84-4CA2-9372-0426CE03B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EDD8-D5B2-4E2A-93D1-84CC07E5F89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31AA-2D84-4CA2-9372-0426CE03B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EDD8-D5B2-4E2A-93D1-84CC07E5F89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31AA-2D84-4CA2-9372-0426CE03B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EDD8-D5B2-4E2A-93D1-84CC07E5F89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31AA-2D84-4CA2-9372-0426CE03B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EDD8-D5B2-4E2A-93D1-84CC07E5F89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31AA-2D84-4CA2-9372-0426CE03B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EDD8-D5B2-4E2A-93D1-84CC07E5F89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31AA-2D84-4CA2-9372-0426CE03B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EDD8-D5B2-4E2A-93D1-84CC07E5F89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31AA-2D84-4CA2-9372-0426CE03B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EDD8-D5B2-4E2A-93D1-84CC07E5F89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31AA-2D84-4CA2-9372-0426CE03B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EDD8-D5B2-4E2A-93D1-84CC07E5F89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31AA-2D84-4CA2-9372-0426CE03B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2EDD8-D5B2-4E2A-93D1-84CC07E5F89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A31AA-2D84-4CA2-9372-0426CE03B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fp=10&amp;img_url=http://perevodika.ru/upload/iblock/6b4/f79d64ae-c024-11df-b77d-00144feab49a.jpg&amp;uinfo=ww-1523-wh-767-fw-1298-fh-561-pd-1.25&amp;p=10&amp;text=%D0%B3%D0%BE%D1%80%D0%B0%20%D1%80%D0%BE%D0%B4%D0%B8%D0%BB%D0%B0%20%D0%BC%D1%8B%D1%88%D1%8C&amp;noreask=1&amp;pos=301&amp;rpt=simage&amp;lr=21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Некоторые комментарии к плану мероприятий по реализации Концепции развития математического образования 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 Российской Федерации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445224"/>
            <a:ext cx="7200800" cy="108012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Отделение математических наук РАН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д. т. н. Ю. С. Вишняков, к. ф.-м. н. С. А. Поликарпов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ЦК_Совмин_19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8718427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Приложение № 2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160473"/>
          <a:ext cx="8229600" cy="5292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629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Наиме-нование объекта</a:t>
                      </a:r>
                      <a:endParaRPr lang="ru-RU" sz="20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Общая площадь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2000" b="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тыс.кв.м</a:t>
                      </a:r>
                      <a:r>
                        <a:rPr lang="ru-RU" sz="2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Сметная стоимость (млн.руб</a:t>
                      </a:r>
                      <a:r>
                        <a:rPr lang="ru-RU" sz="2000" b="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  <a:endParaRPr lang="ru-RU" sz="20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В том числе </a:t>
                      </a:r>
                      <a:r>
                        <a:rPr lang="ru-RU" sz="2000" b="0" dirty="0" err="1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строитель-но-мон-тажные</a:t>
                      </a:r>
                      <a:r>
                        <a:rPr lang="ru-RU" sz="2000" b="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работы (млн.руб.)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Срок окончания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Генераль-ный </a:t>
                      </a:r>
                      <a:r>
                        <a:rPr lang="ru-RU" sz="2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подрядчик</a:t>
                      </a:r>
                    </a:p>
                  </a:txBody>
                  <a:tcPr marL="68580" marR="68580" marT="0" marB="0"/>
                </a:tc>
              </a:tr>
              <a:tr h="1636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ИВЦ ИПМ </a:t>
                      </a:r>
                      <a:br>
                        <a:rPr lang="ru-RU" sz="2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2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им</a:t>
                      </a:r>
                      <a:r>
                        <a:rPr lang="ru-RU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2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М. В. Келдыша </a:t>
                      </a:r>
                      <a:br>
                        <a:rPr lang="ru-RU" sz="2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2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АН </a:t>
                      </a:r>
                      <a:r>
                        <a:rPr lang="ru-RU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СССР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32</a:t>
                      </a:r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35</a:t>
                      </a:r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20</a:t>
                      </a:r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1990</a:t>
                      </a:r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Глав-</a:t>
                      </a:r>
                      <a:b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2400" b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моспромстрой</a:t>
                      </a:r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Здание </a:t>
                      </a:r>
                      <a:r>
                        <a:rPr lang="ru-RU" sz="2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МИАН</a:t>
                      </a:r>
                      <a:endParaRPr lang="ru-RU" sz="2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5,5</a:t>
                      </a:r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4,6</a:t>
                      </a:r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3,1</a:t>
                      </a:r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1990</a:t>
                      </a:r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АН СССР</a:t>
                      </a:r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Гора родила мышь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im5-tub-ru.yandex.net/i?id=116703630-22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705678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Вишняков  Юрий </a:t>
            </a: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</a:rPr>
              <a:t>Саввич</a:t>
            </a:r>
            <a:endParaRPr lang="ru-RU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infom@ras.ru</a:t>
            </a:r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Поликарпов Сергей Алексеевич</a:t>
            </a: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polik@vmail.ras.ru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Приказ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Минобрнауки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РФ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№ 265 от 3 апреля 2014 года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387350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Утвердить прилагаемый план мероприятий Министерства образования и науки Российской Федерации…</a:t>
            </a:r>
          </a:p>
          <a:p>
            <a:pPr marL="514350" indent="387350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Финансовое обеспечение Плана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мероприятий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 2014 году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будет осуществляться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 пределах бюджетных ассигнований, предусмотренных Министерству образования и науки Российской Федерации Федеральным законом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«О федеральном бюджете на 2014 год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 на плановый период 2015 и 2016 годов»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на реализацию государственной программы Российской Федерации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«Развитие образования»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на 2013-2020 годы.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Приказ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Минобрнауки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РФ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№ 265 от 3 апреля 2014 года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1905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Всего на период до 2020 года предусмотрено 64 мероприятия,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ответственные за проведение – департаменты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Минобрнауки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РФ.</a:t>
            </a:r>
          </a:p>
          <a:p>
            <a:pPr marL="514350" indent="1905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11 целевых индикаторов, большая часть касается либо участия в международных сопоставительных исследованиях, либо цитируемости в международных системах реферирования (соответственно 3 и 3).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Пункты плана мероприятий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15. Организация и проведение общероссийских мероприятий (съездов, конгрессов, конференций, симпозиумов) математической направленности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(не менее 14, из них не менее 6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sym typeface="Symbol"/>
              </a:rPr>
              <a:t>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с участием руководства страны).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Для сравнения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На конференции по математике в рамках целевой программы Президиума РАН (около 70 научных форумов) на 2013 год было выделено чуть больше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2 млн. рублей.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При этом, в Законе о Федеральном бюджете РФ на 2014 год только на проведение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Северо-Кавказского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молодежного форума «Машук» предусмотрено выделение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47,5 млн.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Пункты плана мероприятий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43. Создание на конкурсной основе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 Российской Федерации не менее шести международных научно-образовательных центров мирового уровня в области математики.</a:t>
            </a:r>
          </a:p>
          <a:p>
            <a:pPr indent="12700"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Для справки, по экспертным оценкам, для обеспечения работы только одного такого центра требуется </a:t>
            </a:r>
            <a:b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около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300 млн. рублей в год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Пункты плана мероприятий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44. Разработка комплекса мер, направленных на обеспечение интеграции российских математических исследований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 мировую науку (достижение высоких позиций в мировых рейтингах, рост качества, количества и цитируемости работ российских математиков, рост привлекательности системы российского математического образования для лучших иностранных студентов и профессоров).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К_СовМин_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821203" cy="39705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Из текста постановления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800" dirty="0" smtClean="0">
                <a:solidFill>
                  <a:schemeClr val="accent4">
                    <a:lumMod val="75000"/>
                  </a:schemeClr>
                </a:solidFill>
              </a:rPr>
              <a:t>4. … о создании в системе Академии наук СССР</a:t>
            </a:r>
            <a:r>
              <a:rPr lang="en-US" sz="38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ru-RU" sz="3800" dirty="0" smtClean="0">
                <a:solidFill>
                  <a:schemeClr val="accent4">
                    <a:lumMod val="75000"/>
                  </a:schemeClr>
                </a:solidFill>
              </a:rPr>
              <a:t> Научного центра по фундаментальным проблемам вычислительной техники и систем управления (с включением в его состав организуемых в г. Ярославле … </a:t>
            </a:r>
            <a:r>
              <a:rPr lang="en-US" sz="3800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  <a:r>
              <a:rPr lang="ru-RU" sz="3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700" dirty="0" smtClean="0">
                <a:solidFill>
                  <a:schemeClr val="accent4">
                    <a:lumMod val="75000"/>
                  </a:schemeClr>
                </a:solidFill>
              </a:rPr>
              <a:t>Института проблем кибернетики на базе лабораторий </a:t>
            </a:r>
            <a:r>
              <a:rPr lang="en-US" sz="3700" dirty="0" smtClean="0">
                <a:solidFill>
                  <a:schemeClr val="accent4">
                    <a:lumMod val="75000"/>
                  </a:schemeClr>
                </a:solidFill>
              </a:rPr>
              <a:t>… </a:t>
            </a:r>
            <a:r>
              <a:rPr lang="ru-RU" sz="3700" dirty="0" smtClean="0">
                <a:solidFill>
                  <a:schemeClr val="accent4">
                    <a:lumMod val="75000"/>
                  </a:schemeClr>
                </a:solidFill>
              </a:rPr>
              <a:t>в г.</a:t>
            </a:r>
            <a:r>
              <a:rPr lang="en-US" sz="37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700" dirty="0" smtClean="0">
                <a:solidFill>
                  <a:schemeClr val="accent4">
                    <a:lumMod val="75000"/>
                  </a:schemeClr>
                </a:solidFill>
              </a:rPr>
              <a:t>Москве </a:t>
            </a:r>
            <a:r>
              <a:rPr lang="ru-RU" sz="3800" dirty="0" smtClean="0">
                <a:solidFill>
                  <a:schemeClr val="accent4">
                    <a:lumMod val="75000"/>
                  </a:schemeClr>
                </a:solidFill>
              </a:rPr>
              <a:t>с филиалом </a:t>
            </a:r>
            <a:r>
              <a:rPr lang="en-US" sz="3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3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800" dirty="0" smtClean="0">
                <a:solidFill>
                  <a:schemeClr val="accent4">
                    <a:lumMod val="75000"/>
                  </a:schemeClr>
                </a:solidFill>
              </a:rPr>
              <a:t>в г.</a:t>
            </a:r>
            <a:r>
              <a:rPr lang="en-US" sz="3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800" dirty="0" smtClean="0">
                <a:solidFill>
                  <a:schemeClr val="accent4">
                    <a:lumMod val="75000"/>
                  </a:schemeClr>
                </a:solidFill>
              </a:rPr>
              <a:t>Переславле-Залесском Ярославской области.</a:t>
            </a:r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137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Некоторые комментарии к плану мероприятий по реализации Концепции развития математического образования  в Российской Федерации</vt:lpstr>
      <vt:lpstr>Приказ Минобрнауки РФ  № 265 от 3 апреля 2014 года</vt:lpstr>
      <vt:lpstr>Приказ Минобрнауки РФ  № 265 от 3 апреля 2014 года</vt:lpstr>
      <vt:lpstr>Пункты плана мероприятий</vt:lpstr>
      <vt:lpstr>Для сравнения</vt:lpstr>
      <vt:lpstr>Пункты плана мероприятий</vt:lpstr>
      <vt:lpstr>Пункты плана мероприятий</vt:lpstr>
      <vt:lpstr>Слайд 8</vt:lpstr>
      <vt:lpstr>Из текста постановления</vt:lpstr>
      <vt:lpstr>Слайд 10</vt:lpstr>
      <vt:lpstr>Приложение № 2</vt:lpstr>
      <vt:lpstr>Гора родила мышь?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Сережа</dc:creator>
  <cp:lastModifiedBy>Хозяин</cp:lastModifiedBy>
  <cp:revision>119</cp:revision>
  <dcterms:created xsi:type="dcterms:W3CDTF">2013-11-10T10:47:21Z</dcterms:created>
  <dcterms:modified xsi:type="dcterms:W3CDTF">2014-04-27T13:21:56Z</dcterms:modified>
</cp:coreProperties>
</file>