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60" r:id="rId5"/>
    <p:sldId id="259" r:id="rId6"/>
    <p:sldId id="258" r:id="rId7"/>
    <p:sldId id="266" r:id="rId8"/>
    <p:sldId id="269" r:id="rId9"/>
    <p:sldId id="267" r:id="rId10"/>
    <p:sldId id="268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совр. технологии обучения и воспитания</c:v>
                </c:pt>
                <c:pt idx="1">
                  <c:v>мультимедийные и инф. технологии</c:v>
                </c:pt>
                <c:pt idx="2">
                  <c:v>коммуникативные навыки</c:v>
                </c:pt>
                <c:pt idx="3">
                  <c:v>развитие ресурсов стрессоустойчивости</c:v>
                </c:pt>
                <c:pt idx="4">
                  <c:v>аналитическая работа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47</c:v>
                </c:pt>
                <c:pt idx="1">
                  <c:v>38</c:v>
                </c:pt>
                <c:pt idx="2">
                  <c:v>27</c:v>
                </c:pt>
                <c:pt idx="3">
                  <c:v>19</c:v>
                </c:pt>
                <c:pt idx="4">
                  <c:v>11</c:v>
                </c:pt>
              </c:numCache>
            </c:numRef>
          </c:val>
        </c:ser>
        <c:axId val="61203584"/>
        <c:axId val="61205120"/>
      </c:barChart>
      <c:catAx>
        <c:axId val="61203584"/>
        <c:scaling>
          <c:orientation val="minMax"/>
        </c:scaling>
        <c:axPos val="l"/>
        <c:tickLblPos val="nextTo"/>
        <c:crossAx val="61205120"/>
        <c:crosses val="autoZero"/>
        <c:auto val="1"/>
        <c:lblAlgn val="ctr"/>
        <c:lblOffset val="100"/>
      </c:catAx>
      <c:valAx>
        <c:axId val="61205120"/>
        <c:scaling>
          <c:orientation val="minMax"/>
        </c:scaling>
        <c:axPos val="b"/>
        <c:majorGridlines/>
        <c:numFmt formatCode="General" sourceLinked="1"/>
        <c:tickLblPos val="nextTo"/>
        <c:crossAx val="612035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Лист1!$A$2:$A$5</c:f>
              <c:strCache>
                <c:ptCount val="4"/>
                <c:pt idx="0">
                  <c:v>СОТ</c:v>
                </c:pt>
                <c:pt idx="1">
                  <c:v>ИКК</c:v>
                </c:pt>
                <c:pt idx="2">
                  <c:v>НПА</c:v>
                </c:pt>
                <c:pt idx="3">
                  <c:v>другое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</c:v>
                </c:pt>
                <c:pt idx="1">
                  <c:v>35</c:v>
                </c:pt>
                <c:pt idx="2">
                  <c:v>27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cat>
            <c:strRef>
              <c:f>Лист1!$A$2:$A$5</c:f>
              <c:strCache>
                <c:ptCount val="4"/>
                <c:pt idx="0">
                  <c:v>СОТ</c:v>
                </c:pt>
                <c:pt idx="1">
                  <c:v>ИКК</c:v>
                </c:pt>
                <c:pt idx="2">
                  <c:v>НПА</c:v>
                </c:pt>
                <c:pt idx="3">
                  <c:v>другое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cat>
            <c:strRef>
              <c:f>Лист1!$A$2:$A$5</c:f>
              <c:strCache>
                <c:ptCount val="4"/>
                <c:pt idx="0">
                  <c:v>СОТ</c:v>
                </c:pt>
                <c:pt idx="1">
                  <c:v>ИКК</c:v>
                </c:pt>
                <c:pt idx="2">
                  <c:v>НПА</c:v>
                </c:pt>
                <c:pt idx="3">
                  <c:v>другое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63166720"/>
        <c:axId val="63836160"/>
      </c:barChart>
      <c:catAx>
        <c:axId val="631667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3836160"/>
        <c:crosses val="autoZero"/>
        <c:auto val="1"/>
        <c:lblAlgn val="ctr"/>
        <c:lblOffset val="100"/>
      </c:catAx>
      <c:valAx>
        <c:axId val="63836160"/>
        <c:scaling>
          <c:orientation val="minMax"/>
        </c:scaling>
        <c:axPos val="b"/>
        <c:majorGridlines/>
        <c:numFmt formatCode="General" sourceLinked="1"/>
        <c:tickLblPos val="nextTo"/>
        <c:crossAx val="631667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Лист1!$A$2:$A$5</c:f>
              <c:strCache>
                <c:ptCount val="4"/>
                <c:pt idx="0">
                  <c:v>методы коррекции</c:v>
                </c:pt>
                <c:pt idx="1">
                  <c:v>ИКК</c:v>
                </c:pt>
                <c:pt idx="2">
                  <c:v>проектная д-ть</c:v>
                </c:pt>
                <c:pt idx="3">
                  <c:v>другое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37</c:v>
                </c:pt>
                <c:pt idx="2">
                  <c:v>17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cat>
            <c:strRef>
              <c:f>Лист1!$A$2:$A$5</c:f>
              <c:strCache>
                <c:ptCount val="4"/>
                <c:pt idx="0">
                  <c:v>методы коррекции</c:v>
                </c:pt>
                <c:pt idx="1">
                  <c:v>ИКК</c:v>
                </c:pt>
                <c:pt idx="2">
                  <c:v>проектная д-ть</c:v>
                </c:pt>
                <c:pt idx="3">
                  <c:v>другое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cat>
            <c:strRef>
              <c:f>Лист1!$A$2:$A$5</c:f>
              <c:strCache>
                <c:ptCount val="4"/>
                <c:pt idx="0">
                  <c:v>методы коррекции</c:v>
                </c:pt>
                <c:pt idx="1">
                  <c:v>ИКК</c:v>
                </c:pt>
                <c:pt idx="2">
                  <c:v>проектная д-ть</c:v>
                </c:pt>
                <c:pt idx="3">
                  <c:v>другое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gapWidth val="75"/>
        <c:overlap val="-25"/>
        <c:axId val="63895040"/>
        <c:axId val="63896576"/>
      </c:barChart>
      <c:catAx>
        <c:axId val="6389504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3896576"/>
        <c:crosses val="autoZero"/>
        <c:auto val="1"/>
        <c:lblAlgn val="ctr"/>
        <c:lblOffset val="100"/>
      </c:catAx>
      <c:valAx>
        <c:axId val="6389657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38950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разработка и реализация программ</c:v>
                </c:pt>
                <c:pt idx="1">
                  <c:v>ИК-компетентность</c:v>
                </c:pt>
                <c:pt idx="2">
                  <c:v>совр. технологии обучения</c:v>
                </c:pt>
                <c:pt idx="3">
                  <c:v>развитие УУД</c:v>
                </c:pt>
                <c:pt idx="4">
                  <c:v>контроль образовательных рез-в</c:v>
                </c:pt>
                <c:pt idx="5">
                  <c:v>регулирование поведения обуч-ся</c:v>
                </c:pt>
                <c:pt idx="6">
                  <c:v>совр. технологии воспитания</c:v>
                </c:pt>
                <c:pt idx="7">
                  <c:v>техн. корреционно-развивающей работы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41</c:v>
                </c:pt>
                <c:pt idx="1">
                  <c:v>39</c:v>
                </c:pt>
                <c:pt idx="2">
                  <c:v>28</c:v>
                </c:pt>
                <c:pt idx="3">
                  <c:v>21</c:v>
                </c:pt>
                <c:pt idx="4">
                  <c:v>19</c:v>
                </c:pt>
                <c:pt idx="5">
                  <c:v>15</c:v>
                </c:pt>
                <c:pt idx="6">
                  <c:v>11</c:v>
                </c:pt>
                <c:pt idx="7">
                  <c:v>11</c:v>
                </c:pt>
              </c:numCache>
            </c:numRef>
          </c:val>
        </c:ser>
        <c:axId val="63871232"/>
        <c:axId val="64016384"/>
      </c:barChart>
      <c:catAx>
        <c:axId val="63871232"/>
        <c:scaling>
          <c:orientation val="minMax"/>
        </c:scaling>
        <c:axPos val="l"/>
        <c:numFmt formatCode="General" sourceLinked="1"/>
        <c:tickLblPos val="nextTo"/>
        <c:crossAx val="64016384"/>
        <c:crosses val="autoZero"/>
        <c:auto val="1"/>
        <c:lblAlgn val="ctr"/>
        <c:lblOffset val="100"/>
      </c:catAx>
      <c:valAx>
        <c:axId val="64016384"/>
        <c:scaling>
          <c:orientation val="minMax"/>
        </c:scaling>
        <c:axPos val="b"/>
        <c:majorGridlines/>
        <c:numFmt formatCode="General" sourceLinked="1"/>
        <c:tickLblPos val="nextTo"/>
        <c:crossAx val="638712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explosion val="6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Ref>
              <c:f>Лист1!$A$2:$A$6</c:f>
              <c:strCache>
                <c:ptCount val="5"/>
                <c:pt idx="0">
                  <c:v>современные технологии обучения и воспитания</c:v>
                </c:pt>
                <c:pt idx="1">
                  <c:v>информационно-коммуникационные технологии</c:v>
                </c:pt>
                <c:pt idx="2">
                  <c:v>коррекционно-развивающие технологии</c:v>
                </c:pt>
                <c:pt idx="3">
                  <c:v>организация образовательного процесса</c:v>
                </c:pt>
                <c:pt idx="4">
                  <c:v>стрессоустойчивость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</c:v>
                </c:pt>
                <c:pt idx="1">
                  <c:v>21</c:v>
                </c:pt>
                <c:pt idx="2">
                  <c:v>18</c:v>
                </c:pt>
                <c:pt idx="3">
                  <c:v>15</c:v>
                </c:pt>
                <c:pt idx="4">
                  <c:v>13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EC41C-5585-43E6-8403-9FB3A37FD3B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C4788-0C66-49FA-9D57-1D90AAAEF1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B1486B-3AA6-4299-A3D8-75C769299BFB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FD2660-309D-4F16-B745-73D5F0865A5E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8A6CE-4969-4425-9F77-4A14E18D3575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8CAA-161B-4E82-B836-FA7562468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fpkipp@yspu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__1_~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5376" y="3858768"/>
            <a:ext cx="3468624" cy="29992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87471"/>
            <a:ext cx="9144000" cy="1470025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Возможности дополнительного профессионального образования в развитии педагогических компетенций</a:t>
            </a:r>
            <a:endParaRPr lang="ru-RU" b="1" cap="all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857628"/>
            <a:ext cx="6143668" cy="26860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Тарханова Ирина Юрьевна</a:t>
            </a:r>
          </a:p>
          <a:p>
            <a:r>
              <a:rPr lang="ru-RU" dirty="0" smtClean="0"/>
              <a:t>к.п.н., доцент</a:t>
            </a:r>
          </a:p>
          <a:p>
            <a:r>
              <a:rPr lang="ru-RU" dirty="0" smtClean="0"/>
              <a:t>Факультет дополнительного профессионального образования</a:t>
            </a:r>
          </a:p>
          <a:p>
            <a:r>
              <a:rPr lang="ru-RU" dirty="0" smtClean="0"/>
              <a:t>ЯГПУ им. К.Д. Ушинского</a:t>
            </a:r>
          </a:p>
          <a:p>
            <a:r>
              <a:rPr lang="ru-RU" dirty="0" smtClean="0"/>
              <a:t>Ярославль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Спрос на совершенствование трудовых действий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Профессиональный стандарт «Педагог…»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785794"/>
          <a:ext cx="8143932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Трудовые действия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Запрос на содержание ДПП (итог)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2" y="231513"/>
            <a:ext cx="657229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Факультет дополнительного</a:t>
            </a:r>
          </a:p>
          <a:p>
            <a:pPr algn="ctr"/>
            <a:r>
              <a:rPr lang="ru-RU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Профессионального образования</a:t>
            </a:r>
          </a:p>
        </p:txBody>
      </p:sp>
      <p:pic>
        <p:nvPicPr>
          <p:cNvPr id="4" name="Рисунок 3" descr="Logo_ysp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837" y="0"/>
            <a:ext cx="3114163" cy="2928934"/>
          </a:xfrm>
          <a:prstGeom prst="rect">
            <a:avLst/>
          </a:prstGeom>
        </p:spPr>
      </p:pic>
      <p:pic>
        <p:nvPicPr>
          <p:cNvPr id="5" name="Рисунок 4" descr="контактная информация без фона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3852022"/>
            <a:ext cx="1742791" cy="16486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3108" y="3500438"/>
            <a:ext cx="69797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150000, г. Ярославль, ул.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Которосльная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набережная,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д. 46-в, офис. 501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телефон-факс: 8 (4852)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30-26-04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(с 9:00 до 17:00)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телефон-факс: 8 (4852)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73-17-20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(с 9:00 до 17:00)</a:t>
            </a:r>
          </a:p>
          <a:p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моб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. телефон: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8-902-333-29-22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(круглосуточно)</a:t>
            </a:r>
          </a:p>
          <a:p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e-mail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fpkipp@yspu.org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b="1" dirty="0" smtClean="0">
                <a:solidFill>
                  <a:srgbClr val="C00000"/>
                </a:solidFill>
              </a:rPr>
              <a:t>Дополнительное профессиональное образование </a:t>
            </a:r>
            <a:r>
              <a:rPr lang="ru-RU" b="1" dirty="0" smtClean="0">
                <a:solidFill>
                  <a:srgbClr val="7030A0"/>
                </a:solidFill>
              </a:rPr>
              <a:t>направлено на удовлетворение образовательных и профессиональных потребностей, профессиональное развитие человека, обеспечение соответствия его квалификации меняющимся условиям профессиональной деятельности и социальной среды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273-ФЗ «Об образовании в Российской Федерации»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1529" y="1500188"/>
            <a:ext cx="8143875" cy="235743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19100" indent="-382588">
              <a:defRPr/>
            </a:pPr>
            <a:r>
              <a:rPr lang="ru-RU" sz="2400" dirty="0">
                <a:solidFill>
                  <a:schemeClr val="bg1"/>
                </a:solidFill>
              </a:rPr>
              <a:t>Реализация программы повышения квалификации</a:t>
            </a:r>
          </a:p>
          <a:p>
            <a:pPr marL="419100" indent="-382588">
              <a:defRPr/>
            </a:pPr>
            <a:r>
              <a:rPr lang="ru-RU" sz="2400" dirty="0">
                <a:solidFill>
                  <a:schemeClr val="bg1"/>
                </a:solidFill>
              </a:rPr>
              <a:t>направлена </a:t>
            </a:r>
            <a:r>
              <a:rPr lang="ru-RU" sz="2400" dirty="0">
                <a:solidFill>
                  <a:srgbClr val="FFFF00"/>
                </a:solidFill>
              </a:rPr>
              <a:t>на совершенствование и (или) </a:t>
            </a:r>
          </a:p>
          <a:p>
            <a:pPr marL="419100" indent="-382588">
              <a:defRPr/>
            </a:pPr>
            <a:r>
              <a:rPr lang="ru-RU" sz="2400" dirty="0">
                <a:solidFill>
                  <a:srgbClr val="FFFF00"/>
                </a:solidFill>
              </a:rPr>
              <a:t>получение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rgbClr val="FFFF00"/>
                </a:solidFill>
              </a:rPr>
              <a:t>новой компетенции</a:t>
            </a:r>
            <a:r>
              <a:rPr lang="ru-RU" sz="2400" dirty="0">
                <a:solidFill>
                  <a:schemeClr val="bg1"/>
                </a:solidFill>
              </a:rPr>
              <a:t>, необходимой для </a:t>
            </a:r>
          </a:p>
          <a:p>
            <a:pPr marL="419100" indent="-382588">
              <a:defRPr/>
            </a:pPr>
            <a:r>
              <a:rPr lang="ru-RU" sz="2400" dirty="0">
                <a:solidFill>
                  <a:schemeClr val="bg1"/>
                </a:solidFill>
              </a:rPr>
              <a:t>профессиональной деятельности, и (или) </a:t>
            </a:r>
            <a:r>
              <a:rPr lang="ru-RU" sz="2400" dirty="0">
                <a:solidFill>
                  <a:srgbClr val="FFFF00"/>
                </a:solidFill>
              </a:rPr>
              <a:t>повышение</a:t>
            </a:r>
          </a:p>
          <a:p>
            <a:pPr marL="419100" indent="-382588">
              <a:defRPr/>
            </a:pPr>
            <a:r>
              <a:rPr lang="ru-RU" sz="2400" dirty="0">
                <a:solidFill>
                  <a:srgbClr val="FFFF00"/>
                </a:solidFill>
              </a:rPr>
              <a:t>профессионального </a:t>
            </a:r>
            <a:r>
              <a:rPr lang="ru-RU" sz="2400" b="1" dirty="0">
                <a:solidFill>
                  <a:srgbClr val="FFFF00"/>
                </a:solidFill>
              </a:rPr>
              <a:t>уровня в рамках имеющейся </a:t>
            </a:r>
          </a:p>
          <a:p>
            <a:pPr marL="419100" indent="-382588">
              <a:defRPr/>
            </a:pPr>
            <a:r>
              <a:rPr lang="ru-RU" sz="2400" b="1" dirty="0">
                <a:solidFill>
                  <a:srgbClr val="FFFF00"/>
                </a:solidFill>
              </a:rPr>
              <a:t>квалификации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29" y="285750"/>
            <a:ext cx="8143875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ДОПОЛНИТЕЛЬНЫЕ ПРОФЕССИОНАЛЬНЫЕ ПРОГРАММЫ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4071942"/>
            <a:ext cx="8286808" cy="242889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19100" indent="-382588">
              <a:buFont typeface="Wingdings 2" pitchFamily="18" charset="2"/>
              <a:buNone/>
              <a:defRPr/>
            </a:pPr>
            <a:r>
              <a:rPr lang="ru-RU" sz="2400" dirty="0">
                <a:solidFill>
                  <a:schemeClr val="bg1"/>
                </a:solidFill>
              </a:rPr>
              <a:t>Реализация программы профессиональной </a:t>
            </a:r>
          </a:p>
          <a:p>
            <a:pPr marL="419100" indent="-382588">
              <a:buFont typeface="Wingdings 2" pitchFamily="18" charset="2"/>
              <a:buNone/>
              <a:defRPr/>
            </a:pPr>
            <a:r>
              <a:rPr lang="ru-RU" sz="2400" dirty="0">
                <a:solidFill>
                  <a:schemeClr val="bg1"/>
                </a:solidFill>
              </a:rPr>
              <a:t>переподготовки  направлена на получение </a:t>
            </a:r>
          </a:p>
          <a:p>
            <a:pPr marL="419100" indent="-382588">
              <a:buFont typeface="Wingdings 2" pitchFamily="18" charset="2"/>
              <a:buNone/>
              <a:defRPr/>
            </a:pPr>
            <a:r>
              <a:rPr lang="ru-RU" sz="2400" b="1" dirty="0">
                <a:solidFill>
                  <a:srgbClr val="FFFF00"/>
                </a:solidFill>
              </a:rPr>
              <a:t>компетенции</a:t>
            </a:r>
            <a:r>
              <a:rPr lang="ru-RU" sz="2400" dirty="0">
                <a:solidFill>
                  <a:srgbClr val="FFFF00"/>
                </a:solidFill>
              </a:rPr>
              <a:t>, необходимой для выполнения нового</a:t>
            </a:r>
          </a:p>
          <a:p>
            <a:pPr marL="419100" indent="-382588">
              <a:buFont typeface="Wingdings 2" pitchFamily="18" charset="2"/>
              <a:buNone/>
              <a:defRPr/>
            </a:pPr>
            <a:r>
              <a:rPr lang="ru-RU" sz="2400" dirty="0">
                <a:solidFill>
                  <a:srgbClr val="FFFF00"/>
                </a:solidFill>
              </a:rPr>
              <a:t>вида профессиональной деятельности</a:t>
            </a:r>
            <a:r>
              <a:rPr lang="ru-RU" sz="2400" dirty="0">
                <a:solidFill>
                  <a:schemeClr val="bg1"/>
                </a:solidFill>
              </a:rPr>
              <a:t>,</a:t>
            </a:r>
          </a:p>
          <a:p>
            <a:pPr marL="419100" indent="-382588">
              <a:buFont typeface="Wingdings 2" pitchFamily="18" charset="2"/>
              <a:buNone/>
              <a:defRPr/>
            </a:pPr>
            <a:r>
              <a:rPr lang="ru-RU" sz="2400" dirty="0">
                <a:solidFill>
                  <a:srgbClr val="FFFF00"/>
                </a:solidFill>
              </a:rPr>
              <a:t>приобретение </a:t>
            </a:r>
            <a:r>
              <a:rPr lang="ru-RU" sz="2400" b="1" dirty="0">
                <a:solidFill>
                  <a:srgbClr val="FFFF00"/>
                </a:solidFill>
              </a:rPr>
              <a:t>новой квалификации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81234-EB94-4C9A-AE5A-DA7CCB04FA98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50825" y="928670"/>
            <a:ext cx="864235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Квалификация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- совокупность знаний, умений, навыков и компетенций, характеризующих подготовленность лица к выполнению определенного вида и уровня профессиональной деятельности или конкретных трудовых функций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[</a:t>
            </a:r>
            <a:r>
              <a:rPr lang="ru-RU" sz="2200" dirty="0">
                <a:solidFill>
                  <a:srgbClr val="C00000"/>
                </a:solidFill>
              </a:rPr>
              <a:t>273-ФЗ «Об </a:t>
            </a:r>
            <a:r>
              <a:rPr lang="ru-RU" sz="2200" dirty="0" smtClean="0">
                <a:solidFill>
                  <a:srgbClr val="C00000"/>
                </a:solidFill>
              </a:rPr>
              <a:t>Образовании в РФ»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ru-RU" sz="2200" b="1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Квалификация</a:t>
            </a:r>
            <a:r>
              <a:rPr lang="ru-RU" sz="2200" dirty="0" smtClean="0"/>
              <a:t> </a:t>
            </a:r>
            <a:r>
              <a:rPr lang="en-US" sz="2200" dirty="0" smtClean="0"/>
              <a:t>-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уровень знаний, умений, профессиональных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навыков и опыта работы работника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[</a:t>
            </a:r>
            <a:r>
              <a:rPr lang="ru-RU" sz="2200" dirty="0" smtClean="0">
                <a:solidFill>
                  <a:srgbClr val="C00000"/>
                </a:solidFill>
              </a:rPr>
              <a:t>Трудовой кодекс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200" b="1" dirty="0">
                <a:solidFill>
                  <a:srgbClr val="C00000"/>
                </a:solidFill>
              </a:rPr>
              <a:t>Компетенция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- способность применять знания, умения и личностные качества для успешной деятельности в определенной области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[</a:t>
            </a:r>
            <a:r>
              <a:rPr lang="ru-RU" sz="2200" dirty="0" smtClean="0">
                <a:solidFill>
                  <a:srgbClr val="C00000"/>
                </a:solidFill>
              </a:rPr>
              <a:t>Письмо </a:t>
            </a:r>
            <a:r>
              <a:rPr lang="ru-RU" sz="2200" dirty="0">
                <a:solidFill>
                  <a:srgbClr val="C00000"/>
                </a:solidFill>
              </a:rPr>
              <a:t>Минобрнауки РФ № 03-956</a:t>
            </a:r>
            <a:r>
              <a:rPr lang="en-US" sz="2200" dirty="0">
                <a:solidFill>
                  <a:srgbClr val="C00000"/>
                </a:solidFill>
              </a:rPr>
              <a:t>, </a:t>
            </a:r>
            <a:r>
              <a:rPr lang="ru-RU" sz="2200" dirty="0">
                <a:solidFill>
                  <a:srgbClr val="C00000"/>
                </a:solidFill>
              </a:rPr>
              <a:t>13.05.10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ru-RU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Профессиональный стандарт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- характеристика квалификации, необходимой работнику для осуществления  определенного вида профессиональной деятельности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[</a:t>
            </a:r>
            <a:r>
              <a:rPr lang="ru-RU" sz="2200" dirty="0" smtClean="0">
                <a:solidFill>
                  <a:srgbClr val="C00000"/>
                </a:solidFill>
              </a:rPr>
              <a:t>Трудовой кодекс</a:t>
            </a:r>
            <a:r>
              <a:rPr lang="en-US" sz="2200" dirty="0" smtClean="0">
                <a:solidFill>
                  <a:srgbClr val="C00000"/>
                </a:solidFill>
              </a:rPr>
              <a:t>, </a:t>
            </a:r>
            <a:r>
              <a:rPr lang="ru-RU" sz="2200" dirty="0" err="1" smtClean="0">
                <a:solidFill>
                  <a:srgbClr val="C00000"/>
                </a:solidFill>
              </a:rPr>
              <a:t>ст</a:t>
            </a:r>
            <a:r>
              <a:rPr lang="en-US" sz="2200" dirty="0" smtClean="0">
                <a:solidFill>
                  <a:srgbClr val="C00000"/>
                </a:solidFill>
              </a:rPr>
              <a:t>.</a:t>
            </a:r>
            <a:r>
              <a:rPr lang="ru-RU" sz="2200" dirty="0" smtClean="0">
                <a:solidFill>
                  <a:srgbClr val="C00000"/>
                </a:solidFill>
              </a:rPr>
              <a:t> 195.1</a:t>
            </a:r>
            <a:r>
              <a:rPr lang="en-US" sz="2200" dirty="0" smtClean="0">
                <a:solidFill>
                  <a:srgbClr val="C00000"/>
                </a:solidFill>
              </a:rPr>
              <a:t>, </a:t>
            </a:r>
            <a:r>
              <a:rPr lang="ru-RU" sz="2200" dirty="0" err="1" smtClean="0">
                <a:solidFill>
                  <a:srgbClr val="C00000"/>
                </a:solidFill>
              </a:rPr>
              <a:t>изм</a:t>
            </a:r>
            <a:r>
              <a:rPr lang="en-US" sz="2200" dirty="0" smtClean="0">
                <a:solidFill>
                  <a:srgbClr val="C00000"/>
                </a:solidFill>
              </a:rPr>
              <a:t>.</a:t>
            </a:r>
            <a:r>
              <a:rPr lang="ru-RU" sz="2200" dirty="0" smtClean="0">
                <a:solidFill>
                  <a:srgbClr val="C00000"/>
                </a:solidFill>
              </a:rPr>
              <a:t> 03.12.12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Квалификация, компетенция и профессиональные стандарты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Нормы Приказа </a:t>
            </a:r>
            <a:r>
              <a:rPr lang="ru-RU" sz="2400" b="1" dirty="0" err="1">
                <a:solidFill>
                  <a:schemeClr val="bg1"/>
                </a:solidFill>
              </a:rPr>
              <a:t>Минобрнауки</a:t>
            </a:r>
            <a:r>
              <a:rPr lang="ru-RU" sz="2400" b="1" dirty="0">
                <a:solidFill>
                  <a:schemeClr val="bg1"/>
                </a:solidFill>
              </a:rPr>
              <a:t> России №499 от  1.07.13</a:t>
            </a:r>
          </a:p>
        </p:txBody>
      </p:sp>
      <p:sp>
        <p:nvSpPr>
          <p:cNvPr id="11267" name="Прямоугольник 24"/>
          <p:cNvSpPr>
            <a:spLocks noChangeArrowheads="1"/>
          </p:cNvSpPr>
          <p:nvPr/>
        </p:nvSpPr>
        <p:spPr bwMode="auto">
          <a:xfrm>
            <a:off x="428596" y="1000108"/>
            <a:ext cx="84248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дополнительной профессиональной программы профессиональной переподготовки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должна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включать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3933825"/>
            <a:ext cx="2917825" cy="158273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Характеристика новой квалификации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463" y="2420938"/>
            <a:ext cx="4105275" cy="151288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Описание связанных с квалификацией видов профессиональной деятельности</a:t>
            </a:r>
            <a:endParaRPr lang="ru-RU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276600" y="2924175"/>
            <a:ext cx="1265238" cy="720725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6463" y="4149725"/>
            <a:ext cx="4105275" cy="10795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Описание связанных трудовых функций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7900" y="5445125"/>
            <a:ext cx="4105275" cy="1079500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Описание  уровней квалификаций</a:t>
            </a:r>
            <a:endParaRPr lang="ru-RU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276600" y="5589588"/>
            <a:ext cx="1223963" cy="792162"/>
          </a:xfrm>
          <a:prstGeom prst="rightArrow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930" dirty="0"/>
              <a:t>и(или)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286116" y="4286256"/>
            <a:ext cx="1265238" cy="720725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Нормы Приказа </a:t>
            </a:r>
            <a:r>
              <a:rPr lang="ru-RU" sz="2400" b="1" dirty="0" err="1">
                <a:solidFill>
                  <a:schemeClr val="bg1"/>
                </a:solidFill>
              </a:rPr>
              <a:t>Минобрнауки</a:t>
            </a:r>
            <a:r>
              <a:rPr lang="ru-RU" sz="2400" b="1" dirty="0">
                <a:solidFill>
                  <a:schemeClr val="bg1"/>
                </a:solidFill>
              </a:rPr>
              <a:t> России №499 от  1.07.13</a:t>
            </a:r>
          </a:p>
        </p:txBody>
      </p:sp>
      <p:sp>
        <p:nvSpPr>
          <p:cNvPr id="10243" name="Прямоугольник 24"/>
          <p:cNvSpPr>
            <a:spLocks noChangeArrowheads="1"/>
          </p:cNvSpPr>
          <p:nvPr/>
        </p:nvSpPr>
        <p:spPr bwMode="auto">
          <a:xfrm>
            <a:off x="428596" y="1285860"/>
            <a:ext cx="84248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дополнительной профессиональной программы повышения квалификации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должна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включать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3000372"/>
            <a:ext cx="4676778" cy="15081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Описание компетенций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1934" y="4572008"/>
            <a:ext cx="4749805" cy="15716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Описание качественного изменения компетенций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3028950" y="1506002"/>
            <a:ext cx="6019800" cy="108952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НАПРАВЛЕНИЕ ПОДГОТОВКИ, СПЕЦИАЛЬНОСТЬ,                ПРОФЕССИЯ, КВАЛИФИКАЦИЯ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8965" name="Line 5"/>
          <p:cNvSpPr>
            <a:spLocks noChangeShapeType="1"/>
          </p:cNvSpPr>
          <p:nvPr/>
        </p:nvSpPr>
        <p:spPr bwMode="auto">
          <a:xfrm flipH="1">
            <a:off x="4763893" y="2668131"/>
            <a:ext cx="360362" cy="28892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8966" name="Line 6"/>
          <p:cNvSpPr>
            <a:spLocks noChangeShapeType="1"/>
          </p:cNvSpPr>
          <p:nvPr/>
        </p:nvSpPr>
        <p:spPr bwMode="auto">
          <a:xfrm flipH="1">
            <a:off x="5700518" y="2649081"/>
            <a:ext cx="360362" cy="28892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8967" name="Line 7"/>
          <p:cNvSpPr>
            <a:spLocks noChangeShapeType="1"/>
          </p:cNvSpPr>
          <p:nvPr/>
        </p:nvSpPr>
        <p:spPr bwMode="auto">
          <a:xfrm>
            <a:off x="7789668" y="2663369"/>
            <a:ext cx="360362" cy="28892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8968" name="Line 8"/>
          <p:cNvSpPr>
            <a:spLocks noChangeShapeType="1"/>
          </p:cNvSpPr>
          <p:nvPr/>
        </p:nvSpPr>
        <p:spPr bwMode="auto">
          <a:xfrm>
            <a:off x="6853043" y="2649081"/>
            <a:ext cx="360362" cy="28892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067050" y="3027363"/>
            <a:ext cx="5921260" cy="120032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buNone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ВИДЫ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ПРОФЕССИОНАЛЬНОЙ ДЕЯТЕЛЬНОСТИ</a:t>
            </a:r>
          </a:p>
          <a:p>
            <a:pPr marL="342900" indent="-342900" algn="ctr">
              <a:buNone/>
            </a:pPr>
            <a:endParaRPr lang="ru-RU" sz="2400" b="1" dirty="0">
              <a:solidFill>
                <a:srgbClr val="003399"/>
              </a:solidFill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086101" y="4288056"/>
            <a:ext cx="5862524" cy="75713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КОМПЕТЕНЦИИ ПО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ВПД И ОБЩИЕ КОМПЕТЕНЦИИ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8975" name="Line 15"/>
          <p:cNvSpPr>
            <a:spLocks noChangeShapeType="1"/>
          </p:cNvSpPr>
          <p:nvPr/>
        </p:nvSpPr>
        <p:spPr bwMode="auto">
          <a:xfrm>
            <a:off x="6338772" y="3863598"/>
            <a:ext cx="0" cy="287338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8976" name="Line 16"/>
          <p:cNvSpPr>
            <a:spLocks noChangeShapeType="1"/>
          </p:cNvSpPr>
          <p:nvPr/>
        </p:nvSpPr>
        <p:spPr bwMode="auto">
          <a:xfrm>
            <a:off x="7275397" y="3877886"/>
            <a:ext cx="0" cy="287337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>
            <a:off x="5475172" y="3863598"/>
            <a:ext cx="0" cy="287338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8213" name="Text Box 14"/>
          <p:cNvSpPr txBox="1">
            <a:spLocks noChangeArrowheads="1"/>
          </p:cNvSpPr>
          <p:nvPr/>
        </p:nvSpPr>
        <p:spPr bwMode="auto">
          <a:xfrm>
            <a:off x="3181350" y="5660430"/>
            <a:ext cx="5734050" cy="4247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ПРАКТИЧЕСКИЙ ОПЫТ, УМЕНИЯ И ЗНАНИЯ</a:t>
            </a:r>
          </a:p>
        </p:txBody>
      </p:sp>
      <p:sp>
        <p:nvSpPr>
          <p:cNvPr id="2" name="Line 5"/>
          <p:cNvSpPr>
            <a:spLocks noChangeShapeType="1"/>
          </p:cNvSpPr>
          <p:nvPr/>
        </p:nvSpPr>
        <p:spPr bwMode="auto">
          <a:xfrm flipH="1">
            <a:off x="4986222" y="5211922"/>
            <a:ext cx="360363" cy="28892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H="1">
            <a:off x="5559310" y="5227797"/>
            <a:ext cx="360362" cy="28892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9472" y="5221447"/>
            <a:ext cx="360363" cy="28892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489710" y="5194459"/>
            <a:ext cx="360362" cy="28892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665019" y="929905"/>
            <a:ext cx="3332964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ОБРАЗОВАНИЕ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9493" y="942823"/>
            <a:ext cx="361509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ПРОФСТАНДАРТ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575052" y="1471136"/>
            <a:ext cx="1611824" cy="4247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ВПД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87967" y="2320960"/>
            <a:ext cx="1611824" cy="4247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ОТФ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42910" y="3143248"/>
            <a:ext cx="1431010" cy="4247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ТФ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42910" y="4051604"/>
            <a:ext cx="1431010" cy="4247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ТД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279278" y="4857760"/>
            <a:ext cx="2233055" cy="4247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УМЕНИЯ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4393" y="5643578"/>
            <a:ext cx="2028119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ЗНАНИЯ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02603" y="2696687"/>
            <a:ext cx="856325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9600" dirty="0" smtClean="0">
                <a:solidFill>
                  <a:srgbClr val="C00000"/>
                </a:solidFill>
              </a:rPr>
              <a:t>?</a:t>
            </a:r>
            <a:endParaRPr lang="ru-RU" sz="9600" dirty="0">
              <a:solidFill>
                <a:srgbClr val="C00000"/>
              </a:solidFill>
            </a:endParaRP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Терминология сферы труда и сферы образования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89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 animBg="1"/>
      <p:bldP spid="168966" grpId="0" animBg="1"/>
      <p:bldP spid="168967" grpId="0" animBg="1"/>
      <p:bldP spid="168968" grpId="0" animBg="1"/>
      <p:bldP spid="168975" grpId="0" animBg="1"/>
      <p:bldP spid="168976" grpId="0" animBg="1"/>
      <p:bldP spid="168977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Неформализованный запрос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Термины заказчика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57158" y="857232"/>
          <a:ext cx="878684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/>
        </p:nvGraphicFramePr>
        <p:xfrm>
          <a:off x="4786314" y="357166"/>
          <a:ext cx="4143404" cy="5175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ФГОС ВПО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500702"/>
            <a:ext cx="471487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Психолого-педагогическое образование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5500702"/>
            <a:ext cx="435768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Педагогическое образование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285728"/>
          <a:ext cx="4643438" cy="4992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Спрос на совершенствование компетенций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416</Words>
  <Application>Microsoft Office PowerPoint</Application>
  <PresentationFormat>Экран (4:3)</PresentationFormat>
  <Paragraphs>76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Возможности дополнительного профессионального образования в развитии педагогических компетенций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Хозяин</cp:lastModifiedBy>
  <cp:revision>18</cp:revision>
  <dcterms:created xsi:type="dcterms:W3CDTF">2014-04-17T04:35:49Z</dcterms:created>
  <dcterms:modified xsi:type="dcterms:W3CDTF">2014-04-27T13:04:10Z</dcterms:modified>
</cp:coreProperties>
</file>