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sldIdLst>
    <p:sldId id="256" r:id="rId2"/>
    <p:sldId id="257" r:id="rId3"/>
    <p:sldId id="263" r:id="rId4"/>
    <p:sldId id="259" r:id="rId5"/>
    <p:sldId id="260" r:id="rId6"/>
    <p:sldId id="261" r:id="rId7"/>
    <p:sldId id="264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8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D91A-A2EE-4B54-B3C6-F6C67903BA9C}" type="datetime1">
              <a:rPr lang="en-US" smtClean="0"/>
              <a:pPr/>
              <a:t>4/27/2014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122-9A3A-4FD8-98B8-22631F32846C}" type="datetime1">
              <a:rPr lang="en-US" smtClean="0"/>
              <a:pPr/>
              <a:t>4/27/2014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4/27/2014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4/27/2014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4/27/2014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4/27/2014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4/27/2014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4/27/2014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nepc.colorado.edu/files/PB-TeachAmerica-Heilig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Александр м. </a:t>
            </a:r>
            <a:r>
              <a:rPr lang="ru-RU" dirty="0" err="1" smtClean="0"/>
              <a:t>сидоркин</a:t>
            </a:r>
            <a:r>
              <a:rPr lang="ru-RU" dirty="0" smtClean="0"/>
              <a:t>, институт образования </a:t>
            </a:r>
            <a:r>
              <a:rPr lang="ru-RU" dirty="0" err="1" smtClean="0"/>
              <a:t>ниу</a:t>
            </a:r>
            <a:r>
              <a:rPr lang="ru-RU" dirty="0" smtClean="0"/>
              <a:t> </a:t>
            </a:r>
            <a:r>
              <a:rPr lang="ru-RU" dirty="0" err="1" smtClean="0"/>
              <a:t>вшэ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09600" y="2971799"/>
            <a:ext cx="6624505" cy="1474435"/>
          </a:xfrm>
        </p:spPr>
        <p:txBody>
          <a:bodyPr/>
          <a:lstStyle/>
          <a:p>
            <a:r>
              <a:rPr lang="en-US" sz="2800" dirty="0" smtClean="0"/>
              <a:t>Teach for America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>Альтернативная программа </a:t>
            </a:r>
            <a:r>
              <a:rPr lang="ru-RU" sz="2800" dirty="0" smtClean="0"/>
              <a:t>подготовки учителей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028554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Wendy Kopp</a:t>
            </a:r>
            <a:r>
              <a:rPr lang="ru-RU" dirty="0" smtClean="0"/>
              <a:t>. Придумала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TFA</a:t>
            </a:r>
            <a:r>
              <a:rPr lang="ru-RU" dirty="0" smtClean="0"/>
              <a:t> в 1989</a:t>
            </a:r>
            <a:r>
              <a:rPr lang="en-US" dirty="0" smtClean="0"/>
              <a:t> </a:t>
            </a:r>
            <a:r>
              <a:rPr lang="ru-RU" dirty="0" smtClean="0"/>
              <a:t>в дипломной работе, </a:t>
            </a:r>
            <a:br>
              <a:rPr lang="ru-RU" dirty="0" smtClean="0"/>
            </a:br>
            <a:r>
              <a:rPr lang="ru-RU" dirty="0" smtClean="0"/>
              <a:t>Принстонский университет </a:t>
            </a:r>
            <a:endParaRPr lang="en-US" dirty="0" smtClean="0"/>
          </a:p>
          <a:p>
            <a:r>
              <a:rPr lang="ru-RU" dirty="0" smtClean="0"/>
              <a:t>В 2014 - 32 </a:t>
            </a:r>
            <a:r>
              <a:rPr lang="ru-RU" dirty="0" err="1" smtClean="0"/>
              <a:t>тыс</a:t>
            </a:r>
            <a:r>
              <a:rPr lang="ru-RU" dirty="0" smtClean="0"/>
              <a:t> выпускников</a:t>
            </a:r>
            <a:r>
              <a:rPr lang="ru-RU" dirty="0"/>
              <a:t> </a:t>
            </a:r>
            <a:r>
              <a:rPr lang="ru-RU" dirty="0" smtClean="0"/>
              <a:t>(63% </a:t>
            </a:r>
            <a:br>
              <a:rPr lang="ru-RU" dirty="0" smtClean="0"/>
            </a:br>
            <a:r>
              <a:rPr lang="ru-RU" dirty="0" smtClean="0"/>
              <a:t>связаны с образованием)</a:t>
            </a:r>
          </a:p>
          <a:p>
            <a:r>
              <a:rPr lang="ru-RU" dirty="0" smtClean="0"/>
              <a:t>10 </a:t>
            </a:r>
            <a:r>
              <a:rPr lang="ru-RU" dirty="0" err="1" smtClean="0"/>
              <a:t>тыс</a:t>
            </a:r>
            <a:r>
              <a:rPr lang="ru-RU" dirty="0" smtClean="0"/>
              <a:t> учителей в программе</a:t>
            </a:r>
            <a:br>
              <a:rPr lang="ru-RU" dirty="0" smtClean="0"/>
            </a:br>
            <a:r>
              <a:rPr lang="ru-RU" dirty="0" smtClean="0"/>
              <a:t>в год (включая 1 и 2 год) </a:t>
            </a:r>
            <a:br>
              <a:rPr lang="ru-RU" dirty="0" smtClean="0"/>
            </a:br>
            <a:r>
              <a:rPr lang="ru-RU" dirty="0" smtClean="0"/>
              <a:t>в 36 штатах</a:t>
            </a:r>
          </a:p>
          <a:p>
            <a:r>
              <a:rPr lang="en-US" dirty="0" smtClean="0"/>
              <a:t>Wendy </a:t>
            </a:r>
            <a:r>
              <a:rPr lang="en-US" dirty="0"/>
              <a:t>K</a:t>
            </a:r>
            <a:r>
              <a:rPr lang="en-US" dirty="0" smtClean="0"/>
              <a:t>opp </a:t>
            </a:r>
            <a:r>
              <a:rPr lang="ru-RU" dirty="0" smtClean="0"/>
              <a:t>получила почетную докторскую степень в 13 университетах, включая Гарвард и </a:t>
            </a:r>
            <a:r>
              <a:rPr lang="ru-RU" dirty="0" err="1" smtClean="0"/>
              <a:t>Принстон</a:t>
            </a:r>
            <a:endParaRPr lang="ru-RU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752600"/>
            <a:ext cx="280035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11241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формат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Выпускники лучших вузов</a:t>
            </a:r>
          </a:p>
          <a:p>
            <a:r>
              <a:rPr lang="ru-RU" dirty="0" smtClean="0"/>
              <a:t>2-летний контракт</a:t>
            </a:r>
          </a:p>
          <a:p>
            <a:r>
              <a:rPr lang="ru-RU" dirty="0" smtClean="0"/>
              <a:t>Бесплатное обучение и проживание в первое лето</a:t>
            </a:r>
          </a:p>
          <a:p>
            <a:r>
              <a:rPr lang="ru-RU" dirty="0" smtClean="0"/>
              <a:t>10 тыс. долларов грант на получение магистерской степени или погашение прежних студенческих долгов</a:t>
            </a:r>
          </a:p>
          <a:p>
            <a:r>
              <a:rPr lang="ru-RU" dirty="0" smtClean="0"/>
              <a:t>Оплата труда – за счет учебного округа </a:t>
            </a:r>
          </a:p>
          <a:p>
            <a:r>
              <a:rPr lang="ru-RU" dirty="0" smtClean="0"/>
              <a:t>Распределение в самые трудные школы</a:t>
            </a:r>
          </a:p>
          <a:p>
            <a:r>
              <a:rPr lang="ru-RU" dirty="0" smtClean="0"/>
              <a:t>Получают специальность в процессе работы</a:t>
            </a:r>
          </a:p>
        </p:txBody>
      </p:sp>
    </p:spTree>
    <p:extLst>
      <p:ext uri="{BB962C8B-B14F-4D97-AF65-F5344CB8AC3E}">
        <p14:creationId xmlns:p14="http://schemas.microsoft.com/office/powerpoint/2010/main" xmlns="" val="3298968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финансирование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Бюджет более </a:t>
            </a:r>
            <a:r>
              <a:rPr lang="en-US" dirty="0" smtClean="0"/>
              <a:t>$</a:t>
            </a:r>
            <a:r>
              <a:rPr lang="ru-RU" dirty="0" smtClean="0"/>
              <a:t>100</a:t>
            </a:r>
            <a:r>
              <a:rPr lang="en-US" dirty="0" smtClean="0"/>
              <a:t> </a:t>
            </a:r>
            <a:r>
              <a:rPr lang="ru-RU" dirty="0" smtClean="0"/>
              <a:t>миллионов </a:t>
            </a:r>
            <a:r>
              <a:rPr lang="ru-RU" smtClean="0"/>
              <a:t>в год</a:t>
            </a:r>
            <a:endParaRPr lang="en-US" dirty="0" smtClean="0"/>
          </a:p>
          <a:p>
            <a:r>
              <a:rPr lang="ru-RU" dirty="0" smtClean="0"/>
              <a:t>Основные доноры: Частные филантропические фонды (более </a:t>
            </a:r>
            <a:r>
              <a:rPr lang="en-US" dirty="0" smtClean="0"/>
              <a:t>$5 </a:t>
            </a:r>
            <a:r>
              <a:rPr lang="ru-RU" dirty="0" smtClean="0"/>
              <a:t>миллионов)</a:t>
            </a:r>
          </a:p>
          <a:p>
            <a:pPr lvl="1"/>
            <a:r>
              <a:rPr lang="en-US" dirty="0" smtClean="0"/>
              <a:t>Robertson Foundation</a:t>
            </a:r>
          </a:p>
          <a:p>
            <a:pPr lvl="1"/>
            <a:r>
              <a:rPr lang="en-US" dirty="0" smtClean="0"/>
              <a:t>Laura </a:t>
            </a:r>
            <a:r>
              <a:rPr lang="en-US" dirty="0"/>
              <a:t>and John Arnold </a:t>
            </a:r>
            <a:r>
              <a:rPr lang="en-US" dirty="0" smtClean="0"/>
              <a:t>Foundation</a:t>
            </a:r>
            <a:endParaRPr lang="ru-RU" dirty="0" smtClean="0"/>
          </a:p>
          <a:p>
            <a:pPr lvl="1"/>
            <a:r>
              <a:rPr lang="en-US" dirty="0" smtClean="0"/>
              <a:t>Arthur </a:t>
            </a:r>
            <a:r>
              <a:rPr lang="en-US" dirty="0"/>
              <a:t>and Toni </a:t>
            </a:r>
            <a:r>
              <a:rPr lang="en-US" dirty="0" err="1"/>
              <a:t>Rembe</a:t>
            </a:r>
            <a:r>
              <a:rPr lang="en-US" dirty="0"/>
              <a:t> Rock</a:t>
            </a:r>
          </a:p>
          <a:p>
            <a:pPr lvl="1"/>
            <a:r>
              <a:rPr lang="en-US" dirty="0"/>
              <a:t>The Eli &amp; </a:t>
            </a:r>
            <a:r>
              <a:rPr lang="en-US" dirty="0" smtClean="0"/>
              <a:t>Edythe Broad Foundation	The Walton Family Foundation</a:t>
            </a:r>
          </a:p>
          <a:p>
            <a:pPr lvl="1"/>
            <a:r>
              <a:rPr lang="en-US" dirty="0" smtClean="0"/>
              <a:t>Sue and Steve Mandel</a:t>
            </a:r>
            <a:endParaRPr lang="ru-RU" dirty="0" smtClean="0"/>
          </a:p>
          <a:p>
            <a:r>
              <a:rPr lang="ru-RU" dirty="0" smtClean="0"/>
              <a:t>Стоимость на одного учителя</a:t>
            </a:r>
          </a:p>
          <a:p>
            <a:pPr lvl="1"/>
            <a:r>
              <a:rPr lang="ru-RU" dirty="0" smtClean="0"/>
              <a:t>Внешняя оценка (</a:t>
            </a:r>
            <a:r>
              <a:rPr lang="en-US" dirty="0" err="1" smtClean="0">
                <a:hlinkClick r:id="rId2"/>
              </a:rPr>
              <a:t>Heilig&amp;Jez</a:t>
            </a:r>
            <a:r>
              <a:rPr lang="ru-RU" dirty="0" smtClean="0"/>
              <a:t>) 70 тыс. долларов  </a:t>
            </a:r>
          </a:p>
          <a:p>
            <a:pPr lvl="1"/>
            <a:r>
              <a:rPr lang="ru-RU" dirty="0" smtClean="0"/>
              <a:t>Собственная оценка – около 40 тыс. долларов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268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Программа подготовки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Отбор, контракт. 48 </a:t>
            </a:r>
            <a:r>
              <a:rPr lang="ru-RU" dirty="0" err="1" smtClean="0"/>
              <a:t>тыс</a:t>
            </a:r>
            <a:r>
              <a:rPr lang="ru-RU" dirty="0" smtClean="0"/>
              <a:t> заявлений в 2012 г. Около 5 тыс. приняты</a:t>
            </a:r>
          </a:p>
          <a:p>
            <a:r>
              <a:rPr lang="ru-RU" dirty="0" smtClean="0"/>
              <a:t>Летняя школа 5 недель</a:t>
            </a:r>
          </a:p>
          <a:p>
            <a:pPr lvl="1"/>
            <a:r>
              <a:rPr lang="ru-RU" dirty="0" smtClean="0"/>
              <a:t>Учебники. </a:t>
            </a:r>
            <a:r>
              <a:rPr lang="en-US" dirty="0" smtClean="0"/>
              <a:t>Doug </a:t>
            </a:r>
            <a:r>
              <a:rPr lang="en-US" dirty="0" err="1" smtClean="0"/>
              <a:t>Lemov</a:t>
            </a:r>
            <a:r>
              <a:rPr lang="ru-RU" dirty="0" smtClean="0"/>
              <a:t> «</a:t>
            </a:r>
            <a:r>
              <a:rPr lang="en-US" dirty="0" smtClean="0"/>
              <a:t>Teaching like a champion</a:t>
            </a:r>
            <a:r>
              <a:rPr lang="ru-RU" dirty="0" smtClean="0"/>
              <a:t>»</a:t>
            </a:r>
            <a:endParaRPr lang="en-US" dirty="0" smtClean="0"/>
          </a:p>
          <a:p>
            <a:pPr lvl="1"/>
            <a:r>
              <a:rPr lang="ru-RU" dirty="0" smtClean="0"/>
              <a:t>Встроенная практика (около 20 уроков)</a:t>
            </a:r>
          </a:p>
          <a:p>
            <a:r>
              <a:rPr lang="ru-RU" dirty="0" smtClean="0"/>
              <a:t>Августовский тренинг на местах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en-US" dirty="0" smtClean="0"/>
              <a:t>(1 </a:t>
            </a:r>
            <a:r>
              <a:rPr lang="ru-RU" dirty="0" smtClean="0"/>
              <a:t>месяц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Система поддержки – 2 года</a:t>
            </a:r>
          </a:p>
          <a:p>
            <a:pPr lvl="1"/>
            <a:r>
              <a:rPr lang="ru-RU" dirty="0" smtClean="0"/>
              <a:t>Посещение и анализ уроков</a:t>
            </a:r>
          </a:p>
          <a:p>
            <a:pPr lvl="1"/>
            <a:r>
              <a:rPr lang="ru-RU" dirty="0" smtClean="0"/>
              <a:t>Семинары </a:t>
            </a:r>
          </a:p>
          <a:p>
            <a:pPr lvl="1"/>
            <a:r>
              <a:rPr lang="ru-RU" dirty="0" smtClean="0"/>
              <a:t>Программа местного университета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95705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Эффективность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Mathematica</a:t>
            </a:r>
            <a:r>
              <a:rPr lang="en-US" dirty="0" smtClean="0"/>
              <a:t> Policy Research (2004): TFA </a:t>
            </a:r>
            <a:r>
              <a:rPr lang="ru-RU" dirty="0" smtClean="0"/>
              <a:t>учителя повысили достижения </a:t>
            </a:r>
            <a:r>
              <a:rPr lang="ru-RU" dirty="0" err="1" smtClean="0"/>
              <a:t>учаников</a:t>
            </a:r>
            <a:r>
              <a:rPr lang="ru-RU" dirty="0" smtClean="0"/>
              <a:t> по математике на 0.15 </a:t>
            </a:r>
            <a:r>
              <a:rPr lang="en-US" dirty="0" smtClean="0"/>
              <a:t>STD. </a:t>
            </a:r>
            <a:r>
              <a:rPr lang="ru-RU" dirty="0" smtClean="0"/>
              <a:t>По чтению – нет разницы.</a:t>
            </a:r>
            <a:r>
              <a:rPr lang="en-US" dirty="0" smtClean="0"/>
              <a:t> </a:t>
            </a:r>
          </a:p>
          <a:p>
            <a:r>
              <a:rPr lang="en-US" dirty="0" smtClean="0"/>
              <a:t>Darling-Hammond</a:t>
            </a:r>
            <a:r>
              <a:rPr lang="ru-RU" dirty="0" smtClean="0"/>
              <a:t> </a:t>
            </a:r>
            <a:r>
              <a:rPr lang="en-US" dirty="0" smtClean="0"/>
              <a:t>et.al (2005): </a:t>
            </a:r>
            <a:r>
              <a:rPr lang="ru-RU" dirty="0" smtClean="0"/>
              <a:t>Нет разницы</a:t>
            </a:r>
          </a:p>
          <a:p>
            <a:r>
              <a:rPr lang="en-US" dirty="0" err="1" smtClean="0"/>
              <a:t>Heilig</a:t>
            </a:r>
            <a:r>
              <a:rPr lang="en-US" dirty="0" smtClean="0"/>
              <a:t> and </a:t>
            </a:r>
            <a:r>
              <a:rPr lang="en-US" dirty="0" err="1" smtClean="0"/>
              <a:t>Jez</a:t>
            </a:r>
            <a:r>
              <a:rPr lang="en-US" dirty="0" smtClean="0"/>
              <a:t> (2010): </a:t>
            </a:r>
            <a:r>
              <a:rPr lang="ru-RU" dirty="0"/>
              <a:t> </a:t>
            </a:r>
            <a:r>
              <a:rPr lang="en-US" dirty="0" smtClean="0"/>
              <a:t>TFA </a:t>
            </a:r>
            <a:r>
              <a:rPr lang="ru-RU" dirty="0" smtClean="0"/>
              <a:t>менее эффективны</a:t>
            </a:r>
          </a:p>
          <a:p>
            <a:r>
              <a:rPr lang="ru-RU" dirty="0" smtClean="0"/>
              <a:t>Сеть выпускников</a:t>
            </a:r>
          </a:p>
          <a:p>
            <a:pPr lvl="1"/>
            <a:r>
              <a:rPr lang="ru-RU" dirty="0" smtClean="0"/>
              <a:t>9000 учителей, 670 директоров школ, 150 руководителей органов образования, 70 политиков (на избираемых должностях)</a:t>
            </a:r>
          </a:p>
          <a:p>
            <a:r>
              <a:rPr lang="ru-RU" dirty="0" smtClean="0"/>
              <a:t>Репутация программы</a:t>
            </a:r>
          </a:p>
          <a:p>
            <a:pPr marL="114300" indent="0">
              <a:buNone/>
            </a:pPr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4499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Политическая борьба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Педагогические факультеты</a:t>
            </a:r>
          </a:p>
          <a:p>
            <a:r>
              <a:rPr lang="ru-RU" dirty="0" smtClean="0"/>
              <a:t>Учительские профсоюзы</a:t>
            </a:r>
          </a:p>
          <a:p>
            <a:r>
              <a:rPr lang="ru-RU" dirty="0" smtClean="0"/>
              <a:t>Раскол в Демократической партии</a:t>
            </a:r>
          </a:p>
          <a:p>
            <a:pPr lvl="1"/>
            <a:r>
              <a:rPr lang="ru-RU" dirty="0" smtClean="0"/>
              <a:t>Лево-центристские крыло</a:t>
            </a:r>
          </a:p>
          <a:p>
            <a:pPr lvl="1"/>
            <a:r>
              <a:rPr lang="ru-RU" dirty="0" smtClean="0"/>
              <a:t>Лево-либеральное и профсоюзное крылья</a:t>
            </a:r>
          </a:p>
          <a:p>
            <a:r>
              <a:rPr lang="ru-RU" dirty="0" smtClean="0"/>
              <a:t>Бизнес сообщество</a:t>
            </a:r>
          </a:p>
          <a:p>
            <a:r>
              <a:rPr lang="ru-RU" dirty="0" smtClean="0"/>
              <a:t>Чартерные школы</a:t>
            </a:r>
          </a:p>
          <a:p>
            <a:r>
              <a:rPr lang="ru-RU" dirty="0" smtClean="0"/>
              <a:t>Теоретический вопрос: Структурная реформа или повышение качества учителей?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2590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 for Russia?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Teach for all</a:t>
            </a:r>
            <a:r>
              <a:rPr lang="ru-RU" dirty="0" smtClean="0"/>
              <a:t>– глобальная сеть организаций</a:t>
            </a:r>
          </a:p>
          <a:p>
            <a:pPr lvl="1"/>
            <a:r>
              <a:rPr lang="ru-RU" dirty="0" smtClean="0"/>
              <a:t>32 страны</a:t>
            </a:r>
            <a:endParaRPr lang="en-US" dirty="0" smtClean="0"/>
          </a:p>
          <a:p>
            <a:pPr lvl="1"/>
            <a:r>
              <a:rPr lang="en-US" dirty="0" smtClean="0"/>
              <a:t>Teachforall.org</a:t>
            </a:r>
            <a:endParaRPr lang="ru-RU" dirty="0" smtClean="0"/>
          </a:p>
          <a:p>
            <a:pPr lvl="1"/>
            <a:r>
              <a:rPr lang="ru-RU" dirty="0" smtClean="0"/>
              <a:t>Поддержка, но не финансирование</a:t>
            </a:r>
          </a:p>
          <a:p>
            <a:r>
              <a:rPr lang="ru-RU" dirty="0" smtClean="0"/>
              <a:t>Набор</a:t>
            </a:r>
            <a:r>
              <a:rPr lang="ru-RU" dirty="0"/>
              <a:t> </a:t>
            </a:r>
            <a:r>
              <a:rPr lang="ru-RU" dirty="0" smtClean="0"/>
              <a:t>волонтеров и</a:t>
            </a:r>
            <a:r>
              <a:rPr lang="en-US" dirty="0" smtClean="0"/>
              <a:t> </a:t>
            </a:r>
            <a:r>
              <a:rPr lang="ru-RU" dirty="0" smtClean="0"/>
              <a:t>стимулы</a:t>
            </a:r>
          </a:p>
          <a:p>
            <a:r>
              <a:rPr lang="ru-RU" dirty="0" smtClean="0"/>
              <a:t>Система подготовки</a:t>
            </a:r>
          </a:p>
          <a:p>
            <a:r>
              <a:rPr lang="ru-RU" dirty="0" smtClean="0"/>
              <a:t>Политические предпосылки</a:t>
            </a:r>
          </a:p>
          <a:p>
            <a:r>
              <a:rPr lang="ru-RU" dirty="0" smtClean="0"/>
              <a:t>Финансирование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22268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1212</TotalTime>
  <Words>280</Words>
  <Application>Microsoft Office PowerPoint</Application>
  <PresentationFormat>Экран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Apothecary</vt:lpstr>
      <vt:lpstr>Teach for America Альтернативная программа подготовки учителей</vt:lpstr>
      <vt:lpstr>история</vt:lpstr>
      <vt:lpstr>формат</vt:lpstr>
      <vt:lpstr>финансирование</vt:lpstr>
      <vt:lpstr>Программа подготовки</vt:lpstr>
      <vt:lpstr>Эффективность</vt:lpstr>
      <vt:lpstr>Политическая борьба</vt:lpstr>
      <vt:lpstr>Teach for Russia?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 for America Альтернативная программа подготовки учителей</dc:title>
  <dc:creator>Sidorkin</dc:creator>
  <cp:lastModifiedBy>Хозяин</cp:lastModifiedBy>
  <cp:revision>17</cp:revision>
  <dcterms:created xsi:type="dcterms:W3CDTF">2014-04-19T05:34:40Z</dcterms:created>
  <dcterms:modified xsi:type="dcterms:W3CDTF">2014-04-27T12:50:17Z</dcterms:modified>
</cp:coreProperties>
</file>