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60" r:id="rId3"/>
    <p:sldId id="271" r:id="rId4"/>
    <p:sldId id="261" r:id="rId5"/>
    <p:sldId id="266" r:id="rId6"/>
    <p:sldId id="268" r:id="rId7"/>
    <p:sldId id="269" r:id="rId8"/>
    <p:sldId id="272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F639"/>
    <a:srgbClr val="05060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8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Nata\PRESENT%20PROJEKTS\&#1051;&#1040;&#1052;&#1048;&#1044;%20&#1074;&#1085;&#1091;&#1090;&#1088;&#1077;&#1085;&#1085;&#1077;&#1077;\&#1052;&#1086;&#1085;&#1080;&#1090;&#1086;&#1088;&#1080;&#1085;&#1075;%20&#1047;&#1040;&#1056;&#1055;&#1051;&#1040;&#1058;%20&#1074;%202014%20&#1075;&#1086;&#1076;&#1091;\&#1074;&#1089;&#1077;%20&#1076;&#1072;&#1085;&#1085;&#1099;&#1077;%20&#1087;&#1086;%20&#1079;&#1072;&#1088;&#1087;&#1083;&#1072;&#1090;&#1077;_21_02_201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Nata\PRESENT%20PROJEKTS\&#1051;&#1040;&#1052;&#1048;&#1044;%20&#1074;&#1085;&#1091;&#1090;&#1088;&#1077;&#1085;&#1085;&#1077;&#1077;\&#1052;&#1086;&#1085;&#1080;&#1090;&#1086;&#1088;&#1080;&#1085;&#1075;%20&#1047;&#1040;&#1056;&#1055;&#1051;&#1040;&#1058;%20&#1074;%202014%20&#1075;&#1086;&#1076;&#1091;\&#1074;&#1089;&#1077;%20&#1076;&#1072;&#1085;&#1085;&#1099;&#1077;%20&#1087;&#1086;%20&#1079;&#1072;&#1088;&#1087;&#1083;&#1072;&#1090;&#1077;_21_02_2014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Nata\PRESENT%20PROJEKTS\&#1051;&#1040;&#1052;&#1048;&#1044;%20&#1074;&#1085;&#1091;&#1090;&#1088;&#1077;&#1085;&#1085;&#1077;&#1077;\&#1052;&#1086;&#1085;&#1080;&#1090;&#1086;&#1088;&#1080;&#1085;&#1075;%20&#1047;&#1040;&#1056;&#1055;&#1051;&#1040;&#1058;%20&#1074;%202014%20&#1075;&#1086;&#1076;&#1091;\&#1074;&#1089;&#1077;%20&#1076;&#1072;&#1085;&#1085;&#1099;&#1077;%20&#1087;&#1086;%20&#1079;&#1072;&#1088;&#1087;&#1083;&#1072;&#1090;&#1077;_21_02_2014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Nata\PRESENT%20PROJEKTS\&#1051;&#1040;&#1052;&#1048;&#1044;%20&#1074;&#1085;&#1091;&#1090;&#1088;&#1077;&#1085;&#1085;&#1077;&#1077;\&#1052;&#1086;&#1085;&#1080;&#1090;&#1086;&#1088;&#1080;&#1085;&#1075;%20&#1047;&#1040;&#1056;&#1055;&#1051;&#1040;&#1058;%20&#1074;%202014%20&#1075;&#1086;&#1076;&#1091;\&#1074;&#1089;&#1077;%20&#1076;&#1072;&#1085;&#1085;&#1099;&#1077;%20&#1087;&#1086;%20&#1079;&#1072;&#1088;&#1087;&#1083;&#1072;&#1090;&#1077;_21_02_20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9530096237970254"/>
          <c:y val="5.1400554097404488E-2"/>
          <c:w val="0.77107545931758537"/>
          <c:h val="0.48720234914074656"/>
        </c:manualLayout>
      </c:layout>
      <c:barChart>
        <c:barDir val="col"/>
        <c:grouping val="clustered"/>
        <c:ser>
          <c:idx val="0"/>
          <c:order val="0"/>
          <c:tx>
            <c:strRef>
              <c:f>построения!$B$6</c:f>
              <c:strCache>
                <c:ptCount val="1"/>
                <c:pt idx="0">
                  <c:v>1 квартал 2013 года</c:v>
                </c:pt>
              </c:strCache>
            </c:strRef>
          </c:tx>
          <c:cat>
            <c:strRef>
              <c:f>построения!$A$7:$A$15</c:f>
              <c:strCache>
                <c:ptCount val="9"/>
                <c:pt idx="0">
                  <c:v>Российская Федерация</c:v>
                </c:pt>
                <c:pt idx="1">
                  <c:v>Центральный ФО</c:v>
                </c:pt>
                <c:pt idx="2">
                  <c:v>Северо-Западный ФО</c:v>
                </c:pt>
                <c:pt idx="3">
                  <c:v>Южный ФО</c:v>
                </c:pt>
                <c:pt idx="4">
                  <c:v>Северо-Кавказский ФО</c:v>
                </c:pt>
                <c:pt idx="5">
                  <c:v>Приволжский ФО</c:v>
                </c:pt>
                <c:pt idx="6">
                  <c:v>Уральский ФО</c:v>
                </c:pt>
                <c:pt idx="7">
                  <c:v>Сибирский ФО</c:v>
                </c:pt>
                <c:pt idx="8">
                  <c:v>Дальневосточный ФО</c:v>
                </c:pt>
              </c:strCache>
            </c:strRef>
          </c:cat>
          <c:val>
            <c:numRef>
              <c:f>построения!$B$7:$B$15</c:f>
              <c:numCache>
                <c:formatCode>General</c:formatCode>
                <c:ptCount val="9"/>
                <c:pt idx="0">
                  <c:v>20311</c:v>
                </c:pt>
                <c:pt idx="1">
                  <c:v>24972</c:v>
                </c:pt>
                <c:pt idx="2">
                  <c:v>22835</c:v>
                </c:pt>
                <c:pt idx="3">
                  <c:v>15334</c:v>
                </c:pt>
                <c:pt idx="4">
                  <c:v>12005</c:v>
                </c:pt>
                <c:pt idx="5">
                  <c:v>16312</c:v>
                </c:pt>
                <c:pt idx="6">
                  <c:v>24223</c:v>
                </c:pt>
                <c:pt idx="7">
                  <c:v>17245</c:v>
                </c:pt>
                <c:pt idx="8">
                  <c:v>26020</c:v>
                </c:pt>
              </c:numCache>
            </c:numRef>
          </c:val>
        </c:ser>
        <c:ser>
          <c:idx val="1"/>
          <c:order val="1"/>
          <c:tx>
            <c:strRef>
              <c:f>построения!$C$6</c:f>
              <c:strCache>
                <c:ptCount val="1"/>
                <c:pt idx="0">
                  <c:v>6 месяцев 2013 года</c:v>
                </c:pt>
              </c:strCache>
            </c:strRef>
          </c:tx>
          <c:cat>
            <c:strRef>
              <c:f>построения!$A$7:$A$15</c:f>
              <c:strCache>
                <c:ptCount val="9"/>
                <c:pt idx="0">
                  <c:v>Российская Федерация</c:v>
                </c:pt>
                <c:pt idx="1">
                  <c:v>Центральный ФО</c:v>
                </c:pt>
                <c:pt idx="2">
                  <c:v>Северо-Западный ФО</c:v>
                </c:pt>
                <c:pt idx="3">
                  <c:v>Южный ФО</c:v>
                </c:pt>
                <c:pt idx="4">
                  <c:v>Северо-Кавказский ФО</c:v>
                </c:pt>
                <c:pt idx="5">
                  <c:v>Приволжский ФО</c:v>
                </c:pt>
                <c:pt idx="6">
                  <c:v>Уральский ФО</c:v>
                </c:pt>
                <c:pt idx="7">
                  <c:v>Сибирский ФО</c:v>
                </c:pt>
                <c:pt idx="8">
                  <c:v>Дальневосточный ФО</c:v>
                </c:pt>
              </c:strCache>
            </c:strRef>
          </c:cat>
          <c:val>
            <c:numRef>
              <c:f>построения!$C$7:$C$15</c:f>
              <c:numCache>
                <c:formatCode>General</c:formatCode>
                <c:ptCount val="9"/>
                <c:pt idx="0">
                  <c:v>22192.2</c:v>
                </c:pt>
                <c:pt idx="1">
                  <c:v>26482.6</c:v>
                </c:pt>
                <c:pt idx="2">
                  <c:v>25092.3</c:v>
                </c:pt>
                <c:pt idx="3">
                  <c:v>16571.2</c:v>
                </c:pt>
                <c:pt idx="4">
                  <c:v>14146.2</c:v>
                </c:pt>
                <c:pt idx="5">
                  <c:v>17910.3</c:v>
                </c:pt>
                <c:pt idx="6">
                  <c:v>26814.1</c:v>
                </c:pt>
                <c:pt idx="7">
                  <c:v>19058.8</c:v>
                </c:pt>
                <c:pt idx="8">
                  <c:v>30276.1</c:v>
                </c:pt>
              </c:numCache>
            </c:numRef>
          </c:val>
        </c:ser>
        <c:ser>
          <c:idx val="2"/>
          <c:order val="2"/>
          <c:tx>
            <c:strRef>
              <c:f>построения!$D$6</c:f>
              <c:strCache>
                <c:ptCount val="1"/>
                <c:pt idx="0">
                  <c:v>9 месяцев 2013 года</c:v>
                </c:pt>
              </c:strCache>
            </c:strRef>
          </c:tx>
          <c:cat>
            <c:strRef>
              <c:f>построения!$A$7:$A$15</c:f>
              <c:strCache>
                <c:ptCount val="9"/>
                <c:pt idx="0">
                  <c:v>Российская Федерация</c:v>
                </c:pt>
                <c:pt idx="1">
                  <c:v>Центральный ФО</c:v>
                </c:pt>
                <c:pt idx="2">
                  <c:v>Северо-Западный ФО</c:v>
                </c:pt>
                <c:pt idx="3">
                  <c:v>Южный ФО</c:v>
                </c:pt>
                <c:pt idx="4">
                  <c:v>Северо-Кавказский ФО</c:v>
                </c:pt>
                <c:pt idx="5">
                  <c:v>Приволжский ФО</c:v>
                </c:pt>
                <c:pt idx="6">
                  <c:v>Уральский ФО</c:v>
                </c:pt>
                <c:pt idx="7">
                  <c:v>Сибирский ФО</c:v>
                </c:pt>
                <c:pt idx="8">
                  <c:v>Дальневосточный ФО</c:v>
                </c:pt>
              </c:strCache>
            </c:strRef>
          </c:cat>
          <c:val>
            <c:numRef>
              <c:f>построения!$D$7:$D$15</c:f>
              <c:numCache>
                <c:formatCode>General</c:formatCode>
                <c:ptCount val="9"/>
                <c:pt idx="0">
                  <c:v>21802.6</c:v>
                </c:pt>
                <c:pt idx="1">
                  <c:v>30558.9</c:v>
                </c:pt>
                <c:pt idx="2">
                  <c:v>27391.9</c:v>
                </c:pt>
                <c:pt idx="3">
                  <c:v>18132.8</c:v>
                </c:pt>
                <c:pt idx="4">
                  <c:v>15420.2</c:v>
                </c:pt>
                <c:pt idx="5">
                  <c:v>18508.8</c:v>
                </c:pt>
                <c:pt idx="6">
                  <c:v>29450.1</c:v>
                </c:pt>
                <c:pt idx="7">
                  <c:v>20241.400000000001</c:v>
                </c:pt>
                <c:pt idx="8">
                  <c:v>30996.9</c:v>
                </c:pt>
              </c:numCache>
            </c:numRef>
          </c:val>
        </c:ser>
        <c:ser>
          <c:idx val="3"/>
          <c:order val="3"/>
          <c:tx>
            <c:strRef>
              <c:f>построения!$E$6</c:f>
              <c:strCache>
                <c:ptCount val="1"/>
                <c:pt idx="0">
                  <c:v>12 месяцев 2013 года</c:v>
                </c:pt>
              </c:strCache>
            </c:strRef>
          </c:tx>
          <c:spPr>
            <a:solidFill>
              <a:srgbClr val="002060"/>
            </a:solidFill>
          </c:spPr>
          <c:cat>
            <c:strRef>
              <c:f>построения!$A$7:$A$15</c:f>
              <c:strCache>
                <c:ptCount val="9"/>
                <c:pt idx="0">
                  <c:v>Российская Федерация</c:v>
                </c:pt>
                <c:pt idx="1">
                  <c:v>Центральный ФО</c:v>
                </c:pt>
                <c:pt idx="2">
                  <c:v>Северо-Западный ФО</c:v>
                </c:pt>
                <c:pt idx="3">
                  <c:v>Южный ФО</c:v>
                </c:pt>
                <c:pt idx="4">
                  <c:v>Северо-Кавказский ФО</c:v>
                </c:pt>
                <c:pt idx="5">
                  <c:v>Приволжский ФО</c:v>
                </c:pt>
                <c:pt idx="6">
                  <c:v>Уральский ФО</c:v>
                </c:pt>
                <c:pt idx="7">
                  <c:v>Сибирский ФО</c:v>
                </c:pt>
                <c:pt idx="8">
                  <c:v>Дальневосточный ФО</c:v>
                </c:pt>
              </c:strCache>
            </c:strRef>
          </c:cat>
          <c:val>
            <c:numRef>
              <c:f>построения!$E$7:$E$15</c:f>
              <c:numCache>
                <c:formatCode>General</c:formatCode>
                <c:ptCount val="9"/>
                <c:pt idx="0">
                  <c:v>25144.400000000001</c:v>
                </c:pt>
                <c:pt idx="1">
                  <c:v>31059.599999999995</c:v>
                </c:pt>
                <c:pt idx="2">
                  <c:v>27859.599999999995</c:v>
                </c:pt>
                <c:pt idx="3">
                  <c:v>19733.3</c:v>
                </c:pt>
                <c:pt idx="4">
                  <c:v>16625.099999999995</c:v>
                </c:pt>
                <c:pt idx="5">
                  <c:v>20308.900000000001</c:v>
                </c:pt>
                <c:pt idx="6">
                  <c:v>27826.1</c:v>
                </c:pt>
                <c:pt idx="7">
                  <c:v>24177.7</c:v>
                </c:pt>
                <c:pt idx="8">
                  <c:v>32879.300000000003</c:v>
                </c:pt>
              </c:numCache>
            </c:numRef>
          </c:val>
        </c:ser>
        <c:dLbls/>
        <c:axId val="53565312"/>
        <c:axId val="53566848"/>
      </c:barChart>
      <c:catAx>
        <c:axId val="5356531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>
                <a:solidFill>
                  <a:srgbClr val="050607"/>
                </a:solidFill>
              </a:defRPr>
            </a:pPr>
            <a:endParaRPr lang="ru-RU"/>
          </a:p>
        </c:txPr>
        <c:crossAx val="53566848"/>
        <c:crosses val="autoZero"/>
        <c:auto val="1"/>
        <c:lblAlgn val="ctr"/>
        <c:lblOffset val="100"/>
      </c:catAx>
      <c:valAx>
        <c:axId val="5356684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>
                <a:solidFill>
                  <a:srgbClr val="050607"/>
                </a:solidFill>
              </a:defRPr>
            </a:pPr>
            <a:endParaRPr lang="ru-RU"/>
          </a:p>
        </c:txPr>
        <c:crossAx val="535653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4.3992921214518539E-2"/>
          <c:y val="0.81855102313599692"/>
          <c:w val="0.93507562928260357"/>
          <c:h val="0.154442804024497"/>
        </c:manualLayout>
      </c:layout>
      <c:txPr>
        <a:bodyPr/>
        <a:lstStyle/>
        <a:p>
          <a:pPr>
            <a:defRPr sz="1800">
              <a:solidFill>
                <a:srgbClr val="050607"/>
              </a:solidFill>
            </a:defRPr>
          </a:pPr>
          <a:endParaRPr lang="ru-RU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7077519379844963"/>
          <c:y val="4.7814468927818141E-2"/>
          <c:w val="0.78226230442124944"/>
          <c:h val="0.46505049271941795"/>
        </c:manualLayout>
      </c:layout>
      <c:barChart>
        <c:barDir val="col"/>
        <c:grouping val="clustered"/>
        <c:ser>
          <c:idx val="0"/>
          <c:order val="0"/>
          <c:tx>
            <c:strRef>
              <c:f>построения!$B$23</c:f>
              <c:strCache>
                <c:ptCount val="1"/>
                <c:pt idx="0">
                  <c:v>1 квартал 2013 года</c:v>
                </c:pt>
              </c:strCache>
            </c:strRef>
          </c:tx>
          <c:cat>
            <c:strRef>
              <c:f>построения!$A$24:$A$32</c:f>
              <c:strCache>
                <c:ptCount val="9"/>
                <c:pt idx="0">
                  <c:v>Российская Федерация</c:v>
                </c:pt>
                <c:pt idx="1">
                  <c:v>Центральный ФО</c:v>
                </c:pt>
                <c:pt idx="2">
                  <c:v>Северо-Западный ФО</c:v>
                </c:pt>
                <c:pt idx="3">
                  <c:v>Южный ФО</c:v>
                </c:pt>
                <c:pt idx="4">
                  <c:v>Северо-Кавказский ФО</c:v>
                </c:pt>
                <c:pt idx="5">
                  <c:v>Приволжский ФО</c:v>
                </c:pt>
                <c:pt idx="6">
                  <c:v>Уральский ФО</c:v>
                </c:pt>
                <c:pt idx="7">
                  <c:v>Сибирский ФО</c:v>
                </c:pt>
                <c:pt idx="8">
                  <c:v>Дальневосточный ФО</c:v>
                </c:pt>
              </c:strCache>
            </c:strRef>
          </c:cat>
          <c:val>
            <c:numRef>
              <c:f>построения!$B$24:$B$32</c:f>
              <c:numCache>
                <c:formatCode>General</c:formatCode>
                <c:ptCount val="9"/>
                <c:pt idx="0">
                  <c:v>25672</c:v>
                </c:pt>
                <c:pt idx="1">
                  <c:v>32205</c:v>
                </c:pt>
                <c:pt idx="2">
                  <c:v>29549</c:v>
                </c:pt>
                <c:pt idx="3">
                  <c:v>20224</c:v>
                </c:pt>
                <c:pt idx="4">
                  <c:v>16539</c:v>
                </c:pt>
                <c:pt idx="5">
                  <c:v>20896</c:v>
                </c:pt>
                <c:pt idx="6">
                  <c:v>31485</c:v>
                </c:pt>
                <c:pt idx="7">
                  <c:v>22967</c:v>
                </c:pt>
                <c:pt idx="8">
                  <c:v>34200</c:v>
                </c:pt>
              </c:numCache>
            </c:numRef>
          </c:val>
        </c:ser>
        <c:ser>
          <c:idx val="1"/>
          <c:order val="1"/>
          <c:tx>
            <c:strRef>
              <c:f>построения!$C$23</c:f>
              <c:strCache>
                <c:ptCount val="1"/>
                <c:pt idx="0">
                  <c:v>6 месяцев 2013 года</c:v>
                </c:pt>
              </c:strCache>
            </c:strRef>
          </c:tx>
          <c:cat>
            <c:strRef>
              <c:f>построения!$A$24:$A$32</c:f>
              <c:strCache>
                <c:ptCount val="9"/>
                <c:pt idx="0">
                  <c:v>Российская Федерация</c:v>
                </c:pt>
                <c:pt idx="1">
                  <c:v>Центральный ФО</c:v>
                </c:pt>
                <c:pt idx="2">
                  <c:v>Северо-Западный ФО</c:v>
                </c:pt>
                <c:pt idx="3">
                  <c:v>Южный ФО</c:v>
                </c:pt>
                <c:pt idx="4">
                  <c:v>Северо-Кавказский ФО</c:v>
                </c:pt>
                <c:pt idx="5">
                  <c:v>Приволжский ФО</c:v>
                </c:pt>
                <c:pt idx="6">
                  <c:v>Уральский ФО</c:v>
                </c:pt>
                <c:pt idx="7">
                  <c:v>Сибирский ФО</c:v>
                </c:pt>
                <c:pt idx="8">
                  <c:v>Дальневосточный ФО</c:v>
                </c:pt>
              </c:strCache>
            </c:strRef>
          </c:cat>
          <c:val>
            <c:numRef>
              <c:f>построения!$C$24:$C$32</c:f>
              <c:numCache>
                <c:formatCode>General</c:formatCode>
                <c:ptCount val="9"/>
                <c:pt idx="0">
                  <c:v>28947.7</c:v>
                </c:pt>
                <c:pt idx="1">
                  <c:v>34605.199999999997</c:v>
                </c:pt>
                <c:pt idx="2">
                  <c:v>32875.300000000003</c:v>
                </c:pt>
                <c:pt idx="3">
                  <c:v>22537.4</c:v>
                </c:pt>
                <c:pt idx="4">
                  <c:v>18540.2</c:v>
                </c:pt>
                <c:pt idx="5">
                  <c:v>23730</c:v>
                </c:pt>
                <c:pt idx="6">
                  <c:v>36435.199999999997</c:v>
                </c:pt>
                <c:pt idx="7">
                  <c:v>26472.9</c:v>
                </c:pt>
                <c:pt idx="8">
                  <c:v>44158.8</c:v>
                </c:pt>
              </c:numCache>
            </c:numRef>
          </c:val>
        </c:ser>
        <c:ser>
          <c:idx val="2"/>
          <c:order val="2"/>
          <c:tx>
            <c:strRef>
              <c:f>построения!$D$23</c:f>
              <c:strCache>
                <c:ptCount val="1"/>
                <c:pt idx="0">
                  <c:v>9 месяцев 2013 года</c:v>
                </c:pt>
              </c:strCache>
            </c:strRef>
          </c:tx>
          <c:cat>
            <c:strRef>
              <c:f>построения!$A$24:$A$32</c:f>
              <c:strCache>
                <c:ptCount val="9"/>
                <c:pt idx="0">
                  <c:v>Российская Федерация</c:v>
                </c:pt>
                <c:pt idx="1">
                  <c:v>Центральный ФО</c:v>
                </c:pt>
                <c:pt idx="2">
                  <c:v>Северо-Западный ФО</c:v>
                </c:pt>
                <c:pt idx="3">
                  <c:v>Южный ФО</c:v>
                </c:pt>
                <c:pt idx="4">
                  <c:v>Северо-Кавказский ФО</c:v>
                </c:pt>
                <c:pt idx="5">
                  <c:v>Приволжский ФО</c:v>
                </c:pt>
                <c:pt idx="6">
                  <c:v>Уральский ФО</c:v>
                </c:pt>
                <c:pt idx="7">
                  <c:v>Сибирский ФО</c:v>
                </c:pt>
                <c:pt idx="8">
                  <c:v>Дальневосточный ФО</c:v>
                </c:pt>
              </c:strCache>
            </c:strRef>
          </c:cat>
          <c:val>
            <c:numRef>
              <c:f>построения!$D$24:$D$32</c:f>
              <c:numCache>
                <c:formatCode>General</c:formatCode>
                <c:ptCount val="9"/>
                <c:pt idx="0">
                  <c:v>27556.3</c:v>
                </c:pt>
                <c:pt idx="1">
                  <c:v>34739.800000000003</c:v>
                </c:pt>
                <c:pt idx="2">
                  <c:v>31605.5</c:v>
                </c:pt>
                <c:pt idx="3">
                  <c:v>21212</c:v>
                </c:pt>
                <c:pt idx="4">
                  <c:v>18280</c:v>
                </c:pt>
                <c:pt idx="5">
                  <c:v>21973.4</c:v>
                </c:pt>
                <c:pt idx="6">
                  <c:v>33888</c:v>
                </c:pt>
                <c:pt idx="7">
                  <c:v>24280.2</c:v>
                </c:pt>
                <c:pt idx="8">
                  <c:v>37213</c:v>
                </c:pt>
              </c:numCache>
            </c:numRef>
          </c:val>
        </c:ser>
        <c:ser>
          <c:idx val="3"/>
          <c:order val="3"/>
          <c:tx>
            <c:strRef>
              <c:f>построения!$E$23</c:f>
              <c:strCache>
                <c:ptCount val="1"/>
                <c:pt idx="0">
                  <c:v>12 месяцев 2013 года</c:v>
                </c:pt>
              </c:strCache>
            </c:strRef>
          </c:tx>
          <c:spPr>
            <a:solidFill>
              <a:srgbClr val="002060"/>
            </a:solidFill>
          </c:spPr>
          <c:cat>
            <c:strRef>
              <c:f>построения!$A$24:$A$32</c:f>
              <c:strCache>
                <c:ptCount val="9"/>
                <c:pt idx="0">
                  <c:v>Российская Федерация</c:v>
                </c:pt>
                <c:pt idx="1">
                  <c:v>Центральный ФО</c:v>
                </c:pt>
                <c:pt idx="2">
                  <c:v>Северо-Западный ФО</c:v>
                </c:pt>
                <c:pt idx="3">
                  <c:v>Южный ФО</c:v>
                </c:pt>
                <c:pt idx="4">
                  <c:v>Северо-Кавказский ФО</c:v>
                </c:pt>
                <c:pt idx="5">
                  <c:v>Приволжский ФО</c:v>
                </c:pt>
                <c:pt idx="6">
                  <c:v>Уральский ФО</c:v>
                </c:pt>
                <c:pt idx="7">
                  <c:v>Сибирский ФО</c:v>
                </c:pt>
                <c:pt idx="8">
                  <c:v>Дальневосточный ФО</c:v>
                </c:pt>
              </c:strCache>
            </c:strRef>
          </c:cat>
          <c:val>
            <c:numRef>
              <c:f>построения!$E$24:$E$32</c:f>
              <c:numCache>
                <c:formatCode>General</c:formatCode>
                <c:ptCount val="9"/>
                <c:pt idx="0">
                  <c:v>29038.2</c:v>
                </c:pt>
                <c:pt idx="1">
                  <c:v>36344.5</c:v>
                </c:pt>
                <c:pt idx="2">
                  <c:v>32916.6</c:v>
                </c:pt>
                <c:pt idx="3">
                  <c:v>22617.7</c:v>
                </c:pt>
                <c:pt idx="4">
                  <c:v>18990</c:v>
                </c:pt>
                <c:pt idx="5">
                  <c:v>22835.5</c:v>
                </c:pt>
                <c:pt idx="6">
                  <c:v>35046.300000000003</c:v>
                </c:pt>
                <c:pt idx="7">
                  <c:v>26154.400000000001</c:v>
                </c:pt>
                <c:pt idx="8">
                  <c:v>40504.9</c:v>
                </c:pt>
              </c:numCache>
            </c:numRef>
          </c:val>
        </c:ser>
        <c:dLbls/>
        <c:axId val="53599232"/>
        <c:axId val="53818112"/>
      </c:barChart>
      <c:catAx>
        <c:axId val="5359923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>
                <a:solidFill>
                  <a:srgbClr val="050607"/>
                </a:solidFill>
              </a:defRPr>
            </a:pPr>
            <a:endParaRPr lang="ru-RU"/>
          </a:p>
        </c:txPr>
        <c:crossAx val="53818112"/>
        <c:crosses val="autoZero"/>
        <c:auto val="1"/>
        <c:lblAlgn val="ctr"/>
        <c:lblOffset val="100"/>
      </c:catAx>
      <c:valAx>
        <c:axId val="538181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>
                <a:solidFill>
                  <a:srgbClr val="050607"/>
                </a:solidFill>
              </a:defRPr>
            </a:pPr>
            <a:endParaRPr lang="ru-RU"/>
          </a:p>
        </c:txPr>
        <c:crossAx val="535992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6258172767927158E-2"/>
          <c:y val="0.79593692488274237"/>
          <c:w val="0.93825595183089749"/>
          <c:h val="0.17974572873545458"/>
        </c:manualLayout>
      </c:layout>
      <c:txPr>
        <a:bodyPr/>
        <a:lstStyle/>
        <a:p>
          <a:pPr>
            <a:defRPr sz="1800">
              <a:solidFill>
                <a:srgbClr val="050607"/>
              </a:solidFill>
            </a:defRPr>
          </a:pPr>
          <a:endParaRPr lang="ru-RU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1828912949066264"/>
          <c:y val="5.1400554097404488E-2"/>
          <c:w val="0.84248871337528164"/>
          <c:h val="0.51052851053079351"/>
        </c:manualLayout>
      </c:layout>
      <c:lineChart>
        <c:grouping val="standard"/>
        <c:ser>
          <c:idx val="0"/>
          <c:order val="0"/>
          <c:tx>
            <c:strRef>
              <c:f>построения!$B$580</c:f>
              <c:strCache>
                <c:ptCount val="1"/>
                <c:pt idx="0">
                  <c:v>12 месяцев 2013 года</c:v>
                </c:pt>
              </c:strCache>
            </c:strRef>
          </c:tx>
          <c:spPr>
            <a:ln w="44450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построения!$A$581:$A$587</c:f>
              <c:strCache>
                <c:ptCount val="7"/>
                <c:pt idx="0">
                  <c:v>меньше 1,0</c:v>
                </c:pt>
                <c:pt idx="1">
                  <c:v>от 1,1 до 1,5</c:v>
                </c:pt>
                <c:pt idx="2">
                  <c:v>от 1,6 до 2,0</c:v>
                </c:pt>
                <c:pt idx="3">
                  <c:v>от 2,1 до 2,5</c:v>
                </c:pt>
                <c:pt idx="4">
                  <c:v>от 2,6 до 3,0</c:v>
                </c:pt>
                <c:pt idx="5">
                  <c:v>от 3,1 до 3,5</c:v>
                </c:pt>
                <c:pt idx="6">
                  <c:v>от 3,6 до 4,0</c:v>
                </c:pt>
              </c:strCache>
            </c:strRef>
          </c:cat>
          <c:val>
            <c:numRef>
              <c:f>построения!$B$581:$B$587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39</c:v>
                </c:pt>
                <c:pt idx="3">
                  <c:v>27</c:v>
                </c:pt>
                <c:pt idx="4">
                  <c:v>8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</c:ser>
        <c:ser>
          <c:idx val="4"/>
          <c:order val="1"/>
          <c:tx>
            <c:strRef>
              <c:f>построения!$F$580</c:f>
              <c:strCache>
                <c:ptCount val="1"/>
                <c:pt idx="0">
                  <c:v>2012 год</c:v>
                </c:pt>
              </c:strCache>
            </c:strRef>
          </c:tx>
          <c:spPr>
            <a:ln w="47625"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построения!$A$581:$A$587</c:f>
              <c:strCache>
                <c:ptCount val="7"/>
                <c:pt idx="0">
                  <c:v>меньше 1,0</c:v>
                </c:pt>
                <c:pt idx="1">
                  <c:v>от 1,1 до 1,5</c:v>
                </c:pt>
                <c:pt idx="2">
                  <c:v>от 1,6 до 2,0</c:v>
                </c:pt>
                <c:pt idx="3">
                  <c:v>от 2,1 до 2,5</c:v>
                </c:pt>
                <c:pt idx="4">
                  <c:v>от 2,6 до 3,0</c:v>
                </c:pt>
                <c:pt idx="5">
                  <c:v>от 3,1 до 3,5</c:v>
                </c:pt>
                <c:pt idx="6">
                  <c:v>от 3,6 до 4,0</c:v>
                </c:pt>
              </c:strCache>
            </c:strRef>
          </c:cat>
          <c:val>
            <c:numRef>
              <c:f>построения!$F$581:$F$587</c:f>
              <c:numCache>
                <c:formatCode>General</c:formatCode>
                <c:ptCount val="7"/>
                <c:pt idx="0">
                  <c:v>11</c:v>
                </c:pt>
                <c:pt idx="1">
                  <c:v>50</c:v>
                </c:pt>
                <c:pt idx="2">
                  <c:v>14</c:v>
                </c:pt>
                <c:pt idx="3">
                  <c:v>5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/>
        <c:marker val="1"/>
        <c:axId val="53864320"/>
        <c:axId val="53865856"/>
      </c:lineChart>
      <c:catAx>
        <c:axId val="5386432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>
                <a:solidFill>
                  <a:srgbClr val="050607"/>
                </a:solidFill>
              </a:defRPr>
            </a:pPr>
            <a:endParaRPr lang="ru-RU"/>
          </a:p>
        </c:txPr>
        <c:crossAx val="53865856"/>
        <c:crosses val="autoZero"/>
        <c:auto val="1"/>
        <c:lblAlgn val="ctr"/>
        <c:lblOffset val="100"/>
      </c:catAx>
      <c:valAx>
        <c:axId val="5386585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>
                <a:solidFill>
                  <a:srgbClr val="050607"/>
                </a:solidFill>
              </a:defRPr>
            </a:pPr>
            <a:endParaRPr lang="ru-RU"/>
          </a:p>
        </c:txPr>
        <c:crossAx val="53864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6.0777777777777792E-2"/>
          <c:y val="0.81011506082486562"/>
          <c:w val="0.83805145387886204"/>
          <c:h val="0.18988493917513427"/>
        </c:manualLayout>
      </c:layout>
      <c:txPr>
        <a:bodyPr/>
        <a:lstStyle/>
        <a:p>
          <a:pPr>
            <a:defRPr sz="1800">
              <a:solidFill>
                <a:srgbClr val="050607"/>
              </a:solidFill>
            </a:defRPr>
          </a:pPr>
          <a:endParaRPr lang="ru-RU"/>
        </a:p>
      </c:txPr>
    </c:legend>
    <c:plotVisOnly val="1"/>
    <c:dispBlanksAs val="gap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1999251808462968"/>
          <c:y val="3.7996302823543375E-2"/>
          <c:w val="0.83651154695602059"/>
          <c:h val="0.58116272426932247"/>
        </c:manualLayout>
      </c:layout>
      <c:lineChart>
        <c:grouping val="standard"/>
        <c:ser>
          <c:idx val="0"/>
          <c:order val="0"/>
          <c:tx>
            <c:strRef>
              <c:f>построения!$B$638</c:f>
              <c:strCache>
                <c:ptCount val="1"/>
                <c:pt idx="0">
                  <c:v>2013 год</c:v>
                </c:pt>
              </c:strCache>
            </c:strRef>
          </c:tx>
          <c:spPr>
            <a:ln w="47625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построения!$A$639:$A$647</c:f>
              <c:strCache>
                <c:ptCount val="9"/>
                <c:pt idx="0">
                  <c:v>меньше 1</c:v>
                </c:pt>
                <c:pt idx="1">
                  <c:v>от 1,1 до 1,5</c:v>
                </c:pt>
                <c:pt idx="2">
                  <c:v>от 1,6 до 2,0</c:v>
                </c:pt>
                <c:pt idx="3">
                  <c:v>от 2,1 до 2,5</c:v>
                </c:pt>
                <c:pt idx="4">
                  <c:v>от 2,6 до 3,0</c:v>
                </c:pt>
                <c:pt idx="5">
                  <c:v>от 3,1 до 3,5</c:v>
                </c:pt>
                <c:pt idx="6">
                  <c:v>от 3,6 до 4,0</c:v>
                </c:pt>
                <c:pt idx="7">
                  <c:v>от 4,1 до 4,5</c:v>
                </c:pt>
                <c:pt idx="8">
                  <c:v>от 4,6 до 5,0</c:v>
                </c:pt>
              </c:strCache>
            </c:strRef>
          </c:cat>
          <c:val>
            <c:numRef>
              <c:f>построения!$B$639:$B$647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8</c:v>
                </c:pt>
                <c:pt idx="3">
                  <c:v>39</c:v>
                </c:pt>
                <c:pt idx="4">
                  <c:v>23</c:v>
                </c:pt>
                <c:pt idx="5">
                  <c:v>3</c:v>
                </c:pt>
                <c:pt idx="6">
                  <c:v>5</c:v>
                </c:pt>
                <c:pt idx="7">
                  <c:v>4</c:v>
                </c:pt>
                <c:pt idx="8">
                  <c:v>1</c:v>
                </c:pt>
              </c:numCache>
            </c:numRef>
          </c:val>
        </c:ser>
        <c:ser>
          <c:idx val="4"/>
          <c:order val="1"/>
          <c:tx>
            <c:strRef>
              <c:f>построения!$F$638</c:f>
              <c:strCache>
                <c:ptCount val="1"/>
                <c:pt idx="0">
                  <c:v>2012 год</c:v>
                </c:pt>
              </c:strCache>
            </c:strRef>
          </c:tx>
          <c:spPr>
            <a:ln w="47625"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построения!$A$639:$A$647</c:f>
              <c:strCache>
                <c:ptCount val="9"/>
                <c:pt idx="0">
                  <c:v>меньше 1</c:v>
                </c:pt>
                <c:pt idx="1">
                  <c:v>от 1,1 до 1,5</c:v>
                </c:pt>
                <c:pt idx="2">
                  <c:v>от 1,6 до 2,0</c:v>
                </c:pt>
                <c:pt idx="3">
                  <c:v>от 2,1 до 2,5</c:v>
                </c:pt>
                <c:pt idx="4">
                  <c:v>от 2,6 до 3,0</c:v>
                </c:pt>
                <c:pt idx="5">
                  <c:v>от 3,1 до 3,5</c:v>
                </c:pt>
                <c:pt idx="6">
                  <c:v>от 3,6 до 4,0</c:v>
                </c:pt>
                <c:pt idx="7">
                  <c:v>от 4,1 до 4,5</c:v>
                </c:pt>
                <c:pt idx="8">
                  <c:v>от 4,6 до 5,0</c:v>
                </c:pt>
              </c:strCache>
            </c:strRef>
          </c:cat>
          <c:val>
            <c:numRef>
              <c:f>построения!$F$639:$F$647</c:f>
              <c:numCache>
                <c:formatCode>General</c:formatCode>
                <c:ptCount val="9"/>
                <c:pt idx="0">
                  <c:v>0</c:v>
                </c:pt>
                <c:pt idx="1">
                  <c:v>16</c:v>
                </c:pt>
                <c:pt idx="2">
                  <c:v>41</c:v>
                </c:pt>
                <c:pt idx="3">
                  <c:v>16</c:v>
                </c:pt>
                <c:pt idx="4">
                  <c:v>5</c:v>
                </c:pt>
                <c:pt idx="5">
                  <c:v>5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dLbls/>
        <c:marker val="1"/>
        <c:axId val="53949184"/>
        <c:axId val="53950720"/>
      </c:lineChart>
      <c:catAx>
        <c:axId val="5394918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>
                <a:solidFill>
                  <a:srgbClr val="050607"/>
                </a:solidFill>
              </a:defRPr>
            </a:pPr>
            <a:endParaRPr lang="ru-RU"/>
          </a:p>
        </c:txPr>
        <c:crossAx val="53950720"/>
        <c:crosses val="autoZero"/>
        <c:auto val="1"/>
        <c:lblAlgn val="ctr"/>
        <c:lblOffset val="100"/>
      </c:catAx>
      <c:valAx>
        <c:axId val="5395072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>
                <a:solidFill>
                  <a:srgbClr val="050607"/>
                </a:solidFill>
              </a:defRPr>
            </a:pPr>
            <a:endParaRPr lang="ru-RU"/>
          </a:p>
        </c:txPr>
        <c:crossAx val="53949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5319364316663236E-2"/>
          <c:y val="0.85788042330194925"/>
          <c:w val="0.91324959189552524"/>
          <c:h val="0.1138460432172006"/>
        </c:manualLayout>
      </c:layout>
      <c:txPr>
        <a:bodyPr/>
        <a:lstStyle/>
        <a:p>
          <a:pPr>
            <a:defRPr sz="1800">
              <a:solidFill>
                <a:srgbClr val="050607"/>
              </a:solidFill>
            </a:defRPr>
          </a:pPr>
          <a:endParaRPr lang="ru-RU"/>
        </a:p>
      </c:txPr>
    </c:legend>
    <c:plotVisOnly val="1"/>
    <c:dispBlanksAs val="gap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0.01111</cdr:x>
      <cdr:y>0.01536</cdr:y>
    </cdr:from>
    <cdr:to>
      <cdr:x>0.09167</cdr:x>
      <cdr:y>0.55076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800" y="50800"/>
          <a:ext cx="368300" cy="17706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dirty="0"/>
            <a:t>количество </a:t>
          </a:r>
          <a:r>
            <a:rPr lang="ru-RU" sz="1800" dirty="0" smtClean="0"/>
            <a:t>субъектов </a:t>
          </a:r>
          <a:r>
            <a:rPr lang="ru-RU" sz="1800" dirty="0"/>
            <a:t>РФ</a:t>
          </a:r>
        </a:p>
      </cdr:txBody>
    </cdr:sp>
  </cdr:relSizeAnchor>
  <cdr:relSizeAnchor xmlns:cdr="http://schemas.openxmlformats.org/drawingml/2006/chartDrawing">
    <cdr:from>
      <cdr:x>0.09735</cdr:x>
      <cdr:y>0.72603</cdr:y>
    </cdr:from>
    <cdr:to>
      <cdr:x>0.95402</cdr:x>
      <cdr:y>0.85153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92088" y="3816424"/>
          <a:ext cx="6970642" cy="6597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dirty="0"/>
            <a:t>покупательная способность зарплаты </a:t>
          </a:r>
          <a:r>
            <a:rPr lang="ru-RU" sz="1800" dirty="0" err="1"/>
            <a:t>педработников</a:t>
          </a:r>
          <a:r>
            <a:rPr lang="ru-RU" sz="1800" dirty="0"/>
            <a:t> дошкольного образования, раз 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0.01016</cdr:x>
      <cdr:y>0.01369</cdr:y>
    </cdr:from>
    <cdr:to>
      <cdr:x>0.08384</cdr:x>
      <cdr:y>0.49082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800" y="50800"/>
          <a:ext cx="368300" cy="17706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количество </a:t>
          </a:r>
          <a:r>
            <a:rPr lang="ru-RU" sz="1600" dirty="0" smtClean="0"/>
            <a:t>субъектов </a:t>
          </a:r>
          <a:r>
            <a:rPr lang="ru-RU" sz="1600" dirty="0"/>
            <a:t>РФ</a:t>
          </a:r>
        </a:p>
      </cdr:txBody>
    </cdr:sp>
  </cdr:relSizeAnchor>
  <cdr:relSizeAnchor xmlns:cdr="http://schemas.openxmlformats.org/drawingml/2006/chartDrawing">
    <cdr:from>
      <cdr:x>0.11585</cdr:x>
      <cdr:y>0.7447</cdr:y>
    </cdr:from>
    <cdr:to>
      <cdr:x>0.95579</cdr:x>
      <cdr:y>0.85654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79120" y="2763520"/>
          <a:ext cx="4198620" cy="4150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dirty="0"/>
            <a:t>покупательная способность зарплаты </a:t>
          </a:r>
          <a:r>
            <a:rPr lang="ru-RU" sz="1600" dirty="0" smtClean="0"/>
            <a:t>педагогических работников </a:t>
          </a:r>
          <a:r>
            <a:rPr lang="ru-RU" sz="1600" dirty="0"/>
            <a:t>общего образования, раз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86F130-06F4-474A-A704-4D30FD25E83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DA99C-A9DC-4D77-8C78-A16F54DA6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2744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C150-5849-42FE-B0D2-9FB942BA1473}" type="datetime1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Родина Н.В., кэн, НИУ ВШЭ, Москва, 2014 г.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CA7FB938-DD87-424A-9FEB-D0A60F03C25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2FC13-3874-412F-84F2-BEA46BC93103}" type="datetime1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Родина Н.В., кэн, НИУ ВШЭ, Москва, 2014 г.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FB938-DD87-424A-9FEB-D0A60F03C2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A6C39-C345-45A4-A3EE-107C17166B32}" type="datetime1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Родина Н.В., кэн, НИУ ВШЭ, Москва, 2014 г.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FB938-DD87-424A-9FEB-D0A60F03C2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7DD34-D13F-4E67-8128-FA001F2D78D5}" type="datetime1">
              <a:rPr lang="ru-RU" smtClean="0"/>
              <a:pPr/>
              <a:t>27.04.2014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7FB938-DD87-424A-9FEB-D0A60F03C2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Родина Н.В., кэн, НИУ ВШЭ, Москва, 2014 г.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19747-C818-4035-A478-202DDFD5B62E}" type="datetime1">
              <a:rPr lang="ru-RU" smtClean="0"/>
              <a:pPr/>
              <a:t>27.04.2014</a:t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7FB938-DD87-424A-9FEB-D0A60F03C2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Родина Н.В., кэн, НИУ ВШЭ, Москва, 2014 г.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89F0-B5A3-4D4A-B9A3-26EF24D8A72A}" type="datetime1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Родина Н.В., кэн, НИУ ВШЭ, Москва, 2014 г.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FB938-DD87-424A-9FEB-D0A60F03C2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0CC5-E44E-4F0A-A37D-08F71AC6724D}" type="datetime1">
              <a:rPr lang="ru-RU" smtClean="0"/>
              <a:pPr/>
              <a:t>27.04.2014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Родина Н.В., кэн, НИУ ВШЭ, Москва, 2014 г.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FB938-DD87-424A-9FEB-D0A60F03C2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C22C0-88CE-47D1-9CBA-0F0C3F5A3064}" type="datetime1">
              <a:rPr lang="ru-RU" smtClean="0"/>
              <a:pPr/>
              <a:t>27.04.2014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Родина Н.В., кэн, НИУ ВШЭ, Москва, 2014 г.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FB938-DD87-424A-9FEB-D0A60F03C2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1F2E1-6F1B-46E3-9F93-FC551914750C}" type="datetime1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7FB938-DD87-424A-9FEB-D0A60F03C2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Родина Н.В., кэн, НИУ ВШЭ, Москва, 2014 г.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BC8A5BF-2AAD-418E-938D-8ECC93C64EB0}" type="datetime1">
              <a:rPr lang="ru-RU" smtClean="0"/>
              <a:pPr/>
              <a:t>27.04.2014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A7FB938-DD87-424A-9FEB-D0A60F03C2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ru-RU" smtClean="0"/>
              <a:t>Родина Н.В., кэн, НИУ ВШЭ, Москва, 2014 г.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E4E9-E3A7-44AF-9203-193FFEDEEEB8}" type="datetime1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Родина Н.В., кэн, НИУ ВШЭ, Москва, 2014 г.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FB938-DD87-424A-9FEB-D0A60F03C2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Родина Н.В., кэн, НИУ ВШЭ, Москва, 2014 г.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CA7FB938-DD87-424A-9FEB-D0A60F03C2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EAF9F1D-8579-4A3C-92D0-1F80D66095DA}" type="datetime1">
              <a:rPr lang="ru-RU" smtClean="0"/>
              <a:pPr/>
              <a:t>27.04.2014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836712"/>
            <a:ext cx="7270576" cy="36004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50607"/>
                </a:solidFill>
              </a:rPr>
              <a:t>Повышение заработных плат педагогов </a:t>
            </a:r>
            <a:r>
              <a:rPr lang="en-US" sz="3600" b="1" dirty="0" err="1" smtClean="0">
                <a:solidFill>
                  <a:srgbClr val="050607"/>
                </a:solidFill>
              </a:rPr>
              <a:t>общего</a:t>
            </a:r>
            <a:r>
              <a:rPr lang="en-US" sz="3600" b="1" dirty="0" smtClean="0">
                <a:solidFill>
                  <a:srgbClr val="050607"/>
                </a:solidFill>
              </a:rPr>
              <a:t> </a:t>
            </a:r>
            <a:r>
              <a:rPr lang="en-US" sz="3600" b="1" dirty="0">
                <a:solidFill>
                  <a:srgbClr val="050607"/>
                </a:solidFill>
              </a:rPr>
              <a:t>и </a:t>
            </a:r>
            <a:r>
              <a:rPr lang="en-US" sz="3600" b="1" dirty="0" err="1">
                <a:solidFill>
                  <a:srgbClr val="050607"/>
                </a:solidFill>
              </a:rPr>
              <a:t>дошкольного</a:t>
            </a:r>
            <a:r>
              <a:rPr lang="en-US" sz="3600" b="1" dirty="0">
                <a:solidFill>
                  <a:srgbClr val="050607"/>
                </a:solidFill>
              </a:rPr>
              <a:t> </a:t>
            </a:r>
            <a:r>
              <a:rPr lang="en-US" sz="3600" b="1" dirty="0" err="1">
                <a:solidFill>
                  <a:srgbClr val="050607"/>
                </a:solidFill>
              </a:rPr>
              <a:t>образования</a:t>
            </a:r>
            <a:r>
              <a:rPr lang="en-US" sz="3600" b="1" dirty="0">
                <a:solidFill>
                  <a:srgbClr val="050607"/>
                </a:solidFill>
              </a:rPr>
              <a:t> и </a:t>
            </a:r>
            <a:r>
              <a:rPr lang="ru-RU" sz="3600" b="1" dirty="0" smtClean="0">
                <a:solidFill>
                  <a:srgbClr val="050607"/>
                </a:solidFill>
              </a:rPr>
              <a:t>изменение систем оплаты их труда</a:t>
            </a:r>
            <a:endParaRPr lang="ru-RU" sz="3600" dirty="0">
              <a:solidFill>
                <a:srgbClr val="050607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1400" dirty="0" smtClean="0"/>
              <a:t>Родина Н.В., НИУ ВШЭ, Москва, 2014 </a:t>
            </a:r>
            <a:r>
              <a:rPr lang="ru-RU" dirty="0" smtClean="0"/>
              <a:t>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7229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936104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050607"/>
                </a:solidFill>
              </a:rPr>
              <a:t>Изменение зарплаты педагогических работников дошкольного образования</a:t>
            </a:r>
            <a:endParaRPr lang="ru-RU" sz="3200" dirty="0">
              <a:solidFill>
                <a:srgbClr val="050607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95536" y="6309320"/>
            <a:ext cx="3824064" cy="365125"/>
          </a:xfrm>
        </p:spPr>
        <p:txBody>
          <a:bodyPr/>
          <a:lstStyle/>
          <a:p>
            <a:r>
              <a:rPr lang="ru-RU" dirty="0" smtClean="0"/>
              <a:t>Родина Н.В.,  НИУ ВШЭ, Москва, 2014 г.</a:t>
            </a:r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80797548"/>
              </p:ext>
            </p:extLst>
          </p:nvPr>
        </p:nvGraphicFramePr>
        <p:xfrm>
          <a:off x="467544" y="1124744"/>
          <a:ext cx="828092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87338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40960" cy="778098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50607"/>
                </a:solidFill>
              </a:rPr>
              <a:t>Изменение зарплаты педагогических работников общего образования</a:t>
            </a:r>
            <a:endParaRPr lang="ru-RU" sz="3200" dirty="0">
              <a:solidFill>
                <a:srgbClr val="050607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23528" y="6381328"/>
            <a:ext cx="7162800" cy="228600"/>
          </a:xfrm>
        </p:spPr>
        <p:txBody>
          <a:bodyPr/>
          <a:lstStyle/>
          <a:p>
            <a:r>
              <a:rPr lang="ru-RU" dirty="0" smtClean="0"/>
              <a:t>Родина Н.В</a:t>
            </a:r>
            <a:r>
              <a:rPr lang="ru-RU" dirty="0"/>
              <a:t>., </a:t>
            </a:r>
            <a:r>
              <a:rPr lang="ru-RU" dirty="0" smtClean="0"/>
              <a:t>НИУ ВШЭ, Москва, 2014 г.</a:t>
            </a:r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2225631"/>
              </p:ext>
            </p:extLst>
          </p:nvPr>
        </p:nvGraphicFramePr>
        <p:xfrm>
          <a:off x="899592" y="1196752"/>
          <a:ext cx="777686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77250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050607"/>
                </a:solidFill>
              </a:rPr>
              <a:t>Покупательная способность зарплаты в дошкольном образовании</a:t>
            </a:r>
            <a:endParaRPr lang="ru-RU" sz="3200" dirty="0">
              <a:solidFill>
                <a:srgbClr val="050607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3744416" cy="365125"/>
          </a:xfrm>
        </p:spPr>
        <p:txBody>
          <a:bodyPr/>
          <a:lstStyle/>
          <a:p>
            <a:r>
              <a:rPr lang="ru-RU" dirty="0" smtClean="0"/>
              <a:t>Родина Н.В., НИУ ВШЭ, Москва, 2014 г.</a:t>
            </a:r>
            <a:endParaRPr lang="ru-RU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69965251"/>
              </p:ext>
            </p:extLst>
          </p:nvPr>
        </p:nvGraphicFramePr>
        <p:xfrm>
          <a:off x="611560" y="1124744"/>
          <a:ext cx="813690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53193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3000" dirty="0" smtClean="0">
                <a:solidFill>
                  <a:srgbClr val="050607"/>
                </a:solidFill>
              </a:rPr>
              <a:t>Покупательная способность зарплаты в общем образовании</a:t>
            </a:r>
            <a:endParaRPr lang="ru-RU" sz="3000" dirty="0">
              <a:solidFill>
                <a:srgbClr val="050607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39552" y="6237312"/>
            <a:ext cx="4320480" cy="360040"/>
          </a:xfrm>
        </p:spPr>
        <p:txBody>
          <a:bodyPr/>
          <a:lstStyle/>
          <a:p>
            <a:r>
              <a:rPr lang="ru-RU" dirty="0" smtClean="0"/>
              <a:t>Родина Н.В., НИУ ВШЭ, Москва, 2014 г.</a:t>
            </a:r>
            <a:endParaRPr lang="ru-RU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34062966"/>
              </p:ext>
            </p:extLst>
          </p:nvPr>
        </p:nvGraphicFramePr>
        <p:xfrm>
          <a:off x="755576" y="1124744"/>
          <a:ext cx="806489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5986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509401" y="2420888"/>
            <a:ext cx="2478423" cy="187220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50607"/>
                </a:solidFill>
              </a:rPr>
              <a:t>Повышение базового оклада</a:t>
            </a:r>
            <a:endParaRPr lang="ru-RU" sz="2400" dirty="0">
              <a:solidFill>
                <a:srgbClr val="050607"/>
              </a:solidFill>
            </a:endParaRPr>
          </a:p>
        </p:txBody>
      </p:sp>
      <p:sp>
        <p:nvSpPr>
          <p:cNvPr id="3" name="Нашивка 2"/>
          <p:cNvSpPr/>
          <p:nvPr/>
        </p:nvSpPr>
        <p:spPr>
          <a:xfrm>
            <a:off x="2987824" y="980728"/>
            <a:ext cx="5671266" cy="1224136"/>
          </a:xfrm>
          <a:prstGeom prst="chevr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50607"/>
                </a:solidFill>
              </a:rPr>
              <a:t>Сопровождалось изменением требований к педагогам: переход на НСОТ в дошкольном образовании, на ФГОС в общем образовании</a:t>
            </a:r>
            <a:endParaRPr lang="ru-RU" dirty="0">
              <a:solidFill>
                <a:srgbClr val="050607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2987824" y="2420888"/>
            <a:ext cx="5688632" cy="2016224"/>
          </a:xfrm>
          <a:prstGeom prst="chevron">
            <a:avLst>
              <a:gd name="adj" fmla="val 31234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50607"/>
                </a:solidFill>
              </a:rPr>
              <a:t>НЕ сопровождалось переходом на НСОТ в дошкольном образовании; </a:t>
            </a:r>
          </a:p>
          <a:p>
            <a:pPr algn="ctr"/>
            <a:r>
              <a:rPr lang="ru-RU" dirty="0" smtClean="0">
                <a:solidFill>
                  <a:srgbClr val="050607"/>
                </a:solidFill>
              </a:rPr>
              <a:t>не менялись требования к качеству работы педагогов общего образования («недополученное за прошлые годы»)  </a:t>
            </a:r>
            <a:endParaRPr lang="ru-RU" dirty="0">
              <a:solidFill>
                <a:srgbClr val="050607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2987824" y="4589512"/>
            <a:ext cx="5787396" cy="2016224"/>
          </a:xfrm>
          <a:prstGeom prst="chevron">
            <a:avLst>
              <a:gd name="adj" fmla="val 31234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50607"/>
                </a:solidFill>
              </a:rPr>
              <a:t>Повышение базового оклада за счет сокращения стимулирующего фонда: </a:t>
            </a:r>
            <a:endParaRPr lang="en-US" dirty="0" smtClean="0">
              <a:solidFill>
                <a:srgbClr val="050607"/>
              </a:solidFill>
            </a:endParaRPr>
          </a:p>
          <a:p>
            <a:pPr algn="ctr"/>
            <a:r>
              <a:rPr lang="en-US" dirty="0" smtClean="0">
                <a:solidFill>
                  <a:srgbClr val="050607"/>
                </a:solidFill>
              </a:rPr>
              <a:t>-</a:t>
            </a:r>
            <a:r>
              <a:rPr lang="ru-RU" dirty="0" smtClean="0">
                <a:solidFill>
                  <a:srgbClr val="050607"/>
                </a:solidFill>
              </a:rPr>
              <a:t>выигрывают </a:t>
            </a:r>
            <a:r>
              <a:rPr lang="ru-RU" dirty="0">
                <a:solidFill>
                  <a:srgbClr val="050607"/>
                </a:solidFill>
              </a:rPr>
              <a:t>те педагоги, которые раньше не получали стимулирующих </a:t>
            </a:r>
            <a:r>
              <a:rPr lang="ru-RU" dirty="0" smtClean="0">
                <a:solidFill>
                  <a:srgbClr val="050607"/>
                </a:solidFill>
              </a:rPr>
              <a:t>выплат;</a:t>
            </a:r>
          </a:p>
          <a:p>
            <a:pPr algn="ctr"/>
            <a:r>
              <a:rPr lang="ru-RU" dirty="0" smtClean="0">
                <a:solidFill>
                  <a:srgbClr val="050607"/>
                </a:solidFill>
              </a:rPr>
              <a:t>- </a:t>
            </a:r>
            <a:r>
              <a:rPr lang="ru-RU" dirty="0">
                <a:solidFill>
                  <a:srgbClr val="050607"/>
                </a:solidFill>
              </a:rPr>
              <a:t>л</a:t>
            </a:r>
            <a:r>
              <a:rPr lang="ru-RU" dirty="0" smtClean="0">
                <a:solidFill>
                  <a:srgbClr val="050607"/>
                </a:solidFill>
              </a:rPr>
              <a:t>иквидация стимулирующих выплат.</a:t>
            </a:r>
            <a:endParaRPr lang="ru-RU" dirty="0">
              <a:solidFill>
                <a:srgbClr val="050607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31064" y="6423173"/>
            <a:ext cx="4556960" cy="365125"/>
          </a:xfrm>
        </p:spPr>
        <p:txBody>
          <a:bodyPr/>
          <a:lstStyle/>
          <a:p>
            <a:r>
              <a:rPr lang="ru-RU" dirty="0" smtClean="0"/>
              <a:t>Родина Н.В., НИУ ВШЭ, Москва, 2014 г.</a:t>
            </a:r>
            <a:endParaRPr lang="ru-RU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96944" cy="792088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050607"/>
                </a:solidFill>
              </a:rPr>
              <a:t>Какие произошли изменения в СОТ (примеры из регионов)</a:t>
            </a:r>
          </a:p>
        </p:txBody>
      </p:sp>
    </p:spTree>
    <p:extLst>
      <p:ext uri="{BB962C8B-B14F-4D97-AF65-F5344CB8AC3E}">
        <p14:creationId xmlns:p14="http://schemas.microsoft.com/office/powerpoint/2010/main" xmlns="" val="3536381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321684" y="2492896"/>
            <a:ext cx="2954172" cy="244827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50607"/>
                </a:solidFill>
              </a:rPr>
              <a:t>Изменение соотношения стимулирующих выплат и базового </a:t>
            </a:r>
          </a:p>
          <a:p>
            <a:pPr algn="ctr"/>
            <a:r>
              <a:rPr lang="ru-RU" sz="2400" dirty="0" smtClean="0">
                <a:solidFill>
                  <a:srgbClr val="050607"/>
                </a:solidFill>
              </a:rPr>
              <a:t>оклада</a:t>
            </a:r>
            <a:endParaRPr lang="ru-RU" sz="2400" dirty="0">
              <a:solidFill>
                <a:srgbClr val="050607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2915816" y="980728"/>
            <a:ext cx="5472608" cy="1800200"/>
          </a:xfrm>
          <a:prstGeom prst="chevron">
            <a:avLst>
              <a:gd name="adj" fmla="val 31234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50607"/>
                </a:solidFill>
              </a:rPr>
              <a:t>Повышение доли стимулирующих выплат  как основной инструмент доведения зарплаты до средней зарплаты по региону</a:t>
            </a:r>
          </a:p>
        </p:txBody>
      </p:sp>
      <p:sp>
        <p:nvSpPr>
          <p:cNvPr id="4" name="Нашивка 3"/>
          <p:cNvSpPr/>
          <p:nvPr/>
        </p:nvSpPr>
        <p:spPr>
          <a:xfrm>
            <a:off x="2915816" y="2996952"/>
            <a:ext cx="5472608" cy="1440160"/>
          </a:xfrm>
          <a:prstGeom prst="chevr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50607"/>
                </a:solidFill>
              </a:rPr>
              <a:t>Гонка за внешними результатами в ущерб основной деятельности, чувство не стабильности и не защищенности педагогов</a:t>
            </a:r>
          </a:p>
        </p:txBody>
      </p:sp>
      <p:sp>
        <p:nvSpPr>
          <p:cNvPr id="9" name="Нашивка 8"/>
          <p:cNvSpPr/>
          <p:nvPr/>
        </p:nvSpPr>
        <p:spPr>
          <a:xfrm>
            <a:off x="2932228" y="4581128"/>
            <a:ext cx="5472608" cy="1512168"/>
          </a:xfrm>
          <a:prstGeom prst="chevr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50607"/>
                </a:solidFill>
              </a:rPr>
              <a:t>Фактический отход от НСОТ: начисление стимулирующих выплат в целях доведения до средней по региону, а не за достижение результатов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51520" y="6356350"/>
            <a:ext cx="4104456" cy="365125"/>
          </a:xfrm>
        </p:spPr>
        <p:txBody>
          <a:bodyPr/>
          <a:lstStyle/>
          <a:p>
            <a:r>
              <a:rPr lang="ru-RU" dirty="0" smtClean="0"/>
              <a:t>Родина Н.В., НИУ ВШЭ, Москва, 2014 г.</a:t>
            </a:r>
            <a:endParaRPr lang="ru-RU" dirty="0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326023" y="260648"/>
            <a:ext cx="8496944" cy="792088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050607"/>
                </a:solidFill>
              </a:rPr>
              <a:t>Какие произошли изменения в СОТ (примеры из регионов)</a:t>
            </a:r>
          </a:p>
        </p:txBody>
      </p:sp>
    </p:spTree>
    <p:extLst>
      <p:ext uri="{BB962C8B-B14F-4D97-AF65-F5344CB8AC3E}">
        <p14:creationId xmlns:p14="http://schemas.microsoft.com/office/powerpoint/2010/main" xmlns="" val="198319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5488" y="476672"/>
            <a:ext cx="8526992" cy="5184576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343682" y="186052"/>
            <a:ext cx="8496944" cy="792088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7200" b="1" kern="1200">
                <a:ln w="12700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solidFill>
                  <a:srgbClr val="050607"/>
                </a:solidFill>
              </a:rPr>
              <a:t>Различия между муниципалитетами по заработной плате педагогов общего образования в динамике</a:t>
            </a:r>
            <a:endParaRPr lang="ru-RU" sz="3200" dirty="0">
              <a:solidFill>
                <a:srgbClr val="050607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5238492"/>
            <a:ext cx="864096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691680" y="5229200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0607"/>
                </a:solidFill>
              </a:rPr>
              <a:t>Снижение</a:t>
            </a:r>
            <a:r>
              <a:rPr lang="ru-RU" dirty="0" smtClean="0">
                <a:solidFill>
                  <a:srgbClr val="050607"/>
                </a:solidFill>
              </a:rPr>
              <a:t> вариации между муниципалитетами по зарплате</a:t>
            </a:r>
            <a:endParaRPr lang="ru-RU" dirty="0">
              <a:solidFill>
                <a:srgbClr val="050607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5696809"/>
            <a:ext cx="864096" cy="288032"/>
          </a:xfrm>
          <a:prstGeom prst="rect">
            <a:avLst/>
          </a:prstGeom>
          <a:solidFill>
            <a:srgbClr val="2AF63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691680" y="5687517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0607"/>
                </a:solidFill>
              </a:rPr>
              <a:t>Повышение</a:t>
            </a:r>
            <a:r>
              <a:rPr lang="ru-RU" dirty="0" smtClean="0">
                <a:solidFill>
                  <a:srgbClr val="050607"/>
                </a:solidFill>
              </a:rPr>
              <a:t> вариации между муниципалитетами по зарплате</a:t>
            </a:r>
            <a:endParaRPr lang="ru-RU" dirty="0">
              <a:solidFill>
                <a:srgbClr val="050607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6165304"/>
            <a:ext cx="864096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691680" y="6156012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50607"/>
                </a:solidFill>
              </a:rPr>
              <a:t>Вариация между муниципалитетами по зарплате </a:t>
            </a:r>
            <a:r>
              <a:rPr lang="ru-RU" b="1" dirty="0" smtClean="0">
                <a:solidFill>
                  <a:srgbClr val="050607"/>
                </a:solidFill>
              </a:rPr>
              <a:t>постоянна</a:t>
            </a:r>
            <a:endParaRPr lang="ru-RU" b="1" dirty="0">
              <a:solidFill>
                <a:srgbClr val="0506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438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58385" y="2636912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50607"/>
                </a:solidFill>
              </a:rPr>
              <a:t>Спасибо за внимание!</a:t>
            </a:r>
            <a:endParaRPr lang="ru-RU" sz="3200" dirty="0">
              <a:solidFill>
                <a:srgbClr val="050607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5256584" cy="365125"/>
          </a:xfrm>
        </p:spPr>
        <p:txBody>
          <a:bodyPr/>
          <a:lstStyle/>
          <a:p>
            <a:pPr algn="ctr"/>
            <a:r>
              <a:rPr lang="ru-RU" dirty="0" smtClean="0"/>
              <a:t>Родина Н.В., НИУ ВШЭ, Москва, 2014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3207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TC101859868[[fn=Термический]]</Template>
  <TotalTime>1419</TotalTime>
  <Words>331</Words>
  <Application>Microsoft Office PowerPoint</Application>
  <PresentationFormat>Экран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Thermal</vt:lpstr>
      <vt:lpstr>Повышение заработных плат педагогов общего и дошкольного образования и изменение систем оплаты их труда</vt:lpstr>
      <vt:lpstr>Изменение зарплаты педагогических работников дошкольного образования</vt:lpstr>
      <vt:lpstr>Изменение зарплаты педагогических работников общего образования</vt:lpstr>
      <vt:lpstr>Покупательная способность зарплаты в дошкольном образовании</vt:lpstr>
      <vt:lpstr>Покупательная способность зарплаты в общем образовании</vt:lpstr>
      <vt:lpstr>Какие произошли изменения в СОТ (примеры из регионов)</vt:lpstr>
      <vt:lpstr>Какие произошли изменения в СОТ (примеры из регионов)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nrodina</dc:creator>
  <cp:lastModifiedBy>Хозяин</cp:lastModifiedBy>
  <cp:revision>63</cp:revision>
  <dcterms:created xsi:type="dcterms:W3CDTF">2014-01-15T11:13:40Z</dcterms:created>
  <dcterms:modified xsi:type="dcterms:W3CDTF">2014-04-27T12:54:06Z</dcterms:modified>
</cp:coreProperties>
</file>