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60" r:id="rId3"/>
    <p:sldId id="257" r:id="rId4"/>
    <p:sldId id="258" r:id="rId5"/>
    <p:sldId id="269" r:id="rId6"/>
    <p:sldId id="270" r:id="rId7"/>
    <p:sldId id="274" r:id="rId8"/>
    <p:sldId id="286" r:id="rId9"/>
    <p:sldId id="280" r:id="rId10"/>
    <p:sldId id="281" r:id="rId11"/>
    <p:sldId id="261" r:id="rId12"/>
    <p:sldId id="259" r:id="rId13"/>
    <p:sldId id="282" r:id="rId14"/>
    <p:sldId id="285" r:id="rId15"/>
    <p:sldId id="268" r:id="rId16"/>
    <p:sldId id="272" r:id="rId17"/>
    <p:sldId id="273" r:id="rId18"/>
    <p:sldId id="283" r:id="rId19"/>
    <p:sldId id="277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504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9875" autoAdjust="0"/>
    <p:restoredTop sz="92540" autoAdjust="0"/>
  </p:normalViewPr>
  <p:slideViewPr>
    <p:cSldViewPr>
      <p:cViewPr>
        <p:scale>
          <a:sx n="100" d="100"/>
          <a:sy n="100" d="100"/>
        </p:scale>
        <p:origin x="-42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95AFAF-0B70-4E2A-8F10-A3D35797A785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BDDF48-1BF5-46D2-8B59-4B098D3BEB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92821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Pathless land – </a:t>
            </a:r>
            <a:r>
              <a:rPr lang="ru-RU" dirty="0" smtClean="0"/>
              <a:t>из высказывания </a:t>
            </a:r>
            <a:r>
              <a:rPr lang="ru-RU" dirty="0" err="1" smtClean="0"/>
              <a:t>Дж.Кришнамурти</a:t>
            </a:r>
            <a:r>
              <a:rPr lang="ru-RU" dirty="0" smtClean="0"/>
              <a:t> </a:t>
            </a:r>
            <a:r>
              <a:rPr lang="en-US" dirty="0" smtClean="0"/>
              <a:t>“Truth is a pathless land”</a:t>
            </a:r>
            <a:r>
              <a:rPr lang="ru-RU" baseline="0" dirty="0" smtClean="0"/>
              <a:t>, отражающее его идею о том, что последние этапы духовного развития человека принципиально не кодифицируются. </a:t>
            </a:r>
            <a:r>
              <a:rPr lang="ru-RU" baseline="0" dirty="0" err="1" smtClean="0"/>
              <a:t>Контр-примеры</a:t>
            </a:r>
            <a:r>
              <a:rPr lang="ru-RU" baseline="0" dirty="0" smtClean="0"/>
              <a:t> – системы, направленные на решение этой задачи (уровни высшей йоги / </a:t>
            </a:r>
            <a:r>
              <a:rPr lang="ru-RU" baseline="0" dirty="0" err="1" smtClean="0"/>
              <a:t>тантры</a:t>
            </a:r>
            <a:r>
              <a:rPr lang="ru-RU" baseline="0" dirty="0" smtClean="0"/>
              <a:t> в ведической и буддистской традиции, система </a:t>
            </a:r>
            <a:r>
              <a:rPr lang="ru-RU" baseline="0" dirty="0" err="1" smtClean="0"/>
              <a:t>тарикатов</a:t>
            </a:r>
            <a:r>
              <a:rPr lang="ru-RU" baseline="0" dirty="0" smtClean="0"/>
              <a:t> в суфизме и др.)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DDF48-1BF5-46D2-8B59-4B098D3BEB09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05251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DDF48-1BF5-46D2-8B59-4B098D3BEB09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94860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CB57F-A4E2-43E3-B8D3-86AED1A202BB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CC732-AFB4-49E9-9CB8-2E2C4CD64C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63242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CB57F-A4E2-43E3-B8D3-86AED1A202BB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CC732-AFB4-49E9-9CB8-2E2C4CD64C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6360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CB57F-A4E2-43E3-B8D3-86AED1A202BB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CC732-AFB4-49E9-9CB8-2E2C4CD64C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20151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CB57F-A4E2-43E3-B8D3-86AED1A202BB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CC732-AFB4-49E9-9CB8-2E2C4CD64C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03897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CB57F-A4E2-43E3-B8D3-86AED1A202BB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CC732-AFB4-49E9-9CB8-2E2C4CD64C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11048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CB57F-A4E2-43E3-B8D3-86AED1A202BB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CC732-AFB4-49E9-9CB8-2E2C4CD64C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77958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CB57F-A4E2-43E3-B8D3-86AED1A202BB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CC732-AFB4-49E9-9CB8-2E2C4CD64C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10401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CB57F-A4E2-43E3-B8D3-86AED1A202BB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CC732-AFB4-49E9-9CB8-2E2C4CD64C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81764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CB57F-A4E2-43E3-B8D3-86AED1A202BB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CC732-AFB4-49E9-9CB8-2E2C4CD64C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12362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CB57F-A4E2-43E3-B8D3-86AED1A202BB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CC732-AFB4-49E9-9CB8-2E2C4CD64C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97723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CB57F-A4E2-43E3-B8D3-86AED1A202BB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CC732-AFB4-49E9-9CB8-2E2C4CD64C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4858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CB57F-A4E2-43E3-B8D3-86AED1A202BB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CC732-AFB4-49E9-9CB8-2E2C4CD64C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71809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670943"/>
            <a:ext cx="4943479" cy="1470025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Жизнь как </a:t>
            </a:r>
            <a:b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образование себя: </a:t>
            </a:r>
            <a:r>
              <a:rPr lang="ru-RU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новый взгляд на "обучение всю жизнь"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340696"/>
            <a:ext cx="6400800" cy="17526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Материалы для</a:t>
            </a:r>
            <a:b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обсуждения</a:t>
            </a:r>
          </a:p>
          <a:p>
            <a:pPr algn="l"/>
            <a:endParaRPr lang="ru-RU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П.Лукша, А. Прохоров</a:t>
            </a:r>
            <a:endParaRPr lang="ru-RU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" name="Picture 2" descr="C:\Users\Павел\Pictures\ladd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92080" y="698848"/>
            <a:ext cx="3672408" cy="5322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2637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 smtClean="0"/>
              <a:t>СТАДИЙНОСТЬ </a:t>
            </a:r>
            <a:r>
              <a:rPr lang="en-US" sz="2700" b="1" dirty="0" smtClean="0"/>
              <a:t>LLL </a:t>
            </a:r>
            <a:r>
              <a:rPr lang="ru-RU" sz="2700" b="1" dirty="0" smtClean="0"/>
              <a:t>ПО .Э. ЭРИКСОНУ: </a:t>
            </a:r>
            <a:br>
              <a:rPr lang="ru-RU" sz="2700" b="1" dirty="0" smtClean="0"/>
            </a:br>
            <a:r>
              <a:rPr lang="ru-RU" sz="2700" b="1" dirty="0" smtClean="0">
                <a:latin typeface="Calibri" charset="0"/>
              </a:rPr>
              <a:t>девять возрастных укладов жизни</a:t>
            </a:r>
            <a:r>
              <a:rPr lang="ru-RU" sz="4000" dirty="0">
                <a:latin typeface="Calibri" charset="0"/>
              </a:rPr>
              <a:t/>
            </a:r>
            <a:br>
              <a:rPr lang="ru-RU" sz="4000" dirty="0">
                <a:latin typeface="Calibri" charset="0"/>
              </a:rPr>
            </a:br>
            <a:endParaRPr lang="ru-RU" sz="4000" dirty="0">
              <a:latin typeface="Calibri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33997330"/>
              </p:ext>
            </p:extLst>
          </p:nvPr>
        </p:nvGraphicFramePr>
        <p:xfrm>
          <a:off x="758509" y="1130671"/>
          <a:ext cx="7487598" cy="5457452"/>
        </p:xfrm>
        <a:graphic>
          <a:graphicData uri="http://schemas.openxmlformats.org/drawingml/2006/table">
            <a:tbl>
              <a:tblPr/>
              <a:tblGrid>
                <a:gridCol w="1711055"/>
                <a:gridCol w="5776543"/>
              </a:tblGrid>
              <a:tr h="13482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Arial" charset="0"/>
                        </a:rPr>
                        <a:t>Возраст</a:t>
                      </a:r>
                      <a:endParaRPr kumimoji="0" lang="ru-RU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Arial" charset="0"/>
                        </a:rPr>
                        <a:t>«Жизненные качества»                       по Э. Эриксону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1685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</a:rPr>
                        <a:t>половое созревание - 18-19 лет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</a:rPr>
                        <a:t>Эго-идентичность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</a:rPr>
                        <a:t>VS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</a:rPr>
                        <a:t> ролевое смешение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6291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</a:rPr>
                        <a:t>20-25 лет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</a:rPr>
                        <a:t>Интимность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</a:rPr>
                        <a:t>VS</a:t>
                      </a: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</a:rPr>
                        <a:t> изоляция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0235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</a:rPr>
                        <a:t>25-35 лет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Самоактуализация</a:t>
                      </a:r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(утверждение себя в жизни)  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VS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жизненная неудача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(ощущение неудавшейся, несостоявшейся жизни)</a:t>
                      </a:r>
                      <a:r>
                        <a:rPr lang="ru-RU" dirty="0" smtClean="0">
                          <a:effectLst/>
                        </a:rPr>
                        <a:t> 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6291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</a:rPr>
                        <a:t>35-65 лет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</a:rPr>
                        <a:t>Продуктивность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</a:rPr>
                        <a:t>VS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</a:rPr>
                        <a:t> застой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934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</a:rPr>
                        <a:t>65 - смерть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</a:rPr>
                        <a:t>Эго-интеграция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</a:rPr>
                        <a:t>VS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</a:rPr>
                        <a:t> отчаяние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483257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4624"/>
            <a:ext cx="8229600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ru-RU" sz="2400" b="1" dirty="0" smtClean="0"/>
              <a:t>НЕКОТОРЫЕ ПРЕДВАРИТЕЛЬНЫЕ КОНЦЕПЦИИ ЦЕЛОСТНОЙ СИСТЕМЫ ОБРАЗОВАНИЯ (КАК ЭТО ОБСУЖДАЕТСЯ СЕЙЧАС)</a:t>
            </a:r>
            <a:endParaRPr lang="ru-RU" sz="2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331640" y="5877272"/>
            <a:ext cx="61926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Трансформационные кризисы, в </a:t>
            </a:r>
            <a:r>
              <a:rPr lang="ru-RU" dirty="0" err="1" smtClean="0"/>
              <a:t>т.ч</a:t>
            </a:r>
            <a:r>
              <a:rPr lang="ru-RU" dirty="0" smtClean="0"/>
              <a:t>. кризисы перехода между стадиями, (пока) не сопровождаются, что ведет к застреваниям и личностным трагедиям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539552" y="2204864"/>
            <a:ext cx="1512168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23528" y="2446436"/>
            <a:ext cx="213392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Первый этап (СВ): социальные и технические навыки, основы мышления, мораль. Обучение и воспитание доминирует над самостоятельной работой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771800" y="2420888"/>
            <a:ext cx="30963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Второй этап (ВВ): самостоятельность и внимание к собственным интересам с учетом социальной взрослости и накопленного жизненного опыта</a:t>
            </a:r>
            <a:br>
              <a:rPr lang="ru-RU" dirty="0" smtClean="0"/>
            </a:br>
            <a:r>
              <a:rPr lang="ru-RU" dirty="0" smtClean="0"/>
              <a:t>Проектно-ориентированное образование (проект = отражение целей)</a:t>
            </a:r>
          </a:p>
          <a:p>
            <a:r>
              <a:rPr lang="ru-RU" dirty="0" smtClean="0"/>
              <a:t>«Новая инициация» (вызов и взятие ответственности)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84168" y="2420888"/>
            <a:ext cx="25202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Третий этап (ПВ): обсуждается как </a:t>
            </a:r>
            <a:r>
              <a:rPr lang="ru-RU" dirty="0" err="1" smtClean="0"/>
              <a:t>нетехнологизируемый</a:t>
            </a:r>
            <a:r>
              <a:rPr lang="ru-RU" dirty="0" smtClean="0"/>
              <a:t>, но практики разных школ (напр. веданта, суфизм) говорят о возможности прохождения через цикл управляемых внутренних кризисов </a:t>
            </a:r>
            <a:endParaRPr lang="ru-RU" dirty="0"/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3131840" y="2204864"/>
            <a:ext cx="1512168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6228184" y="2204864"/>
            <a:ext cx="1512168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35496" y="1558533"/>
            <a:ext cx="27080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Классическая педагогика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(образование-1)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987824" y="1556792"/>
            <a:ext cx="28803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Антропагогика </a:t>
            </a:r>
          </a:p>
          <a:p>
            <a:r>
              <a:rPr lang="ru-RU" dirty="0" smtClean="0"/>
              <a:t>(образование-2)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012160" y="980728"/>
            <a:ext cx="31318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Вне области </a:t>
            </a:r>
          </a:p>
          <a:p>
            <a:r>
              <a:rPr lang="ru-RU" dirty="0" smtClean="0"/>
              <a:t>педагогических дискуссий </a:t>
            </a:r>
          </a:p>
          <a:p>
            <a:r>
              <a:rPr lang="ru-RU" dirty="0" smtClean="0"/>
              <a:t>(</a:t>
            </a:r>
            <a:r>
              <a:rPr lang="ru-RU" b="1" dirty="0" smtClean="0">
                <a:solidFill>
                  <a:srgbClr val="FF0000"/>
                </a:solidFill>
              </a:rPr>
              <a:t>предельная антропагогика</a:t>
            </a:r>
            <a:r>
              <a:rPr lang="ru-RU" dirty="0" smtClean="0"/>
              <a:t>)</a:t>
            </a:r>
            <a:br>
              <a:rPr lang="ru-RU" dirty="0" smtClean="0"/>
            </a:br>
            <a:r>
              <a:rPr lang="ru-RU" dirty="0" smtClean="0"/>
              <a:t>(образование-3)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78635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4624"/>
            <a:ext cx="8229600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ru-RU" sz="2400" b="1" dirty="0" smtClean="0"/>
              <a:t>ПЕРЕОСМЫСЛЕНИЕ СОДЕРЖАНИЯ ОБРАЗОВАНИЯ (</a:t>
            </a:r>
            <a:r>
              <a:rPr lang="en-US" sz="2400" b="1" dirty="0" smtClean="0"/>
              <a:t>CURRICULUM) </a:t>
            </a:r>
            <a:r>
              <a:rPr lang="ru-RU" sz="2400" b="1" dirty="0" smtClean="0"/>
              <a:t>В ПОЛНОМ ЦИКЛЕ РАЗВИТИЯ</a:t>
            </a:r>
            <a:endParaRPr lang="ru-RU" sz="2400" b="1" dirty="0"/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1043608" y="2348880"/>
            <a:ext cx="187220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>
            <a:off x="1331640" y="5807005"/>
            <a:ext cx="187220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3275856" y="5807005"/>
            <a:ext cx="187220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292080" y="5807005"/>
            <a:ext cx="187220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Дуга 9"/>
          <p:cNvSpPr/>
          <p:nvPr/>
        </p:nvSpPr>
        <p:spPr>
          <a:xfrm>
            <a:off x="1187624" y="1916832"/>
            <a:ext cx="1728192" cy="648072"/>
          </a:xfrm>
          <a:prstGeom prst="arc">
            <a:avLst>
              <a:gd name="adj1" fmla="val 10830690"/>
              <a:gd name="adj2" fmla="val 0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Скругленная соединительная линия 11"/>
          <p:cNvCxnSpPr>
            <a:stCxn id="10" idx="2"/>
            <a:endCxn id="10" idx="0"/>
          </p:cNvCxnSpPr>
          <p:nvPr/>
        </p:nvCxnSpPr>
        <p:spPr>
          <a:xfrm rot="5400000" flipH="1">
            <a:off x="2047434" y="1372486"/>
            <a:ext cx="8898" cy="1727866"/>
          </a:xfrm>
          <a:prstGeom prst="curvedConnector3">
            <a:avLst>
              <a:gd name="adj1" fmla="val 5710714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525178" y="1484784"/>
            <a:ext cx="54027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Сейчас требования к содержанию и формам подготовки от начальной школы до университета задаются с учетом </a:t>
            </a:r>
            <a:r>
              <a:rPr lang="ru-RU" b="1" dirty="0" smtClean="0">
                <a:solidFill>
                  <a:srgbClr val="FF0000"/>
                </a:solidFill>
              </a:rPr>
              <a:t>задачи  формирования социально адаптивных и экономически продуктивных индивидов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8" name="Дуга 17"/>
          <p:cNvSpPr/>
          <p:nvPr/>
        </p:nvSpPr>
        <p:spPr>
          <a:xfrm>
            <a:off x="1403648" y="5374957"/>
            <a:ext cx="1728192" cy="648072"/>
          </a:xfrm>
          <a:prstGeom prst="arc">
            <a:avLst>
              <a:gd name="adj1" fmla="val 10830690"/>
              <a:gd name="adj2" fmla="val 0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Скругленная соединительная линия 18"/>
          <p:cNvCxnSpPr>
            <a:stCxn id="18" idx="2"/>
            <a:endCxn id="18" idx="0"/>
          </p:cNvCxnSpPr>
          <p:nvPr/>
        </p:nvCxnSpPr>
        <p:spPr>
          <a:xfrm rot="5400000" flipH="1">
            <a:off x="2263458" y="4830611"/>
            <a:ext cx="8898" cy="1727866"/>
          </a:xfrm>
          <a:prstGeom prst="curvedConnector3">
            <a:avLst>
              <a:gd name="adj1" fmla="val 5710714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Дуга 20"/>
          <p:cNvSpPr/>
          <p:nvPr/>
        </p:nvSpPr>
        <p:spPr>
          <a:xfrm>
            <a:off x="1403648" y="5014917"/>
            <a:ext cx="3744416" cy="1008112"/>
          </a:xfrm>
          <a:prstGeom prst="arc">
            <a:avLst>
              <a:gd name="adj1" fmla="val 10830690"/>
              <a:gd name="adj2" fmla="val 0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2" name="Скругленная соединительная линия 21"/>
          <p:cNvCxnSpPr>
            <a:stCxn id="21" idx="2"/>
            <a:endCxn id="21" idx="0"/>
          </p:cNvCxnSpPr>
          <p:nvPr/>
        </p:nvCxnSpPr>
        <p:spPr>
          <a:xfrm rot="5400000" flipH="1">
            <a:off x="3269289" y="3640198"/>
            <a:ext cx="13841" cy="3743710"/>
          </a:xfrm>
          <a:prstGeom prst="curvedConnector3">
            <a:avLst>
              <a:gd name="adj1" fmla="val 5710714"/>
            </a:avLst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4" name="Дуга 23"/>
          <p:cNvSpPr/>
          <p:nvPr/>
        </p:nvSpPr>
        <p:spPr>
          <a:xfrm>
            <a:off x="1475656" y="4654877"/>
            <a:ext cx="5472608" cy="1008112"/>
          </a:xfrm>
          <a:prstGeom prst="arc">
            <a:avLst>
              <a:gd name="adj1" fmla="val 10830690"/>
              <a:gd name="adj2" fmla="val 0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5" name="Скругленная соединительная линия 24"/>
          <p:cNvCxnSpPr>
            <a:stCxn id="24" idx="2"/>
            <a:endCxn id="24" idx="0"/>
          </p:cNvCxnSpPr>
          <p:nvPr/>
        </p:nvCxnSpPr>
        <p:spPr>
          <a:xfrm rot="5400000" flipH="1">
            <a:off x="4205556" y="2416225"/>
            <a:ext cx="13841" cy="5471576"/>
          </a:xfrm>
          <a:prstGeom prst="curvedConnector3">
            <a:avLst>
              <a:gd name="adj1" fmla="val 5710714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6" name="Стрелка вниз 25"/>
          <p:cNvSpPr/>
          <p:nvPr/>
        </p:nvSpPr>
        <p:spPr>
          <a:xfrm>
            <a:off x="611560" y="2996952"/>
            <a:ext cx="792088" cy="1008112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1187624" y="5949280"/>
            <a:ext cx="20885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Требования</a:t>
            </a:r>
            <a:br>
              <a:rPr lang="ru-RU" dirty="0" smtClean="0"/>
            </a:br>
            <a:r>
              <a:rPr lang="ru-RU" dirty="0" smtClean="0"/>
              <a:t>соц. адаптации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2915817" y="5951021"/>
            <a:ext cx="2520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Серьезность, честность, необратимость, открытость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5580112" y="5951021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Проявления «просветленности»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1331640" y="1988840"/>
            <a:ext cx="1261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цикл до СВ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1619672" y="5374957"/>
            <a:ext cx="1261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цикл до СВ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3525178" y="5374957"/>
            <a:ext cx="1262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цикл до ВВ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5508104" y="5374957"/>
            <a:ext cx="1282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цикл до ПВ</a:t>
            </a:r>
            <a:endParaRPr lang="ru-RU" dirty="0"/>
          </a:p>
        </p:txBody>
      </p:sp>
      <p:sp>
        <p:nvSpPr>
          <p:cNvPr id="36" name="Дуга 35"/>
          <p:cNvSpPr/>
          <p:nvPr/>
        </p:nvSpPr>
        <p:spPr>
          <a:xfrm>
            <a:off x="3347864" y="5302949"/>
            <a:ext cx="1728192" cy="648072"/>
          </a:xfrm>
          <a:prstGeom prst="arc">
            <a:avLst>
              <a:gd name="adj1" fmla="val 10830690"/>
              <a:gd name="adj2" fmla="val 0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7" name="Скругленная соединительная линия 36"/>
          <p:cNvCxnSpPr>
            <a:stCxn id="36" idx="2"/>
            <a:endCxn id="36" idx="0"/>
          </p:cNvCxnSpPr>
          <p:nvPr/>
        </p:nvCxnSpPr>
        <p:spPr>
          <a:xfrm rot="5400000" flipH="1">
            <a:off x="4207674" y="4758603"/>
            <a:ext cx="8898" cy="1727866"/>
          </a:xfrm>
          <a:prstGeom prst="curvedConnector3">
            <a:avLst>
              <a:gd name="adj1" fmla="val 5710714"/>
            </a:avLst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9" name="Дуга 38"/>
          <p:cNvSpPr/>
          <p:nvPr/>
        </p:nvSpPr>
        <p:spPr>
          <a:xfrm>
            <a:off x="5292080" y="5230941"/>
            <a:ext cx="1728192" cy="648072"/>
          </a:xfrm>
          <a:prstGeom prst="arc">
            <a:avLst>
              <a:gd name="adj1" fmla="val 10830690"/>
              <a:gd name="adj2" fmla="val 0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0" name="Скругленная соединительная линия 39"/>
          <p:cNvCxnSpPr>
            <a:stCxn id="39" idx="2"/>
            <a:endCxn id="39" idx="0"/>
          </p:cNvCxnSpPr>
          <p:nvPr/>
        </p:nvCxnSpPr>
        <p:spPr>
          <a:xfrm rot="5400000" flipH="1">
            <a:off x="6151890" y="4686595"/>
            <a:ext cx="8898" cy="1727866"/>
          </a:xfrm>
          <a:prstGeom prst="curvedConnector3">
            <a:avLst>
              <a:gd name="adj1" fmla="val 5710714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5" name="Дуга 44"/>
          <p:cNvSpPr/>
          <p:nvPr/>
        </p:nvSpPr>
        <p:spPr>
          <a:xfrm>
            <a:off x="3275856" y="5014917"/>
            <a:ext cx="3744416" cy="1008112"/>
          </a:xfrm>
          <a:prstGeom prst="arc">
            <a:avLst>
              <a:gd name="adj1" fmla="val 10830690"/>
              <a:gd name="adj2" fmla="val 0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6" name="Скругленная соединительная линия 45"/>
          <p:cNvCxnSpPr>
            <a:stCxn id="45" idx="2"/>
            <a:endCxn id="45" idx="0"/>
          </p:cNvCxnSpPr>
          <p:nvPr/>
        </p:nvCxnSpPr>
        <p:spPr>
          <a:xfrm rot="5400000" flipH="1">
            <a:off x="5141497" y="3640198"/>
            <a:ext cx="13841" cy="3743710"/>
          </a:xfrm>
          <a:prstGeom prst="curvedConnector3">
            <a:avLst>
              <a:gd name="adj1" fmla="val 5710714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1907704" y="3081734"/>
            <a:ext cx="7488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Но что, если  эти требования будут задаваться из цели</a:t>
            </a:r>
            <a:r>
              <a:rPr lang="ru-RU" b="1" dirty="0" smtClean="0">
                <a:solidFill>
                  <a:srgbClr val="FF0000"/>
                </a:solidFill>
              </a:rPr>
              <a:t> максимальной реализации индивида</a:t>
            </a:r>
            <a:r>
              <a:rPr lang="ru-RU" dirty="0" smtClean="0"/>
              <a:t>? Какие компоненты подготовки должны будут добавиться или уйти на предыдущих этапах?</a:t>
            </a:r>
            <a:endParaRPr lang="ru-RU" dirty="0"/>
          </a:p>
        </p:txBody>
      </p:sp>
      <p:sp>
        <p:nvSpPr>
          <p:cNvPr id="48" name="TextBox 47"/>
          <p:cNvSpPr txBox="1"/>
          <p:nvPr/>
        </p:nvSpPr>
        <p:spPr>
          <a:xfrm>
            <a:off x="181076" y="1268760"/>
            <a:ext cx="1654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образование-1</a:t>
            </a:r>
            <a:endParaRPr lang="ru-RU" dirty="0"/>
          </a:p>
        </p:txBody>
      </p:sp>
      <p:sp>
        <p:nvSpPr>
          <p:cNvPr id="49" name="TextBox 48"/>
          <p:cNvSpPr txBox="1"/>
          <p:nvPr/>
        </p:nvSpPr>
        <p:spPr>
          <a:xfrm>
            <a:off x="111639" y="4150821"/>
            <a:ext cx="2012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образование 1-2-3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59071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 animBg="1"/>
      <p:bldP spid="21" grpId="0" animBg="1"/>
      <p:bldP spid="24" grpId="0" animBg="1"/>
      <p:bldP spid="27" grpId="0"/>
      <p:bldP spid="28" grpId="0"/>
      <p:bldP spid="29" grpId="0"/>
      <p:bldP spid="29" grpId="1"/>
      <p:bldP spid="31" grpId="0"/>
      <p:bldP spid="32" grpId="0"/>
      <p:bldP spid="33" grpId="0"/>
      <p:bldP spid="36" grpId="0" animBg="1"/>
      <p:bldP spid="39" grpId="0" animBg="1"/>
      <p:bldP spid="45" grpId="0" animBg="1"/>
      <p:bldP spid="4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70586"/>
          </a:xfrm>
        </p:spPr>
        <p:txBody>
          <a:bodyPr>
            <a:normAutofit/>
          </a:bodyPr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«...здоровые дети не будут бояться жизни, </a:t>
            </a:r>
            <a:br>
              <a:rPr lang="ru-RU" b="1" i="1" dirty="0" smtClean="0"/>
            </a:br>
            <a:r>
              <a:rPr lang="ru-RU" b="1" i="1" dirty="0" smtClean="0"/>
              <a:t>если окружающие их старики достаточно мудры, </a:t>
            </a:r>
            <a:br>
              <a:rPr lang="ru-RU" b="1" i="1" dirty="0" smtClean="0"/>
            </a:br>
            <a:r>
              <a:rPr lang="ru-RU" b="1" i="1" dirty="0" smtClean="0"/>
              <a:t>чтобы не бояться смерти...»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(Э. Эриксон)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85926"/>
          </a:xfrm>
        </p:spPr>
        <p:txBody>
          <a:bodyPr/>
          <a:lstStyle/>
          <a:p>
            <a:r>
              <a:rPr lang="ru-RU" b="1" dirty="0" smtClean="0"/>
              <a:t>Антропагогика : </a:t>
            </a:r>
            <a:br>
              <a:rPr lang="ru-RU" b="1" dirty="0" smtClean="0"/>
            </a:br>
            <a:r>
              <a:rPr lang="ru-RU" b="1" dirty="0" smtClean="0"/>
              <a:t>теоретические основания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071678"/>
            <a:ext cx="8786874" cy="4429156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Психагогика</a:t>
            </a:r>
            <a:r>
              <a:rPr lang="ru-RU" dirty="0" smtClean="0"/>
              <a:t>   (А. </a:t>
            </a:r>
            <a:r>
              <a:rPr lang="ru-RU" dirty="0" err="1" smtClean="0"/>
              <a:t>Кронфельд</a:t>
            </a:r>
            <a:r>
              <a:rPr lang="ru-RU" dirty="0" smtClean="0"/>
              <a:t>, 1927; </a:t>
            </a:r>
          </a:p>
          <a:p>
            <a:pPr>
              <a:buNone/>
            </a:pPr>
            <a:r>
              <a:rPr lang="ru-RU" dirty="0" smtClean="0"/>
              <a:t>    М. Фуко «Герменевтика субъекта», 1982; </a:t>
            </a:r>
          </a:p>
          <a:p>
            <a:pPr>
              <a:buNone/>
            </a:pPr>
            <a:r>
              <a:rPr lang="ru-RU" dirty="0" smtClean="0"/>
              <a:t>    А. Пузырей, 1991) 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Синергийная антропология </a:t>
            </a:r>
            <a:r>
              <a:rPr lang="ru-RU" dirty="0" smtClean="0"/>
              <a:t>(С. Хоружий, О. Генисаретский) 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«Понимающая психотерапия» </a:t>
            </a:r>
            <a:r>
              <a:rPr lang="ru-RU" dirty="0" smtClean="0"/>
              <a:t>Ф. </a:t>
            </a:r>
            <a:r>
              <a:rPr lang="ru-RU" dirty="0" err="1" smtClean="0"/>
              <a:t>Василюка</a:t>
            </a:r>
            <a:endParaRPr lang="ru-RU" dirty="0" smtClean="0"/>
          </a:p>
          <a:p>
            <a:r>
              <a:rPr lang="ru-RU" dirty="0" smtClean="0"/>
              <a:t>Руководства по внутренней работе в религиозных традициях (исихазм, суфизм, даосизм, дзен-буддизм, индуизм, иудаизм, </a:t>
            </a:r>
            <a:r>
              <a:rPr lang="en-US" dirty="0" smtClean="0"/>
              <a:t>etc.)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38305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-27384"/>
            <a:ext cx="8435280" cy="1143000"/>
          </a:xfrm>
        </p:spPr>
        <p:txBody>
          <a:bodyPr>
            <a:noAutofit/>
          </a:bodyPr>
          <a:lstStyle/>
          <a:p>
            <a:pPr algn="l"/>
            <a:r>
              <a:rPr lang="ru-RU" sz="2400" b="1" dirty="0" smtClean="0"/>
              <a:t>ПЕРЕОСМЫСЛЕНИЕ СОДЕРЖАНИЯ: </a:t>
            </a:r>
            <a:br>
              <a:rPr lang="ru-RU" sz="2400" b="1" dirty="0" smtClean="0"/>
            </a:br>
            <a:r>
              <a:rPr lang="ru-RU" sz="2400" b="1" dirty="0" smtClean="0"/>
              <a:t>ПРАКТИКИ, ИНСТРУМЕНТЫ И СРЕДЫ РЕАЛИЗАЦИИ САМОСТИ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980729"/>
            <a:ext cx="864096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b="1" dirty="0" smtClean="0">
                <a:solidFill>
                  <a:srgbClr val="FF0000"/>
                </a:solidFill>
              </a:rPr>
              <a:t>Образование-1-2-3 существовало в ряде духовных традиций </a:t>
            </a:r>
            <a:r>
              <a:rPr lang="ru-RU" dirty="0" smtClean="0"/>
              <a:t>(иудаизм, даосизм, исихазм, суфизм, буддизм), имело адекватные практики и среды, и </a:t>
            </a:r>
            <a:r>
              <a:rPr lang="ru-RU" b="1" dirty="0" smtClean="0">
                <a:solidFill>
                  <a:srgbClr val="FF0000"/>
                </a:solidFill>
              </a:rPr>
              <a:t>достаточно эффективно работало для аграрной цивилизации</a:t>
            </a:r>
            <a:r>
              <a:rPr lang="ru-RU" dirty="0" smtClean="0"/>
              <a:t>. В </a:t>
            </a:r>
            <a:r>
              <a:rPr lang="ru-RU" dirty="0" err="1" smtClean="0"/>
              <a:t>т.ч</a:t>
            </a:r>
            <a:r>
              <a:rPr lang="ru-RU" dirty="0" smtClean="0"/>
              <a:t>. – что крайне важно – в эпоху </a:t>
            </a:r>
            <a:r>
              <a:rPr lang="ru-RU" dirty="0" err="1" smtClean="0"/>
              <a:t>доцифровой</a:t>
            </a:r>
            <a:r>
              <a:rPr lang="ru-RU" dirty="0" smtClean="0"/>
              <a:t> коммуникации, когда не существовало особой проблемы разобщенности оффлайн-жизни и онлайн-жизни.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Современная цивилизация нуждается в переосмыслении, реконструкции и  достройке практик и инструментария для создания новой модели образования-1-2-3. Эта модель должна быть проработана по ряду направлений, в частности:</a:t>
            </a:r>
          </a:p>
          <a:p>
            <a:pPr marL="800100" lvl="1" indent="-342900">
              <a:buFont typeface="+mj-lt"/>
              <a:buAutoNum type="alphaLcPeriod"/>
            </a:pPr>
            <a:r>
              <a:rPr lang="ru-RU" dirty="0" smtClean="0"/>
              <a:t>должны быть найдены </a:t>
            </a:r>
            <a:r>
              <a:rPr lang="ru-RU" b="1" dirty="0" smtClean="0">
                <a:solidFill>
                  <a:srgbClr val="FF0000"/>
                </a:solidFill>
              </a:rPr>
              <a:t>современные практики развития внутренних качеств </a:t>
            </a:r>
            <a:r>
              <a:rPr lang="ru-RU" dirty="0" smtClean="0"/>
              <a:t>(напр. новые способы медитации и другие психофизические упражнения), органично </a:t>
            </a:r>
            <a:r>
              <a:rPr lang="ru-RU" b="1" dirty="0" smtClean="0"/>
              <a:t>связанные с продолжением древних духовных традиций</a:t>
            </a:r>
          </a:p>
          <a:p>
            <a:pPr marL="800100" lvl="1" indent="-342900">
              <a:buFont typeface="+mj-lt"/>
              <a:buAutoNum type="alphaLcPeriod"/>
            </a:pPr>
            <a:r>
              <a:rPr lang="ru-RU" dirty="0" smtClean="0"/>
              <a:t>нужно найти </a:t>
            </a:r>
            <a:r>
              <a:rPr lang="ru-RU" b="1" dirty="0" smtClean="0">
                <a:solidFill>
                  <a:srgbClr val="FF0000"/>
                </a:solidFill>
              </a:rPr>
              <a:t>способы интеграции этих практик с повседневной </a:t>
            </a:r>
            <a:r>
              <a:rPr lang="ru-RU" dirty="0" smtClean="0"/>
              <a:t>(деловой и личной) </a:t>
            </a:r>
            <a:r>
              <a:rPr lang="ru-RU" b="1" dirty="0" smtClean="0">
                <a:solidFill>
                  <a:srgbClr val="FF0000"/>
                </a:solidFill>
              </a:rPr>
              <a:t>жизнью людей </a:t>
            </a:r>
            <a:r>
              <a:rPr lang="ru-RU" b="1" dirty="0" smtClean="0"/>
              <a:t>в современной цивилизации </a:t>
            </a:r>
          </a:p>
          <a:p>
            <a:pPr marL="800100" lvl="1" indent="-342900">
              <a:buFont typeface="+mj-lt"/>
              <a:buAutoNum type="alphaLcPeriod"/>
            </a:pPr>
            <a:r>
              <a:rPr lang="ru-RU" dirty="0" smtClean="0"/>
              <a:t>Нужно разработать </a:t>
            </a:r>
            <a:r>
              <a:rPr lang="ru-RU" b="1" dirty="0" smtClean="0">
                <a:solidFill>
                  <a:srgbClr val="FF0000"/>
                </a:solidFill>
              </a:rPr>
              <a:t>специальные образовательные пространства и специальные тренажеры</a:t>
            </a:r>
            <a:r>
              <a:rPr lang="ru-RU" dirty="0" smtClean="0"/>
              <a:t>, благоприятствующие этой задаче (подобно тому, как развивающе-формирующие среды формируют основы чувственного восприятия и интеллекта у ребенка)</a:t>
            </a:r>
          </a:p>
          <a:p>
            <a:pPr marL="800100" lvl="1" indent="-342900">
              <a:buFont typeface="+mj-lt"/>
              <a:buAutoNum type="alphaLcPeriod"/>
            </a:pPr>
            <a:r>
              <a:rPr lang="ru-RU" dirty="0" smtClean="0"/>
              <a:t>Нужно присутствие компонентов подготовки к задачам образования-2 в образовании-1, и образования-3 в образовании-2, т.е. </a:t>
            </a:r>
            <a:r>
              <a:rPr lang="ru-RU" b="1" dirty="0" smtClean="0">
                <a:solidFill>
                  <a:srgbClr val="FF0000"/>
                </a:solidFill>
              </a:rPr>
              <a:t>представление о новой сквозной модели должно быть встроено в </a:t>
            </a:r>
            <a:r>
              <a:rPr lang="en-US" b="1" dirty="0" smtClean="0">
                <a:solidFill>
                  <a:srgbClr val="FF0000"/>
                </a:solidFill>
              </a:rPr>
              <a:t>LLL</a:t>
            </a:r>
            <a:endParaRPr lang="ru-RU" b="1" dirty="0" smtClean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ru-RU" dirty="0" smtClean="0"/>
          </a:p>
          <a:p>
            <a:pPr marL="342900" indent="-34290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15351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ПРЕДВАРИТЕЛЬНЫЕ ВЫВОДЫ</a:t>
            </a:r>
            <a:endParaRPr lang="ru-RU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966738"/>
            <a:ext cx="8280920" cy="56169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ru-RU" dirty="0" smtClean="0"/>
              <a:t>Корневая проблема образовательной системы – в том, что по своим сути и форме это </a:t>
            </a:r>
            <a:r>
              <a:rPr lang="ru-RU" b="1" dirty="0" smtClean="0">
                <a:solidFill>
                  <a:srgbClr val="FF0000"/>
                </a:solidFill>
              </a:rPr>
              <a:t>система по переработке людей для целей общества, но не по работе на раскрытие человеческого потенциала</a:t>
            </a:r>
            <a:r>
              <a:rPr lang="ru-RU" dirty="0" smtClean="0"/>
              <a:t>.  Она не человеко-центрирована.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ru-RU" dirty="0" smtClean="0"/>
              <a:t>Существующая модель «обучения на протяжении всей жизни» (</a:t>
            </a:r>
            <a:r>
              <a:rPr lang="en-US" dirty="0" smtClean="0"/>
              <a:t>LLL)</a:t>
            </a:r>
            <a:r>
              <a:rPr lang="ru-RU" dirty="0" smtClean="0"/>
              <a:t>, направленная на «поддержание компетенций в актуальном состоянии» - по сути, представляет собой </a:t>
            </a:r>
            <a:r>
              <a:rPr lang="ru-RU" dirty="0" smtClean="0">
                <a:solidFill>
                  <a:srgbClr val="FF0000"/>
                </a:solidFill>
              </a:rPr>
              <a:t>способ текущего ремонта и модернизации этих «человеческих механизмов».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ru-RU" dirty="0" smtClean="0"/>
              <a:t>Особенно явно проблемы системы</a:t>
            </a:r>
            <a:r>
              <a:rPr lang="en-US" dirty="0" smtClean="0"/>
              <a:t> </a:t>
            </a:r>
            <a:r>
              <a:rPr lang="ru-RU" dirty="0" smtClean="0"/>
              <a:t>непрерывного образования видны в двух моментах:</a:t>
            </a:r>
          </a:p>
          <a:p>
            <a:pPr marL="800100" lvl="1" indent="-342900">
              <a:spcAft>
                <a:spcPts val="600"/>
              </a:spcAft>
              <a:buFont typeface="+mj-lt"/>
              <a:buAutoNum type="alphaLcPeriod"/>
            </a:pPr>
            <a:r>
              <a:rPr lang="ru-RU" dirty="0" smtClean="0">
                <a:solidFill>
                  <a:srgbClr val="FF0000"/>
                </a:solidFill>
              </a:rPr>
              <a:t>их полная неспособность сопроводить личностные возрастные кризисы </a:t>
            </a:r>
            <a:r>
              <a:rPr lang="ru-RU" dirty="0" smtClean="0"/>
              <a:t>(являющиеся массовым явлением и имеющие большие экономические и социальные последствия)</a:t>
            </a:r>
          </a:p>
          <a:p>
            <a:pPr marL="800100" lvl="1" indent="-342900">
              <a:spcAft>
                <a:spcPts val="600"/>
              </a:spcAft>
              <a:buFont typeface="+mj-lt"/>
              <a:buAutoNum type="alphaLcPeriod"/>
            </a:pPr>
            <a:r>
              <a:rPr lang="ru-RU" dirty="0" smtClean="0">
                <a:solidFill>
                  <a:srgbClr val="FF0000"/>
                </a:solidFill>
              </a:rPr>
              <a:t>их неспособность вовлечь пожилых и старых людей </a:t>
            </a:r>
            <a:r>
              <a:rPr lang="ru-RU" dirty="0" smtClean="0"/>
              <a:t>(которые «списываются за негодностью»).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ru-RU" b="1" dirty="0" smtClean="0"/>
              <a:t>Переход к образованию, направленному на полное раскрытие человеческого потенциала </a:t>
            </a:r>
            <a:r>
              <a:rPr lang="ru-RU" dirty="0" smtClean="0"/>
              <a:t>(мы называем ее образование-1-2-3) и </a:t>
            </a:r>
            <a:r>
              <a:rPr lang="ru-RU" b="1" dirty="0" smtClean="0"/>
              <a:t>должен быть </a:t>
            </a:r>
            <a:r>
              <a:rPr lang="ru-RU" b="1" dirty="0" smtClean="0">
                <a:solidFill>
                  <a:srgbClr val="FF0000"/>
                </a:solidFill>
              </a:rPr>
              <a:t>ГЛАВНОЙ ЦЕЛЬЮ ОБРАЗОВАТЕЛЬНЫХ РЕФОРМ</a:t>
            </a:r>
            <a:r>
              <a:rPr lang="ru-RU" b="1" dirty="0" smtClean="0"/>
              <a:t>.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524188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ru-RU" sz="2400" b="1" dirty="0" smtClean="0"/>
              <a:t>ПРЕДВАРИТЕЛЬНЫЕ ВЫВОДЫ (2)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692696"/>
            <a:ext cx="874846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+mj-lt"/>
              <a:buAutoNum type="arabicPeriod" startAt="5"/>
            </a:pPr>
            <a:r>
              <a:rPr lang="ru-RU" b="1" dirty="0" smtClean="0">
                <a:solidFill>
                  <a:srgbClr val="FF0000"/>
                </a:solidFill>
              </a:rPr>
              <a:t>Переход к образованию-1-2-3 требует формирования новых сквозных программ</a:t>
            </a:r>
            <a:r>
              <a:rPr lang="ru-RU" dirty="0" smtClean="0"/>
              <a:t>, включая новое (или модифицированное) содержание образования первой трети жизни (образование-1) и образования для взрослых (образование-2)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 startAt="5"/>
            </a:pPr>
            <a:r>
              <a:rPr lang="ru-RU" b="1" dirty="0" smtClean="0">
                <a:solidFill>
                  <a:srgbClr val="FF0000"/>
                </a:solidFill>
              </a:rPr>
              <a:t>Образование-1-2-3 требует экспериментов с новыми образовательными средами  и тренажерами </a:t>
            </a:r>
            <a:r>
              <a:rPr lang="ru-RU" dirty="0" smtClean="0"/>
              <a:t>(= «среды реализации самости»), способными работать на максимальное проявление или развитие лучших человеческих качеств.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 startAt="5"/>
            </a:pPr>
            <a:r>
              <a:rPr lang="ru-RU" b="1" dirty="0" smtClean="0">
                <a:solidFill>
                  <a:srgbClr val="FF0000"/>
                </a:solidFill>
              </a:rPr>
              <a:t>Образование-1-2-3 не должно реализоваться «тотально» </a:t>
            </a:r>
            <a:r>
              <a:rPr lang="ru-RU" dirty="0" smtClean="0"/>
              <a:t>(напр. как новые национальные модели сквозной подготовки), т.е. оно не требует на первых этапах радикальной перестройки всей системы. В рамках развивающейся парадигмы обучения на протяжении всей жизни, </a:t>
            </a:r>
            <a:r>
              <a:rPr lang="ru-RU" b="1" dirty="0" smtClean="0"/>
              <a:t>образование-1-2-3 может быть одной из возможных траекторий</a:t>
            </a:r>
            <a:r>
              <a:rPr lang="ru-RU" dirty="0" smtClean="0"/>
              <a:t> – но </a:t>
            </a:r>
            <a:r>
              <a:rPr lang="ru-RU" b="1" dirty="0" smtClean="0">
                <a:solidFill>
                  <a:srgbClr val="FF0000"/>
                </a:solidFill>
              </a:rPr>
              <a:t>важно, чтобы такая траектория появилась!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 startAt="5"/>
            </a:pPr>
            <a:r>
              <a:rPr lang="ru-RU" b="1" dirty="0" smtClean="0">
                <a:solidFill>
                  <a:srgbClr val="FF0000"/>
                </a:solidFill>
              </a:rPr>
              <a:t>Запуск экспериментов в образовании-1-2-3 </a:t>
            </a:r>
            <a:r>
              <a:rPr lang="ru-RU" dirty="0" smtClean="0"/>
              <a:t>может быть сделан в виде специальной образовательной программы (по новому образованию):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dirty="0" smtClean="0"/>
              <a:t>итогом (и ведущей деятельностью) этой программы являются реальные технологические </a:t>
            </a:r>
            <a:r>
              <a:rPr lang="ru-RU" dirty="0" err="1" smtClean="0"/>
              <a:t>стартапы</a:t>
            </a:r>
            <a:r>
              <a:rPr lang="ru-RU" dirty="0" smtClean="0"/>
              <a:t> и проекты социального предпринимательства в области нового образования – т.е. это совместная лаборатория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dirty="0" smtClean="0"/>
              <a:t>подготовка включает комбинацию системных «западных» методов и глубинного изучения «восточных» традиций (китайские, ведические, исихастские, авраамические)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16574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512168"/>
          </a:xfrm>
        </p:spPr>
        <p:txBody>
          <a:bodyPr>
            <a:normAutofit/>
          </a:bodyPr>
          <a:lstStyle/>
          <a:p>
            <a:r>
              <a:rPr lang="ru-RU" b="1" dirty="0" smtClean="0"/>
              <a:t>Задачи Лаборатории </a:t>
            </a:r>
            <a:br>
              <a:rPr lang="ru-RU" b="1" dirty="0" smtClean="0"/>
            </a:br>
            <a:r>
              <a:rPr lang="ru-RU" b="1" dirty="0" smtClean="0"/>
              <a:t>внутренней работы </a:t>
            </a:r>
            <a:r>
              <a:rPr lang="ru-RU" sz="3100" dirty="0" smtClean="0"/>
              <a:t>(с 1994 г.)</a:t>
            </a:r>
            <a:endParaRPr lang="ru-RU" sz="31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67544" y="1844824"/>
            <a:ext cx="8435280" cy="4797152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Формирование и тестирование </a:t>
            </a:r>
            <a:r>
              <a:rPr lang="ru-RU" dirty="0" smtClean="0"/>
              <a:t>современных практик развития жизненных качеств</a:t>
            </a:r>
          </a:p>
          <a:p>
            <a:r>
              <a:rPr lang="ru-RU" dirty="0" smtClean="0"/>
              <a:t>Разработка </a:t>
            </a:r>
            <a:r>
              <a:rPr lang="ru-RU" b="1" dirty="0" smtClean="0">
                <a:solidFill>
                  <a:srgbClr val="FF0000"/>
                </a:solidFill>
              </a:rPr>
              <a:t>концепции психофизической грамотности </a:t>
            </a:r>
            <a:r>
              <a:rPr lang="ru-RU" dirty="0" smtClean="0"/>
              <a:t>и её профессиональных и образовательных стандартов</a:t>
            </a:r>
          </a:p>
          <a:p>
            <a:r>
              <a:rPr lang="ru-RU" dirty="0" smtClean="0"/>
              <a:t>Разработка </a:t>
            </a:r>
            <a:r>
              <a:rPr lang="ru-RU" b="1" dirty="0" smtClean="0">
                <a:solidFill>
                  <a:srgbClr val="FF0000"/>
                </a:solidFill>
              </a:rPr>
              <a:t>концепции антропагогики </a:t>
            </a:r>
            <a:r>
              <a:rPr lang="ru-RU" dirty="0" smtClean="0"/>
              <a:t>как образовательно-корректирующей дисциплины</a:t>
            </a:r>
          </a:p>
          <a:p>
            <a:r>
              <a:rPr lang="ru-RU" dirty="0" smtClean="0"/>
              <a:t>Проведение </a:t>
            </a:r>
            <a:r>
              <a:rPr lang="ru-RU" dirty="0" err="1" smtClean="0"/>
              <a:t>пилотных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тренингов психофизической грамотности </a:t>
            </a:r>
            <a:r>
              <a:rPr lang="ru-RU" sz="2400" dirty="0" smtClean="0"/>
              <a:t>(</a:t>
            </a:r>
            <a:r>
              <a:rPr lang="ru-RU" sz="2400" dirty="0" err="1" smtClean="0"/>
              <a:t>Ин-т</a:t>
            </a:r>
            <a:r>
              <a:rPr lang="ru-RU" sz="2400" dirty="0" smtClean="0"/>
              <a:t> развития лидеров АСИ)</a:t>
            </a:r>
          </a:p>
          <a:p>
            <a:r>
              <a:rPr lang="ru-RU" dirty="0" smtClean="0"/>
              <a:t>Разработка методики подготовки антропагогических кадров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10546"/>
          </a:xfrm>
        </p:spPr>
        <p:txBody>
          <a:bodyPr>
            <a:normAutofit/>
          </a:bodyPr>
          <a:lstStyle/>
          <a:p>
            <a:r>
              <a:rPr lang="ru-RU" sz="7200" dirty="0" smtClean="0"/>
              <a:t>Спасибо </a:t>
            </a:r>
            <a:br>
              <a:rPr lang="ru-RU" sz="7200" dirty="0" smtClean="0"/>
            </a:br>
            <a:r>
              <a:rPr lang="ru-RU" sz="7200" dirty="0" smtClean="0"/>
              <a:t>за понимание!</a:t>
            </a:r>
            <a:endParaRPr lang="ru-RU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ru-RU" sz="2400" b="1" dirty="0" smtClean="0"/>
              <a:t>ЦЕЛИ СИСТЕМЫ ОБРАЗОВАНИЯ: </a:t>
            </a:r>
            <a:br>
              <a:rPr lang="ru-RU" sz="2400" b="1" dirty="0" smtClean="0"/>
            </a:br>
            <a:r>
              <a:rPr lang="ru-RU" sz="2400" b="1" dirty="0" smtClean="0"/>
              <a:t>ТАК ЛИ ВСЕ ОЧЕВИДНО?</a:t>
            </a:r>
            <a:endParaRPr lang="ru-RU" sz="2400" b="1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467544" y="1818403"/>
            <a:ext cx="0" cy="93610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683568" y="1196752"/>
            <a:ext cx="8136904" cy="19236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00" dirty="0" smtClean="0"/>
              <a:t>Основная задача системы образования сейчас: формирование </a:t>
            </a:r>
            <a:r>
              <a:rPr lang="ru-RU" sz="1700" b="1" dirty="0" smtClean="0">
                <a:solidFill>
                  <a:srgbClr val="FF0000"/>
                </a:solidFill>
              </a:rPr>
              <a:t>«социально взрослых»</a:t>
            </a:r>
            <a:r>
              <a:rPr lang="ru-RU" sz="1700" dirty="0" smtClean="0"/>
              <a:t> (= социально адаптированных) людей, способных быть лояльными гражданами и продуктивными работниками в социальной машине.</a:t>
            </a:r>
          </a:p>
          <a:p>
            <a:r>
              <a:rPr lang="ru-RU" sz="1700" b="1" dirty="0" smtClean="0">
                <a:solidFill>
                  <a:srgbClr val="FF0000"/>
                </a:solidFill>
              </a:rPr>
              <a:t>Внутренний возраст «социально взрослого» – 11-14 лет</a:t>
            </a:r>
            <a:r>
              <a:rPr lang="ru-RU" sz="1700" dirty="0" smtClean="0">
                <a:solidFill>
                  <a:srgbClr val="FF0000"/>
                </a:solidFill>
              </a:rPr>
              <a:t>. </a:t>
            </a:r>
            <a:r>
              <a:rPr lang="ru-RU" sz="1700" dirty="0" smtClean="0"/>
              <a:t/>
            </a:r>
            <a:br>
              <a:rPr lang="ru-RU" sz="1700" dirty="0" smtClean="0"/>
            </a:br>
            <a:r>
              <a:rPr lang="ru-RU" sz="1700" dirty="0" smtClean="0"/>
              <a:t>Развитие систем образования живет в этой парадигме: модель обучения на протяжении всей жизни (</a:t>
            </a:r>
            <a:r>
              <a:rPr lang="en-US" sz="1700" dirty="0" smtClean="0"/>
              <a:t>life-long learning, LLL) </a:t>
            </a:r>
            <a:r>
              <a:rPr lang="ru-RU" sz="1700" dirty="0" smtClean="0"/>
              <a:t>сейчас – </a:t>
            </a:r>
            <a:r>
              <a:rPr lang="ru-RU" sz="1700" b="1" dirty="0" smtClean="0">
                <a:solidFill>
                  <a:srgbClr val="FF0000"/>
                </a:solidFill>
              </a:rPr>
              <a:t>поддерживать социальную адаптивность в актуальном состоянии</a:t>
            </a:r>
            <a:endParaRPr lang="ru-RU" sz="1700" b="1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83568" y="3252753"/>
            <a:ext cx="8136904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00" dirty="0" smtClean="0"/>
              <a:t>Развитие человека не заканчивается с получением им статуса «взрослого» (в </a:t>
            </a:r>
            <a:r>
              <a:rPr lang="ru-RU" sz="1700" dirty="0" err="1" smtClean="0"/>
              <a:t>т.ч</a:t>
            </a:r>
            <a:r>
              <a:rPr lang="ru-RU" sz="1700" dirty="0" smtClean="0"/>
              <a:t>. формальное достижение </a:t>
            </a:r>
            <a:r>
              <a:rPr lang="en-US" sz="1700" dirty="0" smtClean="0"/>
              <a:t>drinking age &amp; age of consent). </a:t>
            </a:r>
            <a:r>
              <a:rPr lang="ru-RU" sz="1700" dirty="0" smtClean="0"/>
              <a:t>«Внешне взрослый» человек должен превратиться во «</a:t>
            </a:r>
            <a:r>
              <a:rPr lang="ru-RU" sz="1700" b="1" dirty="0" smtClean="0">
                <a:solidFill>
                  <a:srgbClr val="FF0000"/>
                </a:solidFill>
              </a:rPr>
              <a:t>внутренне взрослого</a:t>
            </a:r>
            <a:r>
              <a:rPr lang="ru-RU" sz="1700" dirty="0" smtClean="0"/>
              <a:t>» - понимающего свой потенциал и свою ответственность перед миром, и способного осознанно действовать, исходя из этого понимания.</a:t>
            </a:r>
            <a:endParaRPr lang="ru-RU" sz="1700" dirty="0"/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467544" y="3376157"/>
            <a:ext cx="0" cy="93610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67544" y="5013176"/>
            <a:ext cx="0" cy="93610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683568" y="4817764"/>
            <a:ext cx="8136904" cy="19236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00" dirty="0" smtClean="0"/>
              <a:t>Древние и современные практики духовности и саморазвития указывают на то, что </a:t>
            </a:r>
            <a:r>
              <a:rPr lang="ru-RU" sz="1700" b="1" dirty="0" smtClean="0">
                <a:solidFill>
                  <a:srgbClr val="FF0000"/>
                </a:solidFill>
              </a:rPr>
              <a:t>«внутренняя взрослость» является необходимым, но недостаточным состоянием </a:t>
            </a:r>
            <a:r>
              <a:rPr lang="ru-RU" sz="1700" dirty="0" smtClean="0"/>
              <a:t>– что кульминацией человеческого развития является достижение устойчивого состояния сознания, называемого в разных традициях святостью, пробуждением, просветлением… </a:t>
            </a:r>
            <a:br>
              <a:rPr lang="ru-RU" sz="1700" dirty="0" smtClean="0"/>
            </a:br>
            <a:r>
              <a:rPr lang="ru-RU" sz="1700" dirty="0" smtClean="0"/>
              <a:t>(При этом – в ведущих древних традициях существовали практики развития людей в полном цикле, от младенцев до просветленных мудрецов)</a:t>
            </a:r>
            <a:endParaRPr lang="ru-RU" sz="1700" dirty="0"/>
          </a:p>
        </p:txBody>
      </p:sp>
    </p:spTree>
    <p:extLst>
      <p:ext uri="{BB962C8B-B14F-4D97-AF65-F5344CB8AC3E}">
        <p14:creationId xmlns:p14="http://schemas.microsoft.com/office/powerpoint/2010/main" xmlns="" val="1887251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ru-RU" sz="2400" b="1" dirty="0" smtClean="0"/>
              <a:t>ЭТАПЫ СТАНОВЛЕНИЯ ЛИЧНОСТИ</a:t>
            </a:r>
            <a:br>
              <a:rPr lang="ru-RU" sz="2400" b="1" dirty="0" smtClean="0"/>
            </a:br>
            <a:r>
              <a:rPr lang="ru-RU" sz="2400" b="1" dirty="0" smtClean="0"/>
              <a:t>В ПОЛНОМ ЦИКЛЕ РАЗВИТИЯ</a:t>
            </a:r>
            <a:endParaRPr lang="ru-RU" sz="2400" b="1" dirty="0"/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1835696" y="2483604"/>
            <a:ext cx="0" cy="36724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V="1">
            <a:off x="1475656" y="5939988"/>
            <a:ext cx="6912768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1763688" y="5003884"/>
            <a:ext cx="2304256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779912" y="4787860"/>
            <a:ext cx="0" cy="133214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796136" y="3635732"/>
            <a:ext cx="0" cy="248427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1835696" y="5147900"/>
            <a:ext cx="1728192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3779912" y="4139788"/>
            <a:ext cx="1728192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763688" y="3995772"/>
            <a:ext cx="424847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7740352" y="2483604"/>
            <a:ext cx="0" cy="363640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V="1">
            <a:off x="5796136" y="3131676"/>
            <a:ext cx="1728192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1763688" y="2915652"/>
            <a:ext cx="6192688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95536" y="4715852"/>
            <a:ext cx="12618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Социально</a:t>
            </a:r>
            <a:br>
              <a:rPr lang="ru-RU" dirty="0" smtClean="0"/>
            </a:br>
            <a:r>
              <a:rPr lang="ru-RU" dirty="0" smtClean="0"/>
              <a:t>взрослый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395536" y="3635732"/>
            <a:ext cx="13452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«Внутренне</a:t>
            </a:r>
            <a:br>
              <a:rPr lang="ru-RU" dirty="0" smtClean="0"/>
            </a:br>
            <a:r>
              <a:rPr lang="ru-RU" dirty="0" smtClean="0"/>
              <a:t>взрослый»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395536" y="2420888"/>
            <a:ext cx="11304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Просвет-</a:t>
            </a:r>
            <a:br>
              <a:rPr lang="ru-RU" dirty="0" smtClean="0"/>
            </a:br>
            <a:r>
              <a:rPr lang="ru-RU" dirty="0" smtClean="0"/>
              <a:t>ленный </a:t>
            </a:r>
            <a:br>
              <a:rPr lang="ru-RU" dirty="0" smtClean="0"/>
            </a:br>
            <a:r>
              <a:rPr lang="ru-RU" dirty="0" smtClean="0"/>
              <a:t>взрослый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1678026" y="614672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3419872" y="6156012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20-25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5436096" y="6146720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40-50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7377117" y="6156012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60-70</a:t>
            </a: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1028076" y="1484784"/>
            <a:ext cx="67122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/>
              <a:t>Если мы рассмотрим эти этапы в полном цикле развития, мы увидим определенную стадийность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xmlns="" val="268977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-99392"/>
            <a:ext cx="8712968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ru-RU" sz="2400" b="1" dirty="0" smtClean="0"/>
              <a:t>«САМОЗАРОЖДЕНИЕ» ИЛИ ОБРАЗОВАНИЕ?</a:t>
            </a:r>
            <a:endParaRPr lang="ru-RU" sz="2400" b="1" dirty="0"/>
          </a:p>
        </p:txBody>
      </p:sp>
      <p:cxnSp>
        <p:nvCxnSpPr>
          <p:cNvPr id="3" name="Прямая со стрелкой 2"/>
          <p:cNvCxnSpPr/>
          <p:nvPr/>
        </p:nvCxnSpPr>
        <p:spPr>
          <a:xfrm flipV="1">
            <a:off x="1835696" y="2627620"/>
            <a:ext cx="0" cy="36724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 стрелкой 3"/>
          <p:cNvCxnSpPr/>
          <p:nvPr/>
        </p:nvCxnSpPr>
        <p:spPr>
          <a:xfrm flipV="1">
            <a:off x="1475656" y="6084004"/>
            <a:ext cx="6912768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1763688" y="5147900"/>
            <a:ext cx="2304256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3779912" y="4931876"/>
            <a:ext cx="0" cy="133214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5796136" y="3779748"/>
            <a:ext cx="0" cy="248427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V="1">
            <a:off x="1835696" y="5291916"/>
            <a:ext cx="1728192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V="1">
            <a:off x="3779912" y="4283804"/>
            <a:ext cx="1728192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1763688" y="4139788"/>
            <a:ext cx="424847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7740352" y="2627620"/>
            <a:ext cx="0" cy="363640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5796136" y="3275692"/>
            <a:ext cx="1728192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763688" y="3059668"/>
            <a:ext cx="6192688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95536" y="4869160"/>
            <a:ext cx="1261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Социально</a:t>
            </a:r>
            <a:br>
              <a:rPr lang="ru-RU" dirty="0" smtClean="0"/>
            </a:br>
            <a:r>
              <a:rPr lang="ru-RU" dirty="0" smtClean="0"/>
              <a:t>взрослый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395536" y="3779748"/>
            <a:ext cx="13452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«Внутренне</a:t>
            </a:r>
            <a:br>
              <a:rPr lang="ru-RU" dirty="0" smtClean="0"/>
            </a:br>
            <a:r>
              <a:rPr lang="ru-RU" dirty="0" smtClean="0"/>
              <a:t>взрослый»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395536" y="2699628"/>
            <a:ext cx="11304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Просвет-</a:t>
            </a:r>
            <a:br>
              <a:rPr lang="ru-RU" dirty="0" smtClean="0"/>
            </a:br>
            <a:r>
              <a:rPr lang="ru-RU" dirty="0" smtClean="0"/>
              <a:t>ленный</a:t>
            </a:r>
            <a:br>
              <a:rPr lang="ru-RU" dirty="0" smtClean="0"/>
            </a:br>
            <a:r>
              <a:rPr lang="ru-RU" dirty="0" smtClean="0"/>
              <a:t>взрослый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1678026" y="62907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3419872" y="6300028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20-25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5436096" y="6290736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40-50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7377117" y="6300028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60-70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1657420" y="4715852"/>
            <a:ext cx="2485727" cy="1584176"/>
          </a:xfrm>
          <a:prstGeom prst="rect">
            <a:avLst/>
          </a:prstGeom>
          <a:solidFill>
            <a:srgbClr val="C0504D">
              <a:alpha val="16078"/>
            </a:srgb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3529628" y="3635732"/>
            <a:ext cx="2698556" cy="1752292"/>
          </a:xfrm>
          <a:prstGeom prst="rect">
            <a:avLst/>
          </a:prstGeom>
          <a:solidFill>
            <a:srgbClr val="C0504D">
              <a:alpha val="16078"/>
            </a:srgb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5508104" y="2843644"/>
            <a:ext cx="2592288" cy="1582435"/>
          </a:xfrm>
          <a:prstGeom prst="rect">
            <a:avLst/>
          </a:prstGeom>
          <a:solidFill>
            <a:srgbClr val="C0504D">
              <a:alpha val="16078"/>
            </a:srgb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1837388" y="4787860"/>
            <a:ext cx="15824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формальное </a:t>
            </a:r>
            <a:br>
              <a:rPr lang="ru-RU" dirty="0" smtClean="0"/>
            </a:br>
            <a:r>
              <a:rPr lang="ru-RU" dirty="0" smtClean="0"/>
              <a:t>образование: </a:t>
            </a:r>
            <a:br>
              <a:rPr lang="ru-RU" dirty="0" smtClean="0"/>
            </a:br>
            <a:r>
              <a:rPr lang="ru-RU" dirty="0" smtClean="0"/>
              <a:t>школа + </a:t>
            </a:r>
            <a:br>
              <a:rPr lang="ru-RU" dirty="0" smtClean="0"/>
            </a:br>
            <a:r>
              <a:rPr lang="ru-RU" dirty="0" smtClean="0"/>
              <a:t>университет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3597766" y="3707740"/>
            <a:ext cx="241264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лидерское / </a:t>
            </a:r>
            <a:br>
              <a:rPr lang="ru-RU" dirty="0" smtClean="0"/>
            </a:br>
            <a:r>
              <a:rPr lang="ru-RU" dirty="0" smtClean="0"/>
              <a:t>предпринимательское</a:t>
            </a:r>
            <a:br>
              <a:rPr lang="ru-RU" dirty="0" smtClean="0"/>
            </a:br>
            <a:r>
              <a:rPr lang="ru-RU" dirty="0" smtClean="0"/>
              <a:t>образование</a:t>
            </a:r>
            <a:br>
              <a:rPr lang="ru-RU" dirty="0" smtClean="0"/>
            </a:br>
            <a:r>
              <a:rPr lang="ru-RU" dirty="0" smtClean="0"/>
              <a:t>+ личностное </a:t>
            </a:r>
            <a:br>
              <a:rPr lang="ru-RU" dirty="0" smtClean="0"/>
            </a:br>
            <a:r>
              <a:rPr lang="ru-RU" dirty="0" smtClean="0"/>
              <a:t>развитие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5508104" y="3000434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Неизменные  традиции праотцов  + «чудо»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323528" y="861680"/>
            <a:ext cx="878497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Современное образование (да и цивилизация) игнорирует эту стадийность. Ценность внутренне взрослых и святых признается, но культивируется позиция, что они «самозарождаются». Хотя в последние десятилетия началась работа по технологизации формирования «внутренне взрослых», но только для подготовки элиты бизнеса и политики</a:t>
            </a:r>
            <a:endParaRPr lang="ru-RU" sz="20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2123728" y="6309320"/>
            <a:ext cx="1299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Педагогика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372200" y="4437112"/>
            <a:ext cx="17686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Предельная антропагогика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211960" y="5373216"/>
            <a:ext cx="18406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Антропагогика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795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ru-RU" sz="2400" b="1" dirty="0" smtClean="0"/>
              <a:t>СТАДИЙНОСТЬ </a:t>
            </a:r>
            <a:r>
              <a:rPr lang="en-US" sz="2400" b="1" dirty="0" smtClean="0"/>
              <a:t>LLL </a:t>
            </a:r>
            <a:r>
              <a:rPr lang="ru-RU" sz="2400" b="1" dirty="0" smtClean="0"/>
              <a:t>В ДРЕВНИХ ДУХОВНЫХ ТРАДИЦИЯХ: ВЕДИЧЕСКАЯ МОДЕЛЬ</a:t>
            </a:r>
            <a:endParaRPr lang="ru-RU" sz="2400" b="1" dirty="0"/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75267501"/>
              </p:ext>
            </p:extLst>
          </p:nvPr>
        </p:nvGraphicFramePr>
        <p:xfrm>
          <a:off x="323528" y="2222584"/>
          <a:ext cx="8496944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1584176"/>
                <a:gridCol w="3708412"/>
                <a:gridCol w="212423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Возраст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Стадия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Основные задачи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Тема / качество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5-24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Брахмачарья</a:t>
                      </a:r>
                      <a:r>
                        <a:rPr lang="ru-RU" dirty="0" smtClean="0"/>
                        <a:t/>
                      </a:r>
                      <a:br>
                        <a:rPr lang="ru-RU" dirty="0" smtClean="0"/>
                      </a:br>
                      <a:r>
                        <a:rPr lang="ru-RU" dirty="0" smtClean="0"/>
                        <a:t>(ученик)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Жизнь под руководством гуру, изучение вед, практика йоги и медитации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Дхарма (нравственность, «законы мира»)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24 – 48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Грихаста</a:t>
                      </a:r>
                      <a:r>
                        <a:rPr lang="ru-RU" dirty="0" smtClean="0"/>
                        <a:t/>
                      </a:r>
                      <a:br>
                        <a:rPr lang="ru-RU" dirty="0" smtClean="0"/>
                      </a:br>
                      <a:r>
                        <a:rPr lang="ru-RU" dirty="0" smtClean="0"/>
                        <a:t>(домохозяин)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Создание семьи, рождение детей, выполнение обязанностей</a:t>
                      </a:r>
                      <a:r>
                        <a:rPr lang="ru-RU" baseline="0" dirty="0" smtClean="0"/>
                        <a:t> домохозяина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Артха</a:t>
                      </a:r>
                      <a:r>
                        <a:rPr lang="ru-RU" dirty="0" smtClean="0"/>
                        <a:t> (благосостояние) и Кама (чувственность)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48 – 72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Ванапрастха</a:t>
                      </a:r>
                      <a:r>
                        <a:rPr lang="ru-RU" dirty="0" smtClean="0"/>
                        <a:t/>
                      </a:r>
                      <a:br>
                        <a:rPr lang="ru-RU" dirty="0" smtClean="0"/>
                      </a:br>
                      <a:r>
                        <a:rPr lang="ru-RU" dirty="0" smtClean="0"/>
                        <a:t>(паломник)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Постепенное оставление мирских дел после отпускания детей, паломничества, учительство, </a:t>
                      </a:r>
                      <a:r>
                        <a:rPr lang="ru-RU" dirty="0" err="1" smtClean="0"/>
                        <a:t>благотворительство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Артха</a:t>
                      </a:r>
                      <a:r>
                        <a:rPr lang="ru-RU" dirty="0" smtClean="0"/>
                        <a:t> и </a:t>
                      </a:r>
                      <a:br>
                        <a:rPr lang="ru-RU" dirty="0" smtClean="0"/>
                      </a:br>
                      <a:r>
                        <a:rPr lang="ru-RU" dirty="0" smtClean="0"/>
                        <a:t>Мокша (контакт с Божественным)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После 72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Саньяса</a:t>
                      </a:r>
                      <a:r>
                        <a:rPr lang="ru-RU" dirty="0" smtClean="0"/>
                        <a:t/>
                      </a:r>
                      <a:br>
                        <a:rPr lang="ru-RU" dirty="0" smtClean="0"/>
                      </a:br>
                      <a:r>
                        <a:rPr lang="ru-RU" dirty="0" smtClean="0"/>
                        <a:t>(отшельник)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Уход</a:t>
                      </a:r>
                      <a:r>
                        <a:rPr lang="ru-RU" baseline="0" dirty="0" smtClean="0"/>
                        <a:t> от мира, медитация, подготовка к смерти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Мокша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590543" y="1352962"/>
            <a:ext cx="93100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2000"/>
            </a:lvl1pPr>
          </a:lstStyle>
          <a:p>
            <a:r>
              <a:rPr lang="ru-RU" dirty="0"/>
              <a:t>Система стадий человеческой жизни, изложенная в «Ману-</a:t>
            </a:r>
            <a:r>
              <a:rPr lang="ru-RU" dirty="0" err="1"/>
              <a:t>смрити</a:t>
            </a:r>
            <a:r>
              <a:rPr lang="ru-RU" dirty="0"/>
              <a:t>»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(</a:t>
            </a:r>
            <a:r>
              <a:rPr lang="ru-RU" dirty="0"/>
              <a:t>Законы Ману)</a:t>
            </a:r>
          </a:p>
        </p:txBody>
      </p:sp>
    </p:spTree>
    <p:extLst>
      <p:ext uri="{BB962C8B-B14F-4D97-AF65-F5344CB8AC3E}">
        <p14:creationId xmlns:p14="http://schemas.microsoft.com/office/powerpoint/2010/main" xmlns="" val="127568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ru-RU" sz="2400" b="1" dirty="0" smtClean="0"/>
              <a:t>СТАДИЙНОСТЬ </a:t>
            </a:r>
            <a:r>
              <a:rPr lang="en-US" sz="2400" b="1" dirty="0" smtClean="0"/>
              <a:t>LLL </a:t>
            </a:r>
            <a:r>
              <a:rPr lang="ru-RU" sz="2400" b="1" dirty="0" smtClean="0"/>
              <a:t>В ДРЕВНИХ ДУХОВНЫХ ТРАДИЦИЯХ: ИУДЕЙСКАЯ МОДЕЛЬ</a:t>
            </a:r>
            <a:endParaRPr lang="ru-RU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75290" y="1124744"/>
            <a:ext cx="93812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2000"/>
            </a:lvl1pPr>
          </a:lstStyle>
          <a:p>
            <a:r>
              <a:rPr lang="ru-RU" dirty="0"/>
              <a:t>Система стадий человеческой </a:t>
            </a:r>
            <a:r>
              <a:rPr lang="ru-RU" dirty="0" smtClean="0"/>
              <a:t>жизни в </a:t>
            </a:r>
            <a:r>
              <a:rPr lang="ru-RU" dirty="0"/>
              <a:t>«Пирке-</a:t>
            </a:r>
            <a:r>
              <a:rPr lang="ru-RU" dirty="0" err="1"/>
              <a:t>Авот</a:t>
            </a:r>
            <a:r>
              <a:rPr lang="ru-RU" dirty="0"/>
              <a:t>» (Поучения отцов)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87025844"/>
              </p:ext>
            </p:extLst>
          </p:nvPr>
        </p:nvGraphicFramePr>
        <p:xfrm>
          <a:off x="395536" y="1628800"/>
          <a:ext cx="8424936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5832648"/>
                <a:gridCol w="1656184"/>
              </a:tblGrid>
              <a:tr h="14401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Возраст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Стадия развития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Период</a:t>
                      </a:r>
                      <a:endParaRPr lang="ru-RU" sz="1600" dirty="0"/>
                    </a:p>
                  </a:txBody>
                  <a:tcPr/>
                </a:tc>
              </a:tr>
              <a:tr h="18764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5 лет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Изучение письменной</a:t>
                      </a:r>
                      <a:r>
                        <a:rPr lang="ru-RU" sz="1600" baseline="0" dirty="0" smtClean="0"/>
                        <a:t> Торы</a:t>
                      </a:r>
                      <a:endParaRPr lang="ru-RU" sz="1600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ru-RU" sz="1600" dirty="0" smtClean="0"/>
                        <a:t>Ученичество (работа</a:t>
                      </a:r>
                      <a:r>
                        <a:rPr lang="ru-RU" sz="1600" baseline="0" dirty="0" smtClean="0"/>
                        <a:t> под руководством учителя)</a:t>
                      </a:r>
                      <a:endParaRPr lang="ru-RU" sz="1600" dirty="0"/>
                    </a:p>
                  </a:txBody>
                  <a:tcPr/>
                </a:tc>
              </a:tr>
              <a:tr h="21240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10 лет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Изучение </a:t>
                      </a:r>
                      <a:r>
                        <a:rPr lang="ru-RU" sz="1600" dirty="0" err="1" smtClean="0"/>
                        <a:t>Мишны</a:t>
                      </a:r>
                      <a:r>
                        <a:rPr lang="ru-RU" sz="1600" dirty="0" smtClean="0"/>
                        <a:t> (устная Тора)</a:t>
                      </a:r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13 лет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Соблюдение заповедей</a:t>
                      </a:r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  <a:tr h="18992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15 лет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Изучение </a:t>
                      </a:r>
                      <a:r>
                        <a:rPr lang="ru-RU" sz="1600" dirty="0" err="1" smtClean="0"/>
                        <a:t>Гмары</a:t>
                      </a:r>
                      <a:r>
                        <a:rPr lang="ru-RU" sz="1600" baseline="0" dirty="0" smtClean="0"/>
                        <a:t> («развернутая» устная Тора)</a:t>
                      </a:r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  <a:tr h="142672">
                <a:tc>
                  <a:txBody>
                    <a:bodyPr/>
                    <a:lstStyle/>
                    <a:p>
                      <a:r>
                        <a:rPr lang="ru-RU" sz="1600" baseline="0" dirty="0" smtClean="0"/>
                        <a:t>18 лет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Женитьба</a:t>
                      </a:r>
                      <a:endParaRPr lang="ru-RU" sz="1600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ru-RU" sz="1600" dirty="0" smtClean="0"/>
                        <a:t>Активная социальная жизнь</a:t>
                      </a:r>
                      <a:endParaRPr lang="ru-RU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20 лет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Добывание средств для семьи</a:t>
                      </a:r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  <a:tr h="12018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30 лет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Приходит сила </a:t>
                      </a:r>
                      <a:r>
                        <a:rPr lang="en-US" sz="1600" dirty="0" smtClean="0"/>
                        <a:t>[</a:t>
                      </a:r>
                      <a:r>
                        <a:rPr lang="ru-RU" sz="1600" dirty="0" smtClean="0"/>
                        <a:t>начало самореализации</a:t>
                      </a:r>
                      <a:r>
                        <a:rPr lang="en-US" sz="1600" dirty="0" smtClean="0"/>
                        <a:t>]</a:t>
                      </a:r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  <a:tr h="14494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40 </a:t>
                      </a:r>
                      <a:r>
                        <a:rPr lang="ru-RU" sz="1600" dirty="0" smtClean="0"/>
                        <a:t>лет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Зрелость</a:t>
                      </a:r>
                      <a:r>
                        <a:rPr lang="ru-RU" sz="1600" baseline="0" dirty="0" smtClean="0"/>
                        <a:t> ума</a:t>
                      </a:r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50 лет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Право давать советы</a:t>
                      </a:r>
                      <a:endParaRPr lang="ru-RU" sz="16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ru-RU" sz="1600" dirty="0" smtClean="0"/>
                        <a:t>Приход</a:t>
                      </a:r>
                      <a:r>
                        <a:rPr lang="ru-RU" sz="1600" baseline="0" dirty="0" smtClean="0"/>
                        <a:t> «мудрой старости»</a:t>
                      </a:r>
                      <a:endParaRPr lang="ru-RU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60 лет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Умудренность</a:t>
                      </a:r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  <a:tr h="14721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70 лет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Волосы становятся белыми </a:t>
                      </a:r>
                      <a:r>
                        <a:rPr lang="en-US" sz="1600" dirty="0" smtClean="0"/>
                        <a:t>[</a:t>
                      </a:r>
                      <a:r>
                        <a:rPr lang="ru-RU" sz="1600" dirty="0" smtClean="0"/>
                        <a:t>статус уважаемого человека</a:t>
                      </a:r>
                      <a:r>
                        <a:rPr lang="en-US" sz="1600" dirty="0" smtClean="0"/>
                        <a:t>]</a:t>
                      </a:r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80 лет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Духовная мощь</a:t>
                      </a:r>
                      <a:endParaRPr lang="ru-RU" sz="16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ru-RU" sz="1600" dirty="0" smtClean="0"/>
                        <a:t>Завершение дел и подготовка к смерти</a:t>
                      </a:r>
                      <a:endParaRPr lang="ru-RU" sz="1600" dirty="0"/>
                    </a:p>
                  </a:txBody>
                  <a:tcPr/>
                </a:tc>
              </a:tr>
              <a:tr h="12472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90</a:t>
                      </a:r>
                      <a:r>
                        <a:rPr lang="ru-RU" sz="1600" baseline="0" dirty="0" smtClean="0"/>
                        <a:t> лет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Сгибается под тяжестью</a:t>
                      </a:r>
                      <a:r>
                        <a:rPr lang="ru-RU" sz="1600" baseline="0" dirty="0" smtClean="0"/>
                        <a:t> лет</a:t>
                      </a:r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  <a:tr h="11925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100 лет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Подобен мертвецу,</a:t>
                      </a:r>
                      <a:r>
                        <a:rPr lang="ru-RU" sz="1600" baseline="0" dirty="0" smtClean="0"/>
                        <a:t> душа которого освободилась от уз мира</a:t>
                      </a:r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0590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/>
              <a:t>СТАДИЙНОСТЬ </a:t>
            </a:r>
            <a:r>
              <a:rPr lang="en-US" sz="2400" b="1" dirty="0" smtClean="0"/>
              <a:t>LLL </a:t>
            </a:r>
            <a:r>
              <a:rPr lang="ru-RU" sz="2400" b="1" dirty="0" smtClean="0"/>
              <a:t>В ДРЕВНИХ ДУХОВНЫХ ТРАДИЦИЯХ: МОДЕЛЬ ИСИХАЗМА </a:t>
            </a:r>
            <a:r>
              <a:rPr lang="ru-RU" sz="2400" dirty="0" smtClean="0"/>
              <a:t>(«Лествица», преп. отец Иоанн, 7 в.н.э.)</a:t>
            </a:r>
            <a:endParaRPr lang="ru-RU" sz="2400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395536" y="1412776"/>
          <a:ext cx="8424936" cy="5256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7344816"/>
              </a:tblGrid>
              <a:tr h="43804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Ступени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Основные задачи</a:t>
                      </a:r>
                      <a:endParaRPr lang="ru-RU" dirty="0"/>
                    </a:p>
                  </a:txBody>
                  <a:tcPr/>
                </a:tc>
              </a:tr>
              <a:tr h="43804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 отречении от жития мирского </a:t>
                      </a:r>
                      <a:endParaRPr lang="ru-RU" dirty="0"/>
                    </a:p>
                  </a:txBody>
                  <a:tcPr/>
                </a:tc>
              </a:tr>
              <a:tr h="43804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 беспристрастии,</a:t>
                      </a:r>
                      <a:r>
                        <a:rPr lang="ru-RU" baseline="0" dirty="0" smtClean="0"/>
                        <a:t> т.е. отложении попечений и печали о мире</a:t>
                      </a:r>
                      <a:endParaRPr lang="ru-RU" dirty="0"/>
                    </a:p>
                  </a:txBody>
                  <a:tcPr/>
                </a:tc>
              </a:tr>
              <a:tr h="43804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…6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 памяти смерти</a:t>
                      </a:r>
                      <a:endParaRPr lang="ru-RU" dirty="0"/>
                    </a:p>
                  </a:txBody>
                  <a:tcPr/>
                </a:tc>
              </a:tr>
              <a:tr h="43804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 радостнотворном плаче</a:t>
                      </a:r>
                      <a:endParaRPr lang="ru-RU" dirty="0"/>
                    </a:p>
                  </a:txBody>
                  <a:tcPr/>
                </a:tc>
              </a:tr>
              <a:tr h="43804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…12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</a:t>
                      </a:r>
                      <a:r>
                        <a:rPr lang="ru-RU" baseline="0" dirty="0" smtClean="0"/>
                        <a:t> лжи</a:t>
                      </a:r>
                      <a:endParaRPr lang="ru-RU" dirty="0"/>
                    </a:p>
                  </a:txBody>
                  <a:tcPr/>
                </a:tc>
              </a:tr>
              <a:tr h="43804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 унынии и лености</a:t>
                      </a:r>
                      <a:endParaRPr lang="ru-RU" dirty="0"/>
                    </a:p>
                  </a:txBody>
                  <a:tcPr/>
                </a:tc>
              </a:tr>
              <a:tr h="43804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…15…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 нетленной чистоте и целомудрии</a:t>
                      </a:r>
                      <a:endParaRPr lang="ru-RU" dirty="0"/>
                    </a:p>
                  </a:txBody>
                  <a:tcPr/>
                </a:tc>
              </a:tr>
              <a:tr h="43804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…20…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 бдении телесном: как мы через него достигаем духовного (…)</a:t>
                      </a:r>
                      <a:endParaRPr lang="ru-RU" dirty="0"/>
                    </a:p>
                  </a:txBody>
                  <a:tcPr/>
                </a:tc>
              </a:tr>
              <a:tr h="43804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…22…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 многообразном</a:t>
                      </a:r>
                      <a:r>
                        <a:rPr lang="ru-RU" baseline="0" dirty="0" smtClean="0"/>
                        <a:t> тщеславии</a:t>
                      </a:r>
                      <a:endParaRPr lang="ru-RU" dirty="0"/>
                    </a:p>
                  </a:txBody>
                  <a:tcPr/>
                </a:tc>
              </a:tr>
              <a:tr h="43804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…27…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 священном безмолвии души и тела</a:t>
                      </a:r>
                      <a:endParaRPr lang="ru-RU" dirty="0"/>
                    </a:p>
                  </a:txBody>
                  <a:tcPr/>
                </a:tc>
              </a:tr>
              <a:tr h="43804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…29…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 земном небе или о богоподражательном бесстрастии и совершенстве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1560" y="980728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2000"/>
            </a:lvl1pPr>
          </a:lstStyle>
          <a:p>
            <a:pPr algn="ctr"/>
            <a:r>
              <a:rPr lang="ru-RU" dirty="0" smtClean="0"/>
              <a:t>Специфика: удаление от мира, привязка к внутреннему возрасту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/>
              <a:t>СТАДИЙНОСТЬ </a:t>
            </a:r>
            <a:r>
              <a:rPr lang="en-US" sz="2400" b="1" dirty="0" smtClean="0"/>
              <a:t>LLL </a:t>
            </a:r>
            <a:r>
              <a:rPr lang="ru-RU" sz="2400" b="1" dirty="0" smtClean="0"/>
              <a:t>В ОБРАЗОВАТЕЛЬНЫХ ТРАДИЦИЯХ: модель Я. А. Коменского </a:t>
            </a:r>
            <a:r>
              <a:rPr lang="ru-RU" sz="2400" dirty="0" smtClean="0"/>
              <a:t>(«</a:t>
            </a:r>
            <a:r>
              <a:rPr lang="ru-RU" sz="2400" dirty="0" err="1" smtClean="0"/>
              <a:t>Пансхолия</a:t>
            </a:r>
            <a:r>
              <a:rPr lang="ru-RU" sz="2400" dirty="0" smtClean="0"/>
              <a:t>», 1660-ые г.)</a:t>
            </a:r>
            <a:endParaRPr lang="ru-RU" sz="2400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179512" y="908720"/>
          <a:ext cx="8784976" cy="58138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1258"/>
                <a:gridCol w="6773718"/>
              </a:tblGrid>
              <a:tr h="43804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Возраст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Основные задачи</a:t>
                      </a:r>
                      <a:endParaRPr lang="ru-RU" dirty="0"/>
                    </a:p>
                  </a:txBody>
                  <a:tcPr/>
                </a:tc>
              </a:tr>
              <a:tr h="438049">
                <a:tc>
                  <a:txBody>
                    <a:bodyPr/>
                    <a:lstStyle/>
                    <a:p>
                      <a:r>
                        <a:rPr lang="ru-RU" dirty="0" smtClean="0"/>
                        <a:t>Школа рождения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«Зачатие и формирование в лоне матери» </a:t>
                      </a:r>
                      <a:endParaRPr lang="ru-RU" dirty="0"/>
                    </a:p>
                  </a:txBody>
                  <a:tcPr/>
                </a:tc>
              </a:tr>
              <a:tr h="438049">
                <a:tc>
                  <a:txBody>
                    <a:bodyPr/>
                    <a:lstStyle/>
                    <a:p>
                      <a:r>
                        <a:rPr lang="ru-RU" dirty="0" smtClean="0"/>
                        <a:t>Школа младенчества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«Мы ошибаемся в первоначалах всего. Плохо воспитываем ум (…); не направляем волю, как должно (…). Итак, необходима тщательная забота о младенческом возрасте»</a:t>
                      </a:r>
                      <a:endParaRPr lang="ru-RU" dirty="0"/>
                    </a:p>
                  </a:txBody>
                  <a:tcPr/>
                </a:tc>
              </a:tr>
              <a:tr h="438049">
                <a:tc>
                  <a:txBody>
                    <a:bodyPr/>
                    <a:lstStyle/>
                    <a:p>
                      <a:r>
                        <a:rPr lang="ru-RU" dirty="0" smtClean="0"/>
                        <a:t>Школа детства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«…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 искусном и заботливом воспитании молодых людей от шести до двенадцати лет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  <a:endParaRPr lang="ru-RU" dirty="0"/>
                    </a:p>
                  </a:txBody>
                  <a:tcPr/>
                </a:tc>
              </a:tr>
              <a:tr h="438049">
                <a:tc>
                  <a:txBody>
                    <a:bodyPr/>
                    <a:lstStyle/>
                    <a:p>
                      <a:r>
                        <a:rPr lang="ru-RU" dirty="0" smtClean="0"/>
                        <a:t>Школа отрочества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«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Гимнасий языков и искусств, с энциклопедией наук и искусств, нравов и благочестия</a:t>
                      </a:r>
                      <a:r>
                        <a:rPr lang="ru-RU" dirty="0" smtClean="0"/>
                        <a:t>»</a:t>
                      </a:r>
                      <a:endParaRPr lang="ru-RU" dirty="0"/>
                    </a:p>
                  </a:txBody>
                  <a:tcPr/>
                </a:tc>
              </a:tr>
              <a:tr h="438049">
                <a:tc>
                  <a:txBody>
                    <a:bodyPr/>
                    <a:lstStyle/>
                    <a:p>
                      <a:r>
                        <a:rPr lang="ru-RU" dirty="0" smtClean="0"/>
                        <a:t>Школа молодости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Цель (…) - вводить накопленный лес познаний в определенные формы ради более полного применения рассудительности</a:t>
                      </a:r>
                      <a:r>
                        <a:rPr lang="ru-RU" dirty="0" smtClean="0"/>
                        <a:t>»</a:t>
                      </a:r>
                      <a:endParaRPr lang="ru-RU" dirty="0"/>
                    </a:p>
                  </a:txBody>
                  <a:tcPr/>
                </a:tc>
              </a:tr>
              <a:tr h="438049">
                <a:tc>
                  <a:txBody>
                    <a:bodyPr/>
                    <a:lstStyle/>
                    <a:p>
                      <a:r>
                        <a:rPr lang="ru-RU" dirty="0" smtClean="0"/>
                        <a:t>Школа зрелости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Цель этой школы - благоразумное и искусное управление жизнью и забота о том, чтобы из приобретенных в юные годы знаний, нравов и благочестия (…) всё именно теперь нашло свое настоящее применение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  <a:endParaRPr lang="ru-RU" dirty="0"/>
                    </a:p>
                  </a:txBody>
                  <a:tcPr/>
                </a:tc>
              </a:tr>
              <a:tr h="438049">
                <a:tc>
                  <a:txBody>
                    <a:bodyPr/>
                    <a:lstStyle/>
                    <a:p>
                      <a:r>
                        <a:rPr lang="ru-RU" dirty="0" smtClean="0"/>
                        <a:t>Школа старости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«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Вершина человеческой мудрости, счастливое достижение предела земной жизни и блаженное вступление в жизнь бессмертную</a:t>
                      </a:r>
                      <a:r>
                        <a:rPr lang="ru-RU" dirty="0" smtClean="0"/>
                        <a:t>»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СТАДИЙНОСТЬ </a:t>
            </a:r>
            <a:r>
              <a:rPr lang="en-US" sz="2400" b="1" dirty="0" smtClean="0"/>
              <a:t>LLL </a:t>
            </a:r>
            <a:r>
              <a:rPr lang="ru-RU" sz="2400" b="1" dirty="0" smtClean="0"/>
              <a:t>В КЛАССИЧЕСКОЙ ПСИХОЛОГИИ: </a:t>
            </a:r>
            <a:br>
              <a:rPr lang="ru-RU" sz="2400" b="1" dirty="0" smtClean="0"/>
            </a:br>
            <a:r>
              <a:rPr lang="ru-RU" sz="2400" b="1" dirty="0" smtClean="0">
                <a:latin typeface="Calibri" charset="0"/>
              </a:rPr>
              <a:t>девять возрастных укладов жизни </a:t>
            </a:r>
            <a:r>
              <a:rPr lang="ru-RU" sz="2400" b="1" dirty="0" smtClean="0"/>
              <a:t>по Э. Эриксону</a:t>
            </a:r>
            <a:endParaRPr lang="ru-RU" sz="2400" dirty="0">
              <a:latin typeface="Calibri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76551493"/>
              </p:ext>
            </p:extLst>
          </p:nvPr>
        </p:nvGraphicFramePr>
        <p:xfrm>
          <a:off x="457200" y="1552422"/>
          <a:ext cx="7921676" cy="4710190"/>
        </p:xfrm>
        <a:graphic>
          <a:graphicData uri="http://schemas.openxmlformats.org/drawingml/2006/table">
            <a:tbl>
              <a:tblPr/>
              <a:tblGrid>
                <a:gridCol w="1977084"/>
                <a:gridCol w="5944592"/>
              </a:tblGrid>
              <a:tr h="10130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Arial" charset="0"/>
                        </a:rPr>
                        <a:t>Возраст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Arial" charset="0"/>
                        </a:rPr>
                        <a:t>«Жизненные качества» 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Arial" charset="0"/>
                        </a:rPr>
                        <a:t>                      по </a:t>
                      </a:r>
                      <a:r>
                        <a:rPr kumimoji="0" 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Arial" charset="0"/>
                        </a:rPr>
                        <a:t>Э. Эриксону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43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</a:rPr>
                        <a:t>0 – 1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</a:rPr>
                        <a:t>Базисное доверие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</a:rPr>
                        <a:t>VS</a:t>
                      </a: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</a:rPr>
                        <a:t> базисное недоверие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8700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</a:rPr>
                        <a:t>1 год – 3 года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</a:rPr>
                        <a:t>Автономия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</a:rPr>
                        <a:t>VS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</a:rPr>
                        <a:t> стыд и сомнение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8700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</a:rPr>
                        <a:t>3-6 лет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</a:rPr>
                        <a:t>Инициативность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</a:rPr>
                        <a:t>VS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</a:rPr>
                        <a:t>вина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313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Arial" charset="0"/>
                        </a:rPr>
                        <a:t>6 лет – половое созревание (12-13 лет)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Arial" charset="0"/>
                        </a:rPr>
                        <a:t>Трудолюбие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Arial" charset="0"/>
                        </a:rPr>
                        <a:t>VS</a:t>
                      </a: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Arial" charset="0"/>
                        </a:rPr>
                        <a:t> неполноценность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961086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7759</TotalTime>
  <Words>1773</Words>
  <Application>Microsoft Office PowerPoint</Application>
  <PresentationFormat>Экран (4:3)</PresentationFormat>
  <Paragraphs>225</Paragraphs>
  <Slides>19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Жизнь как  образование себя: новый взгляд на "обучение всю жизнь" </vt:lpstr>
      <vt:lpstr>ЦЕЛИ СИСТЕМЫ ОБРАЗОВАНИЯ:  ТАК ЛИ ВСЕ ОЧЕВИДНО?</vt:lpstr>
      <vt:lpstr>ЭТАПЫ СТАНОВЛЕНИЯ ЛИЧНОСТИ В ПОЛНОМ ЦИКЛЕ РАЗВИТИЯ</vt:lpstr>
      <vt:lpstr>«САМОЗАРОЖДЕНИЕ» ИЛИ ОБРАЗОВАНИЕ?</vt:lpstr>
      <vt:lpstr>СТАДИЙНОСТЬ LLL В ДРЕВНИХ ДУХОВНЫХ ТРАДИЦИЯХ: ВЕДИЧЕСКАЯ МОДЕЛЬ</vt:lpstr>
      <vt:lpstr>СТАДИЙНОСТЬ LLL В ДРЕВНИХ ДУХОВНЫХ ТРАДИЦИЯХ: ИУДЕЙСКАЯ МОДЕЛЬ</vt:lpstr>
      <vt:lpstr>СТАДИЙНОСТЬ LLL В ДРЕВНИХ ДУХОВНЫХ ТРАДИЦИЯХ: МОДЕЛЬ ИСИХАЗМА («Лествица», преп. отец Иоанн, 7 в.н.э.)</vt:lpstr>
      <vt:lpstr>СТАДИЙНОСТЬ LLL В ОБРАЗОВАТЕЛЬНЫХ ТРАДИЦИЯХ: модель Я. А. Коменского («Пансхолия», 1660-ые г.)</vt:lpstr>
      <vt:lpstr>СТАДИЙНОСТЬ LLL В КЛАССИЧЕСКОЙ ПСИХОЛОГИИ:  девять возрастных укладов жизни по Э. Эриксону</vt:lpstr>
      <vt:lpstr>СТАДИЙНОСТЬ LLL ПО .Э. ЭРИКСОНУ:  девять возрастных укладов жизни </vt:lpstr>
      <vt:lpstr>НЕКОТОРЫЕ ПРЕДВАРИТЕЛЬНЫЕ КОНЦЕПЦИИ ЦЕЛОСТНОЙ СИСТЕМЫ ОБРАЗОВАНИЯ (КАК ЭТО ОБСУЖДАЕТСЯ СЕЙЧАС)</vt:lpstr>
      <vt:lpstr>ПЕРЕОСМЫСЛЕНИЕ СОДЕРЖАНИЯ ОБРАЗОВАНИЯ (CURRICULUM) В ПОЛНОМ ЦИКЛЕ РАЗВИТИЯ</vt:lpstr>
      <vt:lpstr> «...здоровые дети не будут бояться жизни,  если окружающие их старики достаточно мудры,  чтобы не бояться смерти...» (Э. Эриксон)</vt:lpstr>
      <vt:lpstr>Антропагогика :  теоретические основания</vt:lpstr>
      <vt:lpstr>ПЕРЕОСМЫСЛЕНИЕ СОДЕРЖАНИЯ:  ПРАКТИКИ, ИНСТРУМЕНТЫ И СРЕДЫ РЕАЛИЗАЦИИ САМОСТИ</vt:lpstr>
      <vt:lpstr>ПРЕДВАРИТЕЛЬНЫЕ ВЫВОДЫ</vt:lpstr>
      <vt:lpstr>ПРЕДВАРИТЕЛЬНЫЕ ВЫВОДЫ (2)</vt:lpstr>
      <vt:lpstr>Задачи Лаборатории  внутренней работы (с 1994 г.)</vt:lpstr>
      <vt:lpstr>Спасибо  за понимание!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Павел</dc:creator>
  <cp:lastModifiedBy>Хозяин</cp:lastModifiedBy>
  <cp:revision>192</cp:revision>
  <dcterms:created xsi:type="dcterms:W3CDTF">2014-01-01T07:20:24Z</dcterms:created>
  <dcterms:modified xsi:type="dcterms:W3CDTF">2014-04-27T13:16:49Z</dcterms:modified>
</cp:coreProperties>
</file>