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7" r:id="rId4"/>
    <p:sldId id="258" r:id="rId5"/>
    <p:sldId id="269" r:id="rId6"/>
    <p:sldId id="270" r:id="rId7"/>
    <p:sldId id="274" r:id="rId8"/>
    <p:sldId id="286" r:id="rId9"/>
    <p:sldId id="280" r:id="rId10"/>
    <p:sldId id="281" r:id="rId11"/>
    <p:sldId id="261" r:id="rId12"/>
    <p:sldId id="259" r:id="rId13"/>
    <p:sldId id="282" r:id="rId14"/>
    <p:sldId id="285" r:id="rId15"/>
    <p:sldId id="268" r:id="rId16"/>
    <p:sldId id="272" r:id="rId17"/>
    <p:sldId id="273" r:id="rId18"/>
    <p:sldId id="283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9875" autoAdjust="0"/>
    <p:restoredTop sz="92540" autoAdjust="0"/>
  </p:normalViewPr>
  <p:slideViewPr>
    <p:cSldViewPr>
      <p:cViewPr>
        <p:scale>
          <a:sx n="100" d="100"/>
          <a:sy n="100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AFAF-0B70-4E2A-8F10-A3D35797A78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DDF48-1BF5-46D2-8B59-4B098D3BE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82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Pathless land – </a:t>
            </a:r>
            <a:r>
              <a:rPr lang="ru-RU" dirty="0" smtClean="0"/>
              <a:t>из высказывания </a:t>
            </a:r>
            <a:r>
              <a:rPr lang="ru-RU" dirty="0" err="1" smtClean="0"/>
              <a:t>Дж.Кришнамурти</a:t>
            </a:r>
            <a:r>
              <a:rPr lang="ru-RU" dirty="0" smtClean="0"/>
              <a:t> </a:t>
            </a:r>
            <a:r>
              <a:rPr lang="en-US" dirty="0" smtClean="0"/>
              <a:t>“Truth is a pathless land”</a:t>
            </a:r>
            <a:r>
              <a:rPr lang="ru-RU" baseline="0" dirty="0" smtClean="0"/>
              <a:t>, отражающее его идею о том, что последние этапы духовного развития человека принципиально не кодифицируются. </a:t>
            </a:r>
            <a:r>
              <a:rPr lang="ru-RU" baseline="0" dirty="0" err="1" smtClean="0"/>
              <a:t>Контр-примеры</a:t>
            </a:r>
            <a:r>
              <a:rPr lang="ru-RU" baseline="0" dirty="0" smtClean="0"/>
              <a:t> – системы, направленные на решение этой задачи (уровни высшей йоги / </a:t>
            </a:r>
            <a:r>
              <a:rPr lang="ru-RU" baseline="0" dirty="0" err="1" smtClean="0"/>
              <a:t>тантры</a:t>
            </a:r>
            <a:r>
              <a:rPr lang="ru-RU" baseline="0" dirty="0" smtClean="0"/>
              <a:t> в ведической и буддистской традиции, система </a:t>
            </a:r>
            <a:r>
              <a:rPr lang="ru-RU" baseline="0" dirty="0" err="1" smtClean="0"/>
              <a:t>тарикатов</a:t>
            </a:r>
            <a:r>
              <a:rPr lang="ru-RU" baseline="0" dirty="0" smtClean="0"/>
              <a:t> в суфизме и др.)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DF48-1BF5-46D2-8B59-4B098D3BEB0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52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DF48-1BF5-46D2-8B59-4B098D3BEB0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86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24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36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15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89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04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795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040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76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236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72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85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CB57F-A4E2-43E3-B8D3-86AED1A202B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C732-AFB4-49E9-9CB8-2E2C4CD64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80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70943"/>
            <a:ext cx="4943479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Жизнь как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 себя: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новый взгляд на "обучение всю жизнь"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4069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Материалы для</a:t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обсуждения</a:t>
            </a:r>
          </a:p>
          <a:p>
            <a:pPr algn="l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П.Лукша, А. Прохоров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 descr="C:\Users\Павел\Pictures\lad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98848"/>
            <a:ext cx="3672408" cy="532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63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СТАДИЙНОСТЬ </a:t>
            </a:r>
            <a:r>
              <a:rPr lang="en-US" sz="2700" b="1" dirty="0" smtClean="0"/>
              <a:t>LLL </a:t>
            </a:r>
            <a:r>
              <a:rPr lang="ru-RU" sz="2700" b="1" dirty="0" smtClean="0"/>
              <a:t>ПО .Э. ЭРИКСОНУ: </a:t>
            </a:r>
            <a:br>
              <a:rPr lang="ru-RU" sz="2700" b="1" dirty="0" smtClean="0"/>
            </a:br>
            <a:r>
              <a:rPr lang="ru-RU" sz="2700" b="1" dirty="0" smtClean="0">
                <a:latin typeface="Calibri" charset="0"/>
              </a:rPr>
              <a:t>девять возрастных укладов жизни</a:t>
            </a:r>
            <a:r>
              <a:rPr lang="ru-RU" sz="4000" dirty="0">
                <a:latin typeface="Calibri" charset="0"/>
              </a:rPr>
              <a:t/>
            </a:r>
            <a:br>
              <a:rPr lang="ru-RU" sz="4000" dirty="0">
                <a:latin typeface="Calibri" charset="0"/>
              </a:rPr>
            </a:br>
            <a:endParaRPr lang="ru-RU" sz="4000" dirty="0">
              <a:latin typeface="Calibri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3997330"/>
              </p:ext>
            </p:extLst>
          </p:nvPr>
        </p:nvGraphicFramePr>
        <p:xfrm>
          <a:off x="758509" y="1130671"/>
          <a:ext cx="7487598" cy="5457452"/>
        </p:xfrm>
        <a:graphic>
          <a:graphicData uri="http://schemas.openxmlformats.org/drawingml/2006/table">
            <a:tbl>
              <a:tblPr/>
              <a:tblGrid>
                <a:gridCol w="1711055"/>
                <a:gridCol w="5776543"/>
              </a:tblGrid>
              <a:tr h="134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Возраст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</a:rPr>
                        <a:t>«Жизненные качества»                       по Э. Эриксону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8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половое созревание - 18-19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Эго-идентичность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ролевое смешение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9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20-25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Интимность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изоляция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23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25-35 лет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Самоактуализация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(утверждение себя в жизни)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жизненная неудача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(ощущение неудавшейся, несостоявшейся жизни)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9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35-65 лет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Продуктивность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застой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65 - смерть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Эго-интеграция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отчаяние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832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НЕКОТОРЫЕ ПРЕДВАРИТЕЛЬНЫЕ КОНЦЕПЦИИ ЦЕЛОСТНОЙ СИСТЕМЫ ОБРАЗОВАНИЯ (КАК ЭТО ОБСУЖДАЕТСЯ СЕЙЧАС)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5877272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Трансформационные кризисы, в </a:t>
            </a:r>
            <a:r>
              <a:rPr lang="ru-RU" dirty="0" err="1" smtClean="0"/>
              <a:t>т.ч</a:t>
            </a:r>
            <a:r>
              <a:rPr lang="ru-RU" dirty="0" smtClean="0"/>
              <a:t>. кризисы перехода между стадиями, (пока) не сопровождаются, что ведет к застреваниям и личностным трагедиям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39552" y="2204864"/>
            <a:ext cx="15121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2446436"/>
            <a:ext cx="2133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этап (СВ): социальные и технические навыки, основы мышления, мораль. Обучение и воспитание доминирует над самостоятельной работой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2420888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Второй этап (ВВ): самостоятельность и внимание к собственным интересам с учетом социальной взрослости и накопленного жизненного опыта</a:t>
            </a:r>
            <a:br>
              <a:rPr lang="ru-RU" dirty="0" smtClean="0"/>
            </a:br>
            <a:r>
              <a:rPr lang="ru-RU" dirty="0" smtClean="0"/>
              <a:t>Проектно-ориентированное образование (проект = отражение целей)</a:t>
            </a:r>
          </a:p>
          <a:p>
            <a:r>
              <a:rPr lang="ru-RU" dirty="0" smtClean="0"/>
              <a:t>«Новая инициация» (вызов и взятие ответственности)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4168" y="2420888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Третий этап (ПВ): обсуждается как </a:t>
            </a:r>
            <a:r>
              <a:rPr lang="ru-RU" dirty="0" err="1" smtClean="0"/>
              <a:t>нетехнологизируемый</a:t>
            </a:r>
            <a:r>
              <a:rPr lang="ru-RU" dirty="0" smtClean="0"/>
              <a:t>, но практики разных школ (напр. веданта, суфизм) говорят о возможности прохождения через цикл управляемых внутренних кризисов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31840" y="2204864"/>
            <a:ext cx="15121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28184" y="2204864"/>
            <a:ext cx="15121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496" y="1558533"/>
            <a:ext cx="2708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Классическая педагогика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(образование-1)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1556792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Антропагогика </a:t>
            </a:r>
          </a:p>
          <a:p>
            <a:r>
              <a:rPr lang="ru-RU" dirty="0" smtClean="0"/>
              <a:t>(образование-2)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980728"/>
            <a:ext cx="3131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Вне области </a:t>
            </a:r>
          </a:p>
          <a:p>
            <a:r>
              <a:rPr lang="ru-RU" dirty="0" smtClean="0"/>
              <a:t>педагогических дискуссий </a:t>
            </a:r>
          </a:p>
          <a:p>
            <a:r>
              <a:rPr lang="ru-RU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предельная антропагогика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(образование-3)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863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ПЕРЕОСМЫСЛЕНИЕ СОДЕРЖАНИЯ ОБРАЗОВАНИЯ (</a:t>
            </a:r>
            <a:r>
              <a:rPr lang="en-US" sz="2400" b="1" dirty="0" smtClean="0"/>
              <a:t>CURRICULUM) </a:t>
            </a:r>
            <a:r>
              <a:rPr lang="ru-RU" sz="2400" b="1" dirty="0" smtClean="0"/>
              <a:t>В ПОЛНОМ ЦИКЛЕ РАЗВИТИЯ</a:t>
            </a:r>
            <a:endParaRPr lang="ru-RU" sz="2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43608" y="2348880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31640" y="5807005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75856" y="5807005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5807005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187624" y="1916832"/>
            <a:ext cx="1728192" cy="64807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Скругленная соединительная линия 11"/>
          <p:cNvCxnSpPr>
            <a:stCxn id="10" idx="2"/>
            <a:endCxn id="10" idx="0"/>
          </p:cNvCxnSpPr>
          <p:nvPr/>
        </p:nvCxnSpPr>
        <p:spPr>
          <a:xfrm rot="5400000" flipH="1">
            <a:off x="2047434" y="1372486"/>
            <a:ext cx="8898" cy="1727866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25178" y="1484784"/>
            <a:ext cx="5402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Сейчас требования к содержанию и формам подготовки от начальной школы до университета задаются с учетом </a:t>
            </a:r>
            <a:r>
              <a:rPr lang="ru-RU" b="1" dirty="0" smtClean="0">
                <a:solidFill>
                  <a:srgbClr val="FF0000"/>
                </a:solidFill>
              </a:rPr>
              <a:t>задачи  формирования социально адаптивных и экономически продуктивных индивидов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1403648" y="5374957"/>
            <a:ext cx="1728192" cy="64807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Скругленная соединительная линия 18"/>
          <p:cNvCxnSpPr>
            <a:stCxn id="18" idx="2"/>
            <a:endCxn id="18" idx="0"/>
          </p:cNvCxnSpPr>
          <p:nvPr/>
        </p:nvCxnSpPr>
        <p:spPr>
          <a:xfrm rot="5400000" flipH="1">
            <a:off x="2263458" y="4830611"/>
            <a:ext cx="8898" cy="1727866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1403648" y="5014917"/>
            <a:ext cx="3744416" cy="100811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Скругленная соединительная линия 21"/>
          <p:cNvCxnSpPr>
            <a:stCxn id="21" idx="2"/>
            <a:endCxn id="21" idx="0"/>
          </p:cNvCxnSpPr>
          <p:nvPr/>
        </p:nvCxnSpPr>
        <p:spPr>
          <a:xfrm rot="5400000" flipH="1">
            <a:off x="3269289" y="3640198"/>
            <a:ext cx="13841" cy="3743710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>
            <a:off x="1475656" y="4654877"/>
            <a:ext cx="5472608" cy="100811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Скругленная соединительная линия 24"/>
          <p:cNvCxnSpPr>
            <a:stCxn id="24" idx="2"/>
            <a:endCxn id="24" idx="0"/>
          </p:cNvCxnSpPr>
          <p:nvPr/>
        </p:nvCxnSpPr>
        <p:spPr>
          <a:xfrm rot="5400000" flipH="1">
            <a:off x="4205556" y="2416225"/>
            <a:ext cx="13841" cy="5471576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Стрелка вниз 25"/>
          <p:cNvSpPr/>
          <p:nvPr/>
        </p:nvSpPr>
        <p:spPr>
          <a:xfrm>
            <a:off x="611560" y="2996952"/>
            <a:ext cx="792088" cy="100811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187624" y="5949280"/>
            <a:ext cx="2088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Требования</a:t>
            </a:r>
            <a:br>
              <a:rPr lang="ru-RU" dirty="0" smtClean="0"/>
            </a:br>
            <a:r>
              <a:rPr lang="ru-RU" dirty="0" smtClean="0"/>
              <a:t>соц. адаптации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915817" y="5951021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Серьезность, честность, необратимость, открытость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580112" y="595102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Проявления «просветленности»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331640" y="1988840"/>
            <a:ext cx="12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цикл до СВ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619672" y="5374957"/>
            <a:ext cx="12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цикл до СВ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525178" y="5374957"/>
            <a:ext cx="1262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цикл до ВВ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508104" y="5374957"/>
            <a:ext cx="128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цикл до ПВ</a:t>
            </a:r>
            <a:endParaRPr lang="ru-RU" dirty="0"/>
          </a:p>
        </p:txBody>
      </p:sp>
      <p:sp>
        <p:nvSpPr>
          <p:cNvPr id="36" name="Дуга 35"/>
          <p:cNvSpPr/>
          <p:nvPr/>
        </p:nvSpPr>
        <p:spPr>
          <a:xfrm>
            <a:off x="3347864" y="5302949"/>
            <a:ext cx="1728192" cy="64807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Скругленная соединительная линия 36"/>
          <p:cNvCxnSpPr>
            <a:stCxn id="36" idx="2"/>
            <a:endCxn id="36" idx="0"/>
          </p:cNvCxnSpPr>
          <p:nvPr/>
        </p:nvCxnSpPr>
        <p:spPr>
          <a:xfrm rot="5400000" flipH="1">
            <a:off x="4207674" y="4758603"/>
            <a:ext cx="8898" cy="1727866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>
            <a:off x="5292080" y="5230941"/>
            <a:ext cx="1728192" cy="64807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Скругленная соединительная линия 39"/>
          <p:cNvCxnSpPr>
            <a:stCxn id="39" idx="2"/>
            <a:endCxn id="39" idx="0"/>
          </p:cNvCxnSpPr>
          <p:nvPr/>
        </p:nvCxnSpPr>
        <p:spPr>
          <a:xfrm rot="5400000" flipH="1">
            <a:off x="6151890" y="4686595"/>
            <a:ext cx="8898" cy="1727866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>
            <a:off x="3275856" y="5014917"/>
            <a:ext cx="3744416" cy="100811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Скругленная соединительная линия 45"/>
          <p:cNvCxnSpPr>
            <a:stCxn id="45" idx="2"/>
            <a:endCxn id="45" idx="0"/>
          </p:cNvCxnSpPr>
          <p:nvPr/>
        </p:nvCxnSpPr>
        <p:spPr>
          <a:xfrm rot="5400000" flipH="1">
            <a:off x="5141497" y="3640198"/>
            <a:ext cx="13841" cy="3743710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907704" y="308173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 что, если  эти требования будут задаваться из цели</a:t>
            </a:r>
            <a:r>
              <a:rPr lang="ru-RU" b="1" dirty="0" smtClean="0">
                <a:solidFill>
                  <a:srgbClr val="FF0000"/>
                </a:solidFill>
              </a:rPr>
              <a:t> максимальной реализации индивида</a:t>
            </a:r>
            <a:r>
              <a:rPr lang="ru-RU" dirty="0" smtClean="0"/>
              <a:t>? Какие компоненты подготовки должны будут добавиться или уйти на предыдущих этапах?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81076" y="126876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образование-1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11639" y="4150821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образование 1-2-3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90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21" grpId="0" animBg="1"/>
      <p:bldP spid="24" grpId="0" animBg="1"/>
      <p:bldP spid="27" grpId="0"/>
      <p:bldP spid="28" grpId="0"/>
      <p:bldP spid="29" grpId="0"/>
      <p:bldP spid="29" grpId="1"/>
      <p:bldP spid="31" grpId="0"/>
      <p:bldP spid="32" grpId="0"/>
      <p:bldP spid="33" grpId="0"/>
      <p:bldP spid="36" grpId="0" animBg="1"/>
      <p:bldP spid="39" grpId="0" animBg="1"/>
      <p:bldP spid="45" grpId="0" animBg="1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«...здоровые дети не будут бояться жизни, </a:t>
            </a:r>
            <a:br>
              <a:rPr lang="ru-RU" b="1" i="1" dirty="0" smtClean="0"/>
            </a:br>
            <a:r>
              <a:rPr lang="ru-RU" b="1" i="1" dirty="0" smtClean="0"/>
              <a:t>если окружающие их старики достаточно мудры, </a:t>
            </a:r>
            <a:br>
              <a:rPr lang="ru-RU" b="1" i="1" dirty="0" smtClean="0"/>
            </a:br>
            <a:r>
              <a:rPr lang="ru-RU" b="1" i="1" dirty="0" smtClean="0"/>
              <a:t>чтобы не бояться смерти...»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(Э. Эриксон)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/>
          <a:lstStyle/>
          <a:p>
            <a:r>
              <a:rPr lang="ru-RU" b="1" dirty="0" smtClean="0"/>
              <a:t>Антропагогика : </a:t>
            </a:r>
            <a:br>
              <a:rPr lang="ru-RU" b="1" dirty="0" smtClean="0"/>
            </a:br>
            <a:r>
              <a:rPr lang="ru-RU" b="1" dirty="0" smtClean="0"/>
              <a:t>теоретические основания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86874" cy="44291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Психагогика</a:t>
            </a:r>
            <a:r>
              <a:rPr lang="ru-RU" dirty="0" smtClean="0"/>
              <a:t>   (А. </a:t>
            </a:r>
            <a:r>
              <a:rPr lang="ru-RU" dirty="0" err="1" smtClean="0"/>
              <a:t>Кронфельд</a:t>
            </a:r>
            <a:r>
              <a:rPr lang="ru-RU" dirty="0" smtClean="0"/>
              <a:t>, 1927; </a:t>
            </a:r>
          </a:p>
          <a:p>
            <a:pPr>
              <a:buNone/>
            </a:pPr>
            <a:r>
              <a:rPr lang="ru-RU" dirty="0" smtClean="0"/>
              <a:t>    М. Фуко «Герменевтика субъекта», 1982; </a:t>
            </a:r>
          </a:p>
          <a:p>
            <a:pPr>
              <a:buNone/>
            </a:pPr>
            <a:r>
              <a:rPr lang="ru-RU" dirty="0" smtClean="0"/>
              <a:t>    А. Пузырей, 1991)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Синергийная антропология </a:t>
            </a:r>
            <a:r>
              <a:rPr lang="ru-RU" dirty="0" smtClean="0"/>
              <a:t>(С. Хоружий, О. Генисаретский)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«Понимающая психотерапия» </a:t>
            </a:r>
            <a:r>
              <a:rPr lang="ru-RU" dirty="0" smtClean="0"/>
              <a:t>Ф. </a:t>
            </a:r>
            <a:r>
              <a:rPr lang="ru-RU" dirty="0" err="1" smtClean="0"/>
              <a:t>Василюка</a:t>
            </a:r>
            <a:endParaRPr lang="ru-RU" dirty="0" smtClean="0"/>
          </a:p>
          <a:p>
            <a:r>
              <a:rPr lang="ru-RU" dirty="0" smtClean="0"/>
              <a:t>Руководства по внутренней работе в религиозных традициях (исихазм, суфизм, даосизм, дзен-буддизм, индуизм, иудаизм, </a:t>
            </a:r>
            <a:r>
              <a:rPr lang="en-US" dirty="0" smtClean="0"/>
              <a:t>etc.)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830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ПЕРЕОСМЫСЛЕНИЕ СОДЕРЖАНИЯ: </a:t>
            </a:r>
            <a:br>
              <a:rPr lang="ru-RU" sz="2400" b="1" dirty="0" smtClean="0"/>
            </a:br>
            <a:r>
              <a:rPr lang="ru-RU" sz="2400" b="1" dirty="0" smtClean="0"/>
              <a:t>ПРАКТИКИ, ИНСТРУМЕНТЫ И СРЕДЫ РЕАЛИЗАЦИИ САМОСТИ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9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Образование-1-2-3 существовало в ряде духовных традиций </a:t>
            </a:r>
            <a:r>
              <a:rPr lang="ru-RU" dirty="0" smtClean="0"/>
              <a:t>(иудаизм, даосизм, исихазм, суфизм, буддизм), имело адекватные практики и среды, и </a:t>
            </a:r>
            <a:r>
              <a:rPr lang="ru-RU" b="1" dirty="0" smtClean="0">
                <a:solidFill>
                  <a:srgbClr val="FF0000"/>
                </a:solidFill>
              </a:rPr>
              <a:t>достаточно эффективно работало для аграрной цивилизации</a:t>
            </a:r>
            <a:r>
              <a:rPr lang="ru-RU" dirty="0" smtClean="0"/>
              <a:t>. В </a:t>
            </a:r>
            <a:r>
              <a:rPr lang="ru-RU" dirty="0" err="1" smtClean="0"/>
              <a:t>т.ч</a:t>
            </a:r>
            <a:r>
              <a:rPr lang="ru-RU" dirty="0" smtClean="0"/>
              <a:t>. – что крайне важно – в эпоху </a:t>
            </a:r>
            <a:r>
              <a:rPr lang="ru-RU" dirty="0" err="1" smtClean="0"/>
              <a:t>доцифровой</a:t>
            </a:r>
            <a:r>
              <a:rPr lang="ru-RU" dirty="0" smtClean="0"/>
              <a:t> коммуникации, когда не существовало особой проблемы разобщенности оффлайн-жизни и онлайн-жизни.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Современная цивилизация нуждается в переосмыслении, реконструкции и  достройке практик и инструментария для создания новой модели образования-1-2-3. Эта модель должна быть проработана по ряду направлений, в частности: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 smtClean="0"/>
              <a:t>должны быть найдены </a:t>
            </a:r>
            <a:r>
              <a:rPr lang="ru-RU" b="1" dirty="0" smtClean="0">
                <a:solidFill>
                  <a:srgbClr val="FF0000"/>
                </a:solidFill>
              </a:rPr>
              <a:t>современные практики развития внутренних качеств </a:t>
            </a:r>
            <a:r>
              <a:rPr lang="ru-RU" dirty="0" smtClean="0"/>
              <a:t>(напр. новые способы медитации и другие психофизические упражнения), органично </a:t>
            </a:r>
            <a:r>
              <a:rPr lang="ru-RU" b="1" dirty="0" smtClean="0"/>
              <a:t>связанные с продолжением древних духовных традиций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 smtClean="0"/>
              <a:t>нужно найти </a:t>
            </a:r>
            <a:r>
              <a:rPr lang="ru-RU" b="1" dirty="0" smtClean="0">
                <a:solidFill>
                  <a:srgbClr val="FF0000"/>
                </a:solidFill>
              </a:rPr>
              <a:t>способы интеграции этих практик с повседневной </a:t>
            </a:r>
            <a:r>
              <a:rPr lang="ru-RU" dirty="0" smtClean="0"/>
              <a:t>(деловой и личной) </a:t>
            </a:r>
            <a:r>
              <a:rPr lang="ru-RU" b="1" dirty="0" smtClean="0">
                <a:solidFill>
                  <a:srgbClr val="FF0000"/>
                </a:solidFill>
              </a:rPr>
              <a:t>жизнью людей </a:t>
            </a:r>
            <a:r>
              <a:rPr lang="ru-RU" b="1" dirty="0" smtClean="0"/>
              <a:t>в современной цивилизации 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 smtClean="0"/>
              <a:t>Нужно разработать </a:t>
            </a:r>
            <a:r>
              <a:rPr lang="ru-RU" b="1" dirty="0" smtClean="0">
                <a:solidFill>
                  <a:srgbClr val="FF0000"/>
                </a:solidFill>
              </a:rPr>
              <a:t>специальные образовательные пространства и специальные тренажеры</a:t>
            </a:r>
            <a:r>
              <a:rPr lang="ru-RU" dirty="0" smtClean="0"/>
              <a:t>, благоприятствующие этой задаче (подобно тому, как развивающе-формирующие среды формируют основы чувственного восприятия и интеллекта у ребенка)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 smtClean="0"/>
              <a:t>Нужно присутствие компонентов подготовки к задачам образования-2 в образовании-1, и образования-3 в образовании-2, т.е. </a:t>
            </a:r>
            <a:r>
              <a:rPr lang="ru-RU" b="1" dirty="0" smtClean="0">
                <a:solidFill>
                  <a:srgbClr val="FF0000"/>
                </a:solidFill>
              </a:rPr>
              <a:t>представление о новой сквозной модели должно быть встроено в </a:t>
            </a:r>
            <a:r>
              <a:rPr lang="en-US" b="1" dirty="0" smtClean="0">
                <a:solidFill>
                  <a:srgbClr val="FF0000"/>
                </a:solidFill>
              </a:rPr>
              <a:t>LLL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35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ПРЕДВАРИТЕЛЬНЫЕ ВЫВОДЫ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66738"/>
            <a:ext cx="828092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Корневая проблема образовательной системы – в том, что по своим сути и форме это </a:t>
            </a:r>
            <a:r>
              <a:rPr lang="ru-RU" b="1" dirty="0" smtClean="0">
                <a:solidFill>
                  <a:srgbClr val="FF0000"/>
                </a:solidFill>
              </a:rPr>
              <a:t>система по переработке людей для целей общества, но не по работе на раскрытие человеческого потенциала</a:t>
            </a:r>
            <a:r>
              <a:rPr lang="ru-RU" dirty="0" smtClean="0"/>
              <a:t>.  Она не человеко-центрирована.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Существующая модель «обучения на протяжении всей жизни» (</a:t>
            </a:r>
            <a:r>
              <a:rPr lang="en-US" dirty="0" smtClean="0"/>
              <a:t>LLL)</a:t>
            </a:r>
            <a:r>
              <a:rPr lang="ru-RU" dirty="0" smtClean="0"/>
              <a:t>, направленная на «поддержание компетенций в актуальном состоянии» - по сути, представляет собой </a:t>
            </a:r>
            <a:r>
              <a:rPr lang="ru-RU" dirty="0" smtClean="0">
                <a:solidFill>
                  <a:srgbClr val="FF0000"/>
                </a:solidFill>
              </a:rPr>
              <a:t>способ текущего ремонта и модернизации этих «человеческих механизмов».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Особенно явно проблемы системы</a:t>
            </a:r>
            <a:r>
              <a:rPr lang="en-US" dirty="0" smtClean="0"/>
              <a:t> </a:t>
            </a:r>
            <a:r>
              <a:rPr lang="ru-RU" dirty="0" smtClean="0"/>
              <a:t>непрерывного образования видны в двух моментах: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ru-RU" dirty="0" smtClean="0">
                <a:solidFill>
                  <a:srgbClr val="FF0000"/>
                </a:solidFill>
              </a:rPr>
              <a:t>их полная неспособность сопроводить личностные возрастные кризисы </a:t>
            </a:r>
            <a:r>
              <a:rPr lang="ru-RU" dirty="0" smtClean="0"/>
              <a:t>(являющиеся массовым явлением и имеющие большие экономические и социальные последствия)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ru-RU" dirty="0" smtClean="0">
                <a:solidFill>
                  <a:srgbClr val="FF0000"/>
                </a:solidFill>
              </a:rPr>
              <a:t>их неспособность вовлечь пожилых и старых людей </a:t>
            </a:r>
            <a:r>
              <a:rPr lang="ru-RU" dirty="0" smtClean="0"/>
              <a:t>(которые «списываются за негодностью»).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/>
              <a:t>Переход к образованию, направленному на полное раскрытие человеческого потенциала </a:t>
            </a:r>
            <a:r>
              <a:rPr lang="ru-RU" dirty="0" smtClean="0"/>
              <a:t>(мы называем ее образование-1-2-3) и </a:t>
            </a:r>
            <a:r>
              <a:rPr lang="ru-RU" b="1" dirty="0" smtClean="0"/>
              <a:t>должен быть </a:t>
            </a:r>
            <a:r>
              <a:rPr lang="ru-RU" b="1" dirty="0" smtClean="0">
                <a:solidFill>
                  <a:srgbClr val="FF0000"/>
                </a:solidFill>
              </a:rPr>
              <a:t>ГЛАВНОЙ ЦЕЛЬЮ ОБРАЗОВАТЕЛЬНЫХ РЕФОРМ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2418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ПРЕДВАРИТЕЛЬНЫЕ ВЫВОДЫ (2)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92696"/>
            <a:ext cx="87484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r>
              <a:rPr lang="ru-RU" b="1" dirty="0" smtClean="0">
                <a:solidFill>
                  <a:srgbClr val="FF0000"/>
                </a:solidFill>
              </a:rPr>
              <a:t>Переход к образованию-1-2-3 требует формирования новых сквозных программ</a:t>
            </a:r>
            <a:r>
              <a:rPr lang="ru-RU" dirty="0" smtClean="0"/>
              <a:t>, включая новое (или модифицированное) содержание образования первой трети жизни (образование-1) и образования для взрослых (образование-2)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r>
              <a:rPr lang="ru-RU" b="1" dirty="0" smtClean="0">
                <a:solidFill>
                  <a:srgbClr val="FF0000"/>
                </a:solidFill>
              </a:rPr>
              <a:t>Образование-1-2-3 требует экспериментов с новыми образовательными средами  и тренажерами </a:t>
            </a:r>
            <a:r>
              <a:rPr lang="ru-RU" dirty="0" smtClean="0"/>
              <a:t>(= «среды реализации самости»), способными работать на максимальное проявление или развитие лучших человеческих качеств.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r>
              <a:rPr lang="ru-RU" b="1" dirty="0" smtClean="0">
                <a:solidFill>
                  <a:srgbClr val="FF0000"/>
                </a:solidFill>
              </a:rPr>
              <a:t>Образование-1-2-3 не должно реализоваться «тотально» </a:t>
            </a:r>
            <a:r>
              <a:rPr lang="ru-RU" dirty="0" smtClean="0"/>
              <a:t>(напр. как новые национальные модели сквозной подготовки), т.е. оно не требует на первых этапах радикальной перестройки всей системы. В рамках развивающейся парадигмы обучения на протяжении всей жизни, </a:t>
            </a:r>
            <a:r>
              <a:rPr lang="ru-RU" b="1" dirty="0" smtClean="0"/>
              <a:t>образование-1-2-3 может быть одной из возможных траекторий</a:t>
            </a:r>
            <a:r>
              <a:rPr lang="ru-RU" dirty="0" smtClean="0"/>
              <a:t> – но </a:t>
            </a:r>
            <a:r>
              <a:rPr lang="ru-RU" b="1" dirty="0" smtClean="0">
                <a:solidFill>
                  <a:srgbClr val="FF0000"/>
                </a:solidFill>
              </a:rPr>
              <a:t>важно, чтобы такая траектория появилась!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r>
              <a:rPr lang="ru-RU" b="1" dirty="0" smtClean="0">
                <a:solidFill>
                  <a:srgbClr val="FF0000"/>
                </a:solidFill>
              </a:rPr>
              <a:t>Запуск экспериментов в образовании-1-2-3 </a:t>
            </a:r>
            <a:r>
              <a:rPr lang="ru-RU" dirty="0" smtClean="0"/>
              <a:t>может быть сделан в виде специальной образовательной программы (по новому образованию):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итогом (и ведущей деятельностью) этой программы являются реальные технологические </a:t>
            </a:r>
            <a:r>
              <a:rPr lang="ru-RU" dirty="0" err="1" smtClean="0"/>
              <a:t>стартапы</a:t>
            </a:r>
            <a:r>
              <a:rPr lang="ru-RU" dirty="0" smtClean="0"/>
              <a:t> и проекты социального предпринимательства в области нового образования – т.е. это совместная лаборатория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подготовка включает комбинацию системных «западных» методов и глубинного изучения «восточных» традиций (китайские, ведические, исихастские, авраамические)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657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2168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Лаборатории </a:t>
            </a:r>
            <a:br>
              <a:rPr lang="ru-RU" b="1" dirty="0" smtClean="0"/>
            </a:br>
            <a:r>
              <a:rPr lang="ru-RU" b="1" dirty="0" smtClean="0"/>
              <a:t>внутренней работы </a:t>
            </a:r>
            <a:r>
              <a:rPr lang="ru-RU" sz="3100" dirty="0" smtClean="0"/>
              <a:t>(с 1994 г.)</a:t>
            </a: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844824"/>
            <a:ext cx="8435280" cy="47971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Формирование и тестирование </a:t>
            </a:r>
            <a:r>
              <a:rPr lang="ru-RU" dirty="0" smtClean="0"/>
              <a:t>современных практик развития жизненных качеств</a:t>
            </a:r>
          </a:p>
          <a:p>
            <a:r>
              <a:rPr lang="ru-RU" dirty="0" smtClean="0"/>
              <a:t>Разработка </a:t>
            </a:r>
            <a:r>
              <a:rPr lang="ru-RU" b="1" dirty="0" smtClean="0">
                <a:solidFill>
                  <a:srgbClr val="FF0000"/>
                </a:solidFill>
              </a:rPr>
              <a:t>концепции психофизической грамотности </a:t>
            </a:r>
            <a:r>
              <a:rPr lang="ru-RU" dirty="0" smtClean="0"/>
              <a:t>и её профессиональных и образовательных стандартов</a:t>
            </a:r>
          </a:p>
          <a:p>
            <a:r>
              <a:rPr lang="ru-RU" dirty="0" smtClean="0"/>
              <a:t>Разработка </a:t>
            </a:r>
            <a:r>
              <a:rPr lang="ru-RU" b="1" dirty="0" smtClean="0">
                <a:solidFill>
                  <a:srgbClr val="FF0000"/>
                </a:solidFill>
              </a:rPr>
              <a:t>концепции антропагогики </a:t>
            </a:r>
            <a:r>
              <a:rPr lang="ru-RU" dirty="0" smtClean="0"/>
              <a:t>как образовательно-корректирующей дисциплины</a:t>
            </a:r>
          </a:p>
          <a:p>
            <a:r>
              <a:rPr lang="ru-RU" dirty="0" smtClean="0"/>
              <a:t>Проведение </a:t>
            </a:r>
            <a:r>
              <a:rPr lang="ru-RU" dirty="0" err="1" smtClean="0"/>
              <a:t>пилотных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тренингов психофизической грамотности </a:t>
            </a:r>
            <a:r>
              <a:rPr lang="ru-RU" sz="2400" dirty="0" smtClean="0"/>
              <a:t>(</a:t>
            </a:r>
            <a:r>
              <a:rPr lang="ru-RU" sz="2400" dirty="0" err="1" smtClean="0"/>
              <a:t>Ин-т</a:t>
            </a:r>
            <a:r>
              <a:rPr lang="ru-RU" sz="2400" dirty="0" smtClean="0"/>
              <a:t> развития лидеров АСИ)</a:t>
            </a:r>
          </a:p>
          <a:p>
            <a:r>
              <a:rPr lang="ru-RU" dirty="0" smtClean="0"/>
              <a:t>Разработка методики подготовки антропагогических кадров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</a:t>
            </a:r>
            <a:br>
              <a:rPr lang="ru-RU" sz="7200" dirty="0" smtClean="0"/>
            </a:br>
            <a:r>
              <a:rPr lang="ru-RU" sz="7200" dirty="0" smtClean="0"/>
              <a:t>за понимание!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ЦЕЛИ СИСТЕМЫ ОБРАЗОВАНИЯ: </a:t>
            </a:r>
            <a:br>
              <a:rPr lang="ru-RU" sz="2400" b="1" dirty="0" smtClean="0"/>
            </a:br>
            <a:r>
              <a:rPr lang="ru-RU" sz="2400" b="1" dirty="0" smtClean="0"/>
              <a:t>ТАК ЛИ ВСЕ ОЧЕВИДНО?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7544" y="1818403"/>
            <a:ext cx="0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3568" y="1196752"/>
            <a:ext cx="813690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Основная задача системы образования сейчас: формирование </a:t>
            </a:r>
            <a:r>
              <a:rPr lang="ru-RU" sz="1700" b="1" dirty="0" smtClean="0">
                <a:solidFill>
                  <a:srgbClr val="FF0000"/>
                </a:solidFill>
              </a:rPr>
              <a:t>«социально взрослых»</a:t>
            </a:r>
            <a:r>
              <a:rPr lang="ru-RU" sz="1700" dirty="0" smtClean="0"/>
              <a:t> (= социально адаптированных) людей, способных быть лояльными гражданами и продуктивными работниками в социальной машине.</a:t>
            </a:r>
          </a:p>
          <a:p>
            <a:r>
              <a:rPr lang="ru-RU" sz="1700" b="1" dirty="0" smtClean="0">
                <a:solidFill>
                  <a:srgbClr val="FF0000"/>
                </a:solidFill>
              </a:rPr>
              <a:t>Внутренний возраст «социально взрослого» – 11-14 лет</a:t>
            </a:r>
            <a:r>
              <a:rPr lang="ru-RU" sz="1700" dirty="0" smtClean="0">
                <a:solidFill>
                  <a:srgbClr val="FF0000"/>
                </a:solidFill>
              </a:rPr>
              <a:t>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Развитие систем образования живет в этой парадигме: модель обучения на протяжении всей жизни (</a:t>
            </a:r>
            <a:r>
              <a:rPr lang="en-US" sz="1700" dirty="0" smtClean="0"/>
              <a:t>life-long learning, LLL) </a:t>
            </a:r>
            <a:r>
              <a:rPr lang="ru-RU" sz="1700" dirty="0" smtClean="0"/>
              <a:t>сейчас – </a:t>
            </a:r>
            <a:r>
              <a:rPr lang="ru-RU" sz="1700" b="1" dirty="0" smtClean="0">
                <a:solidFill>
                  <a:srgbClr val="FF0000"/>
                </a:solidFill>
              </a:rPr>
              <a:t>поддерживать социальную адаптивность в актуальном состоянии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252753"/>
            <a:ext cx="813690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Развитие человека не заканчивается с получением им статуса «взрослого» (в </a:t>
            </a:r>
            <a:r>
              <a:rPr lang="ru-RU" sz="1700" dirty="0" err="1" smtClean="0"/>
              <a:t>т.ч</a:t>
            </a:r>
            <a:r>
              <a:rPr lang="ru-RU" sz="1700" dirty="0" smtClean="0"/>
              <a:t>. формальное достижение </a:t>
            </a:r>
            <a:r>
              <a:rPr lang="en-US" sz="1700" dirty="0" smtClean="0"/>
              <a:t>drinking age &amp; age of consent). </a:t>
            </a:r>
            <a:r>
              <a:rPr lang="ru-RU" sz="1700" dirty="0" smtClean="0"/>
              <a:t>«Внешне взрослый» человек должен превратиться во «</a:t>
            </a:r>
            <a:r>
              <a:rPr lang="ru-RU" sz="1700" b="1" dirty="0" smtClean="0">
                <a:solidFill>
                  <a:srgbClr val="FF0000"/>
                </a:solidFill>
              </a:rPr>
              <a:t>внутренне взрослого</a:t>
            </a:r>
            <a:r>
              <a:rPr lang="ru-RU" sz="1700" dirty="0" smtClean="0"/>
              <a:t>» - понимающего свой потенциал и свою ответственность перед миром, и способного осознанно действовать, исходя из этого понимания.</a:t>
            </a:r>
            <a:endParaRPr lang="ru-RU" sz="17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7544" y="3376157"/>
            <a:ext cx="0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7544" y="5013176"/>
            <a:ext cx="0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83568" y="4817764"/>
            <a:ext cx="813690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Древние и современные практики духовности и саморазвития указывают на то, что </a:t>
            </a:r>
            <a:r>
              <a:rPr lang="ru-RU" sz="1700" b="1" dirty="0" smtClean="0">
                <a:solidFill>
                  <a:srgbClr val="FF0000"/>
                </a:solidFill>
              </a:rPr>
              <a:t>«внутренняя взрослость» является необходимым, но недостаточным состоянием </a:t>
            </a:r>
            <a:r>
              <a:rPr lang="ru-RU" sz="1700" dirty="0" smtClean="0"/>
              <a:t>– что кульминацией человеческого развития является достижение устойчивого состояния сознания, называемого в разных традициях святостью, пробуждением, просветлением… </a:t>
            </a:r>
            <a:br>
              <a:rPr lang="ru-RU" sz="1700" dirty="0" smtClean="0"/>
            </a:br>
            <a:r>
              <a:rPr lang="ru-RU" sz="1700" dirty="0" smtClean="0"/>
              <a:t>(При этом – в ведущих древних традициях существовали практики развития людей в полном цикле, от младенцев до просветленных мудрецов)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188725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ЭТАПЫ СТАНОВЛЕНИЯ ЛИЧНОСТИ</a:t>
            </a:r>
            <a:br>
              <a:rPr lang="ru-RU" sz="2400" b="1" dirty="0" smtClean="0"/>
            </a:br>
            <a:r>
              <a:rPr lang="ru-RU" sz="2400" b="1" dirty="0" smtClean="0"/>
              <a:t>В ПОЛНОМ ЦИКЛЕ РАЗВИТИЯ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835696" y="2483604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475656" y="5939988"/>
            <a:ext cx="69127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5003884"/>
            <a:ext cx="23042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79912" y="4787860"/>
            <a:ext cx="0" cy="13321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6136" y="3635732"/>
            <a:ext cx="0" cy="24842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835696" y="5147900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779912" y="4139788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3995772"/>
            <a:ext cx="42484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740352" y="2483604"/>
            <a:ext cx="0" cy="36364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796136" y="3131676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63688" y="2915652"/>
            <a:ext cx="61926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5536" y="4715852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Социально</a:t>
            </a:r>
            <a:br>
              <a:rPr lang="ru-RU" dirty="0" smtClean="0"/>
            </a:br>
            <a:r>
              <a:rPr lang="ru-RU" dirty="0" smtClean="0"/>
              <a:t>взрослый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95536" y="3635732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«Внутренне</a:t>
            </a:r>
            <a:br>
              <a:rPr lang="ru-RU" dirty="0" smtClean="0"/>
            </a:br>
            <a:r>
              <a:rPr lang="ru-RU" dirty="0" smtClean="0"/>
              <a:t>взрослый»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95536" y="2420888"/>
            <a:ext cx="1130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Просвет-</a:t>
            </a:r>
            <a:br>
              <a:rPr lang="ru-RU" dirty="0" smtClean="0"/>
            </a:br>
            <a:r>
              <a:rPr lang="ru-RU" dirty="0" smtClean="0"/>
              <a:t>ленный </a:t>
            </a:r>
            <a:br>
              <a:rPr lang="ru-RU" dirty="0" smtClean="0"/>
            </a:br>
            <a:r>
              <a:rPr lang="ru-RU" dirty="0" smtClean="0"/>
              <a:t>взрослый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678026" y="6146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419872" y="615601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20-25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436096" y="614672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40-50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377117" y="615601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60-70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028076" y="1484784"/>
            <a:ext cx="6712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Если мы рассмотрим эти этапы в полном цикле развития, мы увидим определенную стадийность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6897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71296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«САМОЗАРОЖДЕНИЕ» ИЛИ ОБРАЗОВАНИЕ?</a:t>
            </a:r>
            <a:endParaRPr lang="ru-RU" sz="24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835696" y="2627620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1475656" y="6084004"/>
            <a:ext cx="69127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63688" y="5147900"/>
            <a:ext cx="23042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79912" y="4931876"/>
            <a:ext cx="0" cy="13321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96136" y="3779748"/>
            <a:ext cx="0" cy="24842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835696" y="5291916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779912" y="4283804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4139788"/>
            <a:ext cx="42484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740352" y="2627620"/>
            <a:ext cx="0" cy="36364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796136" y="3275692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63688" y="3059668"/>
            <a:ext cx="61926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536" y="4869160"/>
            <a:ext cx="126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Социально</a:t>
            </a:r>
            <a:br>
              <a:rPr lang="ru-RU" dirty="0" smtClean="0"/>
            </a:br>
            <a:r>
              <a:rPr lang="ru-RU" dirty="0" smtClean="0"/>
              <a:t>взрослый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3779748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«Внутренне</a:t>
            </a:r>
            <a:br>
              <a:rPr lang="ru-RU" dirty="0" smtClean="0"/>
            </a:br>
            <a:r>
              <a:rPr lang="ru-RU" dirty="0" smtClean="0"/>
              <a:t>взрослый»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2699628"/>
            <a:ext cx="1130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Просвет-</a:t>
            </a:r>
            <a:br>
              <a:rPr lang="ru-RU" dirty="0" smtClean="0"/>
            </a:br>
            <a:r>
              <a:rPr lang="ru-RU" dirty="0" smtClean="0"/>
              <a:t>ленный</a:t>
            </a:r>
            <a:br>
              <a:rPr lang="ru-RU" dirty="0" smtClean="0"/>
            </a:br>
            <a:r>
              <a:rPr lang="ru-RU" dirty="0" smtClean="0"/>
              <a:t>взрослый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678026" y="6290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630002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20-25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436096" y="629073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40-50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377117" y="630002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60-70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57420" y="4715852"/>
            <a:ext cx="2485727" cy="1584176"/>
          </a:xfrm>
          <a:prstGeom prst="rect">
            <a:avLst/>
          </a:prstGeom>
          <a:solidFill>
            <a:srgbClr val="C0504D">
              <a:alpha val="1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29628" y="3635732"/>
            <a:ext cx="2698556" cy="1752292"/>
          </a:xfrm>
          <a:prstGeom prst="rect">
            <a:avLst/>
          </a:prstGeom>
          <a:solidFill>
            <a:srgbClr val="C0504D">
              <a:alpha val="1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08104" y="2843644"/>
            <a:ext cx="2592288" cy="1582435"/>
          </a:xfrm>
          <a:prstGeom prst="rect">
            <a:avLst/>
          </a:prstGeom>
          <a:solidFill>
            <a:srgbClr val="C0504D">
              <a:alpha val="1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7388" y="4787860"/>
            <a:ext cx="1582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формальное </a:t>
            </a:r>
            <a:br>
              <a:rPr lang="ru-RU" dirty="0" smtClean="0"/>
            </a:br>
            <a:r>
              <a:rPr lang="ru-RU" dirty="0" smtClean="0"/>
              <a:t>образование: </a:t>
            </a:r>
            <a:br>
              <a:rPr lang="ru-RU" dirty="0" smtClean="0"/>
            </a:br>
            <a:r>
              <a:rPr lang="ru-RU" dirty="0" smtClean="0"/>
              <a:t>школа + </a:t>
            </a:r>
            <a:br>
              <a:rPr lang="ru-RU" dirty="0" smtClean="0"/>
            </a:br>
            <a:r>
              <a:rPr lang="ru-RU" dirty="0" smtClean="0"/>
              <a:t>университет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97766" y="3707740"/>
            <a:ext cx="24126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лидерское / </a:t>
            </a:r>
            <a:br>
              <a:rPr lang="ru-RU" dirty="0" smtClean="0"/>
            </a:br>
            <a:r>
              <a:rPr lang="ru-RU" dirty="0" smtClean="0"/>
              <a:t>предпринимательское</a:t>
            </a:r>
            <a:br>
              <a:rPr lang="ru-RU" dirty="0" smtClean="0"/>
            </a:br>
            <a:r>
              <a:rPr lang="ru-RU" dirty="0" smtClean="0"/>
              <a:t>образование</a:t>
            </a:r>
            <a:br>
              <a:rPr lang="ru-RU" dirty="0" smtClean="0"/>
            </a:br>
            <a:r>
              <a:rPr lang="ru-RU" dirty="0" smtClean="0"/>
              <a:t>+ личностное </a:t>
            </a:r>
            <a:br>
              <a:rPr lang="ru-RU" dirty="0" smtClean="0"/>
            </a:br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508104" y="300043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Неизменные  традиции праотцов  + «чудо»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3528" y="861680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Современное образование (да и цивилизация) игнорирует эту стадийность. Ценность внутренне взрослых и святых признается, но культивируется позиция, что они «самозарождаются». Хотя в последние десятилетия началась работа по технологизации формирования «внутренне взрослых», но только для подготовки элиты бизнеса и политики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6309320"/>
            <a:ext cx="1299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4437112"/>
            <a:ext cx="1768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Предельная антропагогика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11960" y="5373216"/>
            <a:ext cx="1840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Антропагогика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9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ДРЕВНИХ ДУХОВНЫХ ТРАДИЦИЯХ: ВЕДИЧЕСКАЯ МОДЕЛЬ</a:t>
            </a:r>
            <a:endParaRPr lang="ru-RU" sz="24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267501"/>
              </p:ext>
            </p:extLst>
          </p:nvPr>
        </p:nvGraphicFramePr>
        <p:xfrm>
          <a:off x="323528" y="2222584"/>
          <a:ext cx="849694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84176"/>
                <a:gridCol w="3708412"/>
                <a:gridCol w="21242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Основные 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/ 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Брахмачарья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(ученик)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Жизнь под руководством гуру, изучение вед, практика йоги и медитации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Дхарма (нравственность, «законы мира»)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 – 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Грихаста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(домохозяин)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семьи, рождение детей, выполнение обязанностей</a:t>
                      </a:r>
                      <a:r>
                        <a:rPr lang="ru-RU" baseline="0" dirty="0" smtClean="0"/>
                        <a:t> домохозяина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Артха</a:t>
                      </a:r>
                      <a:r>
                        <a:rPr lang="ru-RU" dirty="0" smtClean="0"/>
                        <a:t> (благосостояние) и Кама (чувственность)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48 – 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Ванапрастха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(паломник)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Постепенное оставление мирских дел после отпускания детей, паломничества, учительство, </a:t>
                      </a:r>
                      <a:r>
                        <a:rPr lang="ru-RU" dirty="0" err="1" smtClean="0"/>
                        <a:t>благотворительство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Артха</a:t>
                      </a:r>
                      <a:r>
                        <a:rPr lang="ru-RU" dirty="0" smtClean="0"/>
                        <a:t> и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Мокша (контакт с Божественным)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Саньяса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(отшельник)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Уход</a:t>
                      </a:r>
                      <a:r>
                        <a:rPr lang="ru-RU" baseline="0" dirty="0" smtClean="0"/>
                        <a:t> от мира, медитация, подготовка к смерти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Мокша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90543" y="1352962"/>
            <a:ext cx="9310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r>
              <a:rPr lang="ru-RU" dirty="0"/>
              <a:t>Система стадий человеческой жизни, изложенная в «Ману-</a:t>
            </a:r>
            <a:r>
              <a:rPr lang="ru-RU" dirty="0" err="1"/>
              <a:t>смрити</a:t>
            </a:r>
            <a:r>
              <a:rPr lang="ru-RU" dirty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Законы Ману)</a:t>
            </a:r>
          </a:p>
        </p:txBody>
      </p:sp>
    </p:spTree>
    <p:extLst>
      <p:ext uri="{BB962C8B-B14F-4D97-AF65-F5344CB8AC3E}">
        <p14:creationId xmlns:p14="http://schemas.microsoft.com/office/powerpoint/2010/main" xmlns="" val="12756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ДРЕВНИХ ДУХОВНЫХ ТРАДИЦИЯХ: ИУДЕЙСКАЯ МОДЕЛЬ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5290" y="1124744"/>
            <a:ext cx="938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r>
              <a:rPr lang="ru-RU" dirty="0"/>
              <a:t>Система стадий человеческой </a:t>
            </a:r>
            <a:r>
              <a:rPr lang="ru-RU" dirty="0" smtClean="0"/>
              <a:t>жизни в </a:t>
            </a:r>
            <a:r>
              <a:rPr lang="ru-RU" dirty="0"/>
              <a:t>«Пирке-</a:t>
            </a:r>
            <a:r>
              <a:rPr lang="ru-RU" dirty="0" err="1"/>
              <a:t>Авот</a:t>
            </a:r>
            <a:r>
              <a:rPr lang="ru-RU" dirty="0"/>
              <a:t>» (Поучения отцов)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7025844"/>
              </p:ext>
            </p:extLst>
          </p:nvPr>
        </p:nvGraphicFramePr>
        <p:xfrm>
          <a:off x="395536" y="1628800"/>
          <a:ext cx="842493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832648"/>
                <a:gridCol w="1656184"/>
              </a:tblGrid>
              <a:tr h="1440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Стадия развития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Период</a:t>
                      </a:r>
                      <a:endParaRPr lang="ru-RU" sz="1600" dirty="0"/>
                    </a:p>
                  </a:txBody>
                  <a:tcPr/>
                </a:tc>
              </a:tr>
              <a:tr h="1876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письменной</a:t>
                      </a:r>
                      <a:r>
                        <a:rPr lang="ru-RU" sz="1600" baseline="0" dirty="0" smtClean="0"/>
                        <a:t> Торы</a:t>
                      </a:r>
                      <a:endParaRPr lang="ru-RU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dirty="0" smtClean="0"/>
                        <a:t>Ученичество (работа</a:t>
                      </a:r>
                      <a:r>
                        <a:rPr lang="ru-RU" sz="1600" baseline="0" dirty="0" smtClean="0"/>
                        <a:t> под руководством учителя)</a:t>
                      </a:r>
                      <a:endParaRPr lang="ru-RU" sz="1600" dirty="0"/>
                    </a:p>
                  </a:txBody>
                  <a:tcPr/>
                </a:tc>
              </a:tr>
              <a:tr h="2124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</a:t>
                      </a:r>
                      <a:r>
                        <a:rPr lang="ru-RU" sz="1600" dirty="0" err="1" smtClean="0"/>
                        <a:t>Мишны</a:t>
                      </a:r>
                      <a:r>
                        <a:rPr lang="ru-RU" sz="1600" dirty="0" smtClean="0"/>
                        <a:t> (устная Тора)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Соблюдение заповедей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899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 лет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</a:t>
                      </a:r>
                      <a:r>
                        <a:rPr lang="ru-RU" sz="1600" dirty="0" err="1" smtClean="0"/>
                        <a:t>Гмары</a:t>
                      </a:r>
                      <a:r>
                        <a:rPr lang="ru-RU" sz="1600" baseline="0" dirty="0" smtClean="0"/>
                        <a:t> («развернутая» устная Тора)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2672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18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Женитьба</a:t>
                      </a:r>
                      <a:endParaRPr lang="ru-RU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dirty="0" smtClean="0"/>
                        <a:t>Активная социальная жизнь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Добывание средств для семьи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2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Приходит сила </a:t>
                      </a:r>
                      <a:r>
                        <a:rPr lang="en-US" sz="1600" dirty="0" smtClean="0"/>
                        <a:t>[</a:t>
                      </a:r>
                      <a:r>
                        <a:rPr lang="ru-RU" sz="1600" dirty="0" smtClean="0"/>
                        <a:t>начало самореализации</a:t>
                      </a:r>
                      <a:r>
                        <a:rPr lang="en-US" sz="1600" dirty="0" smtClean="0"/>
                        <a:t>]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49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 </a:t>
                      </a:r>
                      <a:r>
                        <a:rPr lang="ru-RU" sz="1600" dirty="0" smtClean="0"/>
                        <a:t>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Зрелость</a:t>
                      </a:r>
                      <a:r>
                        <a:rPr lang="ru-RU" sz="1600" baseline="0" dirty="0" smtClean="0"/>
                        <a:t> ума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Право давать советы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/>
                        <a:t>Приход</a:t>
                      </a:r>
                      <a:r>
                        <a:rPr lang="ru-RU" sz="1600" baseline="0" dirty="0" smtClean="0"/>
                        <a:t> «мудрой старости»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Умудренность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72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Волосы становятся белыми </a:t>
                      </a:r>
                      <a:r>
                        <a:rPr lang="en-US" sz="1600" dirty="0" smtClean="0"/>
                        <a:t>[</a:t>
                      </a:r>
                      <a:r>
                        <a:rPr lang="ru-RU" sz="1600" dirty="0" smtClean="0"/>
                        <a:t>статус уважаемого человека</a:t>
                      </a:r>
                      <a:r>
                        <a:rPr lang="en-US" sz="1600" dirty="0" smtClean="0"/>
                        <a:t>]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Духовная мощь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/>
                        <a:t>Завершение дел и подготовка к смерти</a:t>
                      </a:r>
                      <a:endParaRPr lang="ru-RU" sz="1600" dirty="0"/>
                    </a:p>
                  </a:txBody>
                  <a:tcPr/>
                </a:tc>
              </a:tr>
              <a:tr h="1247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</a:t>
                      </a:r>
                      <a:r>
                        <a:rPr lang="ru-RU" sz="1600" baseline="0" dirty="0" smtClean="0"/>
                        <a:t>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Сгибается под тяжестью</a:t>
                      </a:r>
                      <a:r>
                        <a:rPr lang="ru-RU" sz="1600" baseline="0" dirty="0" smtClean="0"/>
                        <a:t> лет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192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Подобен мертвецу,</a:t>
                      </a:r>
                      <a:r>
                        <a:rPr lang="ru-RU" sz="1600" baseline="0" dirty="0" smtClean="0"/>
                        <a:t> душа которого освободилась от уз мира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59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ДРЕВНИХ ДУХОВНЫХ ТРАДИЦИЯХ: МОДЕЛЬ ИСИХАЗМА </a:t>
            </a:r>
            <a:r>
              <a:rPr lang="ru-RU" sz="2400" dirty="0" smtClean="0"/>
              <a:t>(«Лествица», преп. отец Иоанн, 7 в.н.э.)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424936" cy="525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344816"/>
              </a:tblGrid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Ступени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задачи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 отречении от жития мирского 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беспристрастии,</a:t>
                      </a:r>
                      <a:r>
                        <a:rPr lang="ru-RU" baseline="0" dirty="0" smtClean="0"/>
                        <a:t> т.е. отложении попечений и печали о мире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памяти смерти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радостнотворном плаче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r>
                        <a:rPr lang="ru-RU" baseline="0" dirty="0" smtClean="0"/>
                        <a:t> лжи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 унынии и лености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…15…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нетленной чистоте и целомудрии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…20…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бдении телесном: как мы через него достигаем духовного (…)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…22…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многообразном</a:t>
                      </a:r>
                      <a:r>
                        <a:rPr lang="ru-RU" baseline="0" dirty="0" smtClean="0"/>
                        <a:t> тщеславии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…27…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священном безмолвии души и тела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…29…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земном небе или о богоподражательном бесстрастии и совершенстве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98072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pPr algn="ctr"/>
            <a:r>
              <a:rPr lang="ru-RU" dirty="0" smtClean="0"/>
              <a:t>Специфика: удаление от мира, привязка к внутреннему возрасту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ОБРАЗОВАТЕЛЬНЫХ ТРАДИЦИЯХ: модель Я. А. Коменского </a:t>
            </a:r>
            <a:r>
              <a:rPr lang="ru-RU" sz="2400" dirty="0" smtClean="0"/>
              <a:t>(«</a:t>
            </a:r>
            <a:r>
              <a:rPr lang="ru-RU" sz="2400" dirty="0" err="1" smtClean="0"/>
              <a:t>Пансхолия</a:t>
            </a:r>
            <a:r>
              <a:rPr lang="ru-RU" sz="2400" dirty="0" smtClean="0"/>
              <a:t>», 1660-ые г.)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784976" cy="581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258"/>
                <a:gridCol w="6773718"/>
              </a:tblGrid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задачи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рождения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«Зачатие и формирование в лоне матери» 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младенчества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«Мы ошибаемся в первоначалах всего. Плохо воспитываем ум (…); не направляем волю, как должно (…). Итак, необходима тщательная забота о младенческом возрасте»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детства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«…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искусном и заботливом воспитании молодых людей от шести до двенадцати лет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отрочества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Гимнасий языков и искусств, с энциклопедией наук и искусств, нравов и благочестия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молодости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(…) - вводить накопленный лес познаний в определенные формы ради более полного применения рассудительности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зрелости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этой школы - благоразумное и искусное управление жизнью и забота о том, чтобы из приобретенных в юные годы знаний, нравов и благочестия (…) всё именно теперь нашло свое настоящее применение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старости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Вершина человеческой мудрости, счастливое достижение предела земной жизни и блаженное вступление в жизнь бессмертную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КЛАССИЧЕСКОЙ ПСИХОЛОГИИ: </a:t>
            </a:r>
            <a:br>
              <a:rPr lang="ru-RU" sz="2400" b="1" dirty="0" smtClean="0"/>
            </a:br>
            <a:r>
              <a:rPr lang="ru-RU" sz="2400" b="1" dirty="0" smtClean="0">
                <a:latin typeface="Calibri" charset="0"/>
              </a:rPr>
              <a:t>девять возрастных укладов жизни </a:t>
            </a:r>
            <a:r>
              <a:rPr lang="ru-RU" sz="2400" b="1" dirty="0" smtClean="0"/>
              <a:t>по Э. Эриксону</a:t>
            </a:r>
            <a:endParaRPr lang="ru-RU" sz="2400" dirty="0">
              <a:latin typeface="Calibri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6551493"/>
              </p:ext>
            </p:extLst>
          </p:nvPr>
        </p:nvGraphicFramePr>
        <p:xfrm>
          <a:off x="457200" y="1552422"/>
          <a:ext cx="7921676" cy="4710190"/>
        </p:xfrm>
        <a:graphic>
          <a:graphicData uri="http://schemas.openxmlformats.org/drawingml/2006/table">
            <a:tbl>
              <a:tblPr/>
              <a:tblGrid>
                <a:gridCol w="1977084"/>
                <a:gridCol w="5944592"/>
              </a:tblGrid>
              <a:tr h="101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</a:rPr>
                        <a:t>«Жизненные качества»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                     по 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</a:rPr>
                        <a:t>Э. Эриксону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0 – 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Базисное доверие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базисное недоверие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7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1 год – 3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Автономия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стыд и сомнение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7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3-6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Инициативность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вина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3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</a:rPr>
                        <a:t>6 лет – половое созревание (12-13 лет)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</a:rPr>
                        <a:t>Трудолюбие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</a:rPr>
                        <a:t>VS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</a:rPr>
                        <a:t> неполноценность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610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7759</TotalTime>
  <Words>1773</Words>
  <Application>Microsoft Office PowerPoint</Application>
  <PresentationFormat>Экран (4:3)</PresentationFormat>
  <Paragraphs>225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Жизнь как  образование себя: новый взгляд на "обучение всю жизнь" </vt:lpstr>
      <vt:lpstr>ЦЕЛИ СИСТЕМЫ ОБРАЗОВАНИЯ:  ТАК ЛИ ВСЕ ОЧЕВИДНО?</vt:lpstr>
      <vt:lpstr>ЭТАПЫ СТАНОВЛЕНИЯ ЛИЧНОСТИ В ПОЛНОМ ЦИКЛЕ РАЗВИТИЯ</vt:lpstr>
      <vt:lpstr>«САМОЗАРОЖДЕНИЕ» ИЛИ ОБРАЗОВАНИЕ?</vt:lpstr>
      <vt:lpstr>СТАДИЙНОСТЬ LLL В ДРЕВНИХ ДУХОВНЫХ ТРАДИЦИЯХ: ВЕДИЧЕСКАЯ МОДЕЛЬ</vt:lpstr>
      <vt:lpstr>СТАДИЙНОСТЬ LLL В ДРЕВНИХ ДУХОВНЫХ ТРАДИЦИЯХ: ИУДЕЙСКАЯ МОДЕЛЬ</vt:lpstr>
      <vt:lpstr>СТАДИЙНОСТЬ LLL В ДРЕВНИХ ДУХОВНЫХ ТРАДИЦИЯХ: МОДЕЛЬ ИСИХАЗМА («Лествица», преп. отец Иоанн, 7 в.н.э.)</vt:lpstr>
      <vt:lpstr>СТАДИЙНОСТЬ LLL В ОБРАЗОВАТЕЛЬНЫХ ТРАДИЦИЯХ: модель Я. А. Коменского («Пансхолия», 1660-ые г.)</vt:lpstr>
      <vt:lpstr>СТАДИЙНОСТЬ LLL В КЛАССИЧЕСКОЙ ПСИХОЛОГИИ:  девять возрастных укладов жизни по Э. Эриксону</vt:lpstr>
      <vt:lpstr>СТАДИЙНОСТЬ LLL ПО .Э. ЭРИКСОНУ:  девять возрастных укладов жизни </vt:lpstr>
      <vt:lpstr>НЕКОТОРЫЕ ПРЕДВАРИТЕЛЬНЫЕ КОНЦЕПЦИИ ЦЕЛОСТНОЙ СИСТЕМЫ ОБРАЗОВАНИЯ (КАК ЭТО ОБСУЖДАЕТСЯ СЕЙЧАС)</vt:lpstr>
      <vt:lpstr>ПЕРЕОСМЫСЛЕНИЕ СОДЕРЖАНИЯ ОБРАЗОВАНИЯ (CURRICULUM) В ПОЛНОМ ЦИКЛЕ РАЗВИТИЯ</vt:lpstr>
      <vt:lpstr> «...здоровые дети не будут бояться жизни,  если окружающие их старики достаточно мудры,  чтобы не бояться смерти...» (Э. Эриксон)</vt:lpstr>
      <vt:lpstr>Антропагогика :  теоретические основания</vt:lpstr>
      <vt:lpstr>ПЕРЕОСМЫСЛЕНИЕ СОДЕРЖАНИЯ:  ПРАКТИКИ, ИНСТРУМЕНТЫ И СРЕДЫ РЕАЛИЗАЦИИ САМОСТИ</vt:lpstr>
      <vt:lpstr>ПРЕДВАРИТЕЛЬНЫЕ ВЫВОДЫ</vt:lpstr>
      <vt:lpstr>ПРЕДВАРИТЕЛЬНЫЕ ВЫВОДЫ (2)</vt:lpstr>
      <vt:lpstr>Задачи Лаборатории  внутренней работы (с 1994 г.)</vt:lpstr>
      <vt:lpstr>Спасибо  за понимание!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Хозяин</cp:lastModifiedBy>
  <cp:revision>192</cp:revision>
  <dcterms:created xsi:type="dcterms:W3CDTF">2014-01-01T07:20:24Z</dcterms:created>
  <dcterms:modified xsi:type="dcterms:W3CDTF">2014-04-27T13:16:49Z</dcterms:modified>
</cp:coreProperties>
</file>