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88" r:id="rId22"/>
    <p:sldId id="277" r:id="rId23"/>
    <p:sldId id="278" r:id="rId24"/>
    <p:sldId id="287" r:id="rId25"/>
    <p:sldId id="279" r:id="rId26"/>
    <p:sldId id="280" r:id="rId27"/>
    <p:sldId id="281" r:id="rId28"/>
    <p:sldId id="282" r:id="rId29"/>
    <p:sldId id="283" r:id="rId30"/>
    <p:sldId id="289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D508-BDDA-4A11-B3C4-817AD0DA6402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0213D-8421-4F53-9830-96235F1A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5775" y="0"/>
            <a:ext cx="913822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857628"/>
            <a:ext cx="8215370" cy="1643074"/>
          </a:xfrm>
        </p:spPr>
        <p:txBody>
          <a:bodyPr>
            <a:normAutofit fontScale="90000"/>
          </a:bodyPr>
          <a:lstStyle/>
          <a:p>
            <a:pPr algn="r"/>
            <a:r>
              <a:rPr lang="ru-RU" sz="5300" dirty="0" smtClean="0"/>
              <a:t>ОТКРЫТОЕ ОБРАЗОВАНИЕ – МЕГАПРОЕКТ РУССКОГО МИРА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Руководитель проектной группы А.А. Попов </a:t>
            </a:r>
            <a:endParaRPr lang="ru-RU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643182"/>
            <a:ext cx="7772400" cy="4000527"/>
          </a:xfrm>
        </p:spPr>
        <p:txBody>
          <a:bodyPr>
            <a:normAutofit/>
          </a:bodyPr>
          <a:lstStyle/>
          <a:p>
            <a:r>
              <a:rPr lang="ru-RU" dirty="0" smtClean="0"/>
              <a:t>ЧАСТЬ ВТОРАЯ</a:t>
            </a:r>
            <a:br>
              <a:rPr lang="ru-RU" dirty="0" smtClean="0"/>
            </a:br>
            <a:r>
              <a:rPr lang="ru-RU" dirty="0" smtClean="0"/>
              <a:t>Открытое дополнительное образование  как ресурс регионального развития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8604"/>
            <a:ext cx="8572560" cy="607223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Социально образовательная </a:t>
            </a:r>
            <a:r>
              <a:rPr lang="ru-RU" sz="3600" dirty="0" err="1" smtClean="0">
                <a:solidFill>
                  <a:schemeClr val="tx1"/>
                </a:solidFill>
              </a:rPr>
              <a:t>ресурсность</a:t>
            </a:r>
            <a:r>
              <a:rPr lang="ru-RU" sz="3600" dirty="0" smtClean="0">
                <a:solidFill>
                  <a:schemeClr val="tx1"/>
                </a:solidFill>
              </a:rPr>
              <a:t> региональной дифференциации.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Схема 1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«Региональной сборки - интерпретации»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Схема 2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«Моделирования региона – организации пробы»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Схема 3 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«Капитализации региона – </a:t>
            </a:r>
            <a:r>
              <a:rPr lang="ru-RU" sz="3600" dirty="0" err="1" smtClean="0">
                <a:solidFill>
                  <a:schemeClr val="tx1"/>
                </a:solidFill>
              </a:rPr>
              <a:t>компетентностного</a:t>
            </a:r>
            <a:r>
              <a:rPr lang="ru-RU" sz="3600" dirty="0" smtClean="0">
                <a:solidFill>
                  <a:schemeClr val="tx1"/>
                </a:solidFill>
              </a:rPr>
              <a:t> роста»</a:t>
            </a:r>
          </a:p>
          <a:p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072494" cy="6286544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Региональные приоритеты и мега-проекты в дополнительном образовании (несколько параллельных блок-схем)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r>
              <a:rPr lang="ru-RU" i="1" dirty="0">
                <a:solidFill>
                  <a:schemeClr val="tx1"/>
                </a:solidFill>
              </a:rPr>
              <a:t>Мегаполис столичного типа</a:t>
            </a:r>
            <a:r>
              <a:rPr lang="ru-RU" dirty="0">
                <a:solidFill>
                  <a:schemeClr val="tx1"/>
                </a:solidFill>
              </a:rPr>
              <a:t> =&gt; капитализация школьниками многообразия мегаполиса =&gt; проектно-аналитическая игра: </a:t>
            </a:r>
            <a:r>
              <a:rPr lang="ru-RU" dirty="0" err="1">
                <a:solidFill>
                  <a:schemeClr val="tx1"/>
                </a:solidFill>
              </a:rPr>
              <a:t>квест</a:t>
            </a:r>
            <a:r>
              <a:rPr lang="ru-RU" dirty="0">
                <a:solidFill>
                  <a:schemeClr val="tx1"/>
                </a:solidFill>
              </a:rPr>
              <a:t>, социальное моделирования, прямые продуктивные действия.</a:t>
            </a:r>
          </a:p>
          <a:p>
            <a:r>
              <a:rPr lang="ru-RU" i="1" dirty="0">
                <a:solidFill>
                  <a:schemeClr val="tx1"/>
                </a:solidFill>
              </a:rPr>
              <a:t>Крупный экономический и культурный центр</a:t>
            </a:r>
            <a:r>
              <a:rPr lang="ru-RU" dirty="0">
                <a:solidFill>
                  <a:schemeClr val="tx1"/>
                </a:solidFill>
              </a:rPr>
              <a:t> =&gt; освоение школьниками современных практик и развитие способности к инновациям =&gt; конкурс </a:t>
            </a:r>
            <a:r>
              <a:rPr lang="ru-RU" dirty="0" err="1">
                <a:solidFill>
                  <a:schemeClr val="tx1"/>
                </a:solidFill>
              </a:rPr>
              <a:t>деятельностных</a:t>
            </a:r>
            <a:r>
              <a:rPr lang="ru-RU" dirty="0">
                <a:solidFill>
                  <a:schemeClr val="tx1"/>
                </a:solidFill>
              </a:rPr>
              <a:t> образовательных форм.</a:t>
            </a:r>
          </a:p>
          <a:p>
            <a:r>
              <a:rPr lang="ru-RU" i="1" dirty="0">
                <a:solidFill>
                  <a:schemeClr val="tx1"/>
                </a:solidFill>
              </a:rPr>
              <a:t>Административный центр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=&gt; </a:t>
            </a:r>
            <a:r>
              <a:rPr lang="ru-RU" dirty="0">
                <a:solidFill>
                  <a:schemeClr val="tx1"/>
                </a:solidFill>
              </a:rPr>
              <a:t>развитие способности к территориальному позиционированию =&gt; тренинг гуманитарной географии; программа тренингов по </a:t>
            </a:r>
            <a:r>
              <a:rPr lang="ru-RU" dirty="0" smtClean="0">
                <a:solidFill>
                  <a:schemeClr val="tx1"/>
                </a:solidFill>
              </a:rPr>
              <a:t>самоуправлению </a:t>
            </a:r>
            <a:r>
              <a:rPr lang="ru-RU" dirty="0">
                <a:solidFill>
                  <a:schemeClr val="tx1"/>
                </a:solidFill>
              </a:rPr>
              <a:t>освоение современных практик =&gt; </a:t>
            </a:r>
            <a:r>
              <a:rPr lang="ru-RU" dirty="0" err="1">
                <a:solidFill>
                  <a:schemeClr val="tx1"/>
                </a:solidFill>
              </a:rPr>
              <a:t>деятельностные</a:t>
            </a:r>
            <a:r>
              <a:rPr lang="ru-RU" dirty="0">
                <a:solidFill>
                  <a:schemeClr val="tx1"/>
                </a:solidFill>
              </a:rPr>
              <a:t> лаборатории.</a:t>
            </a:r>
          </a:p>
          <a:p>
            <a:r>
              <a:rPr lang="ru-RU" i="1" dirty="0">
                <a:solidFill>
                  <a:schemeClr val="tx1"/>
                </a:solidFill>
              </a:rPr>
              <a:t>Культурный центр</a:t>
            </a:r>
            <a:r>
              <a:rPr lang="ru-RU" dirty="0">
                <a:solidFill>
                  <a:schemeClr val="tx1"/>
                </a:solidFill>
              </a:rPr>
              <a:t> =&gt; освоение и осмысление культуры как капитала =&gt; система деловых и ролевых игр.</a:t>
            </a:r>
          </a:p>
          <a:p>
            <a:r>
              <a:rPr lang="ru-RU" i="1" dirty="0">
                <a:solidFill>
                  <a:schemeClr val="tx1"/>
                </a:solidFill>
              </a:rPr>
              <a:t>Моногород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=&gt; </a:t>
            </a:r>
            <a:r>
              <a:rPr lang="ru-RU" dirty="0">
                <a:solidFill>
                  <a:schemeClr val="tx1"/>
                </a:solidFill>
              </a:rPr>
              <a:t>преодоление стереотипов, развитие уверенности и творческих способностей =&gt; массовый тренинг;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самоопределение в горизонтах современного мира =&gt; культурно-просветительские программы </a:t>
            </a:r>
            <a:r>
              <a:rPr lang="ru-RU" dirty="0" err="1">
                <a:solidFill>
                  <a:schemeClr val="tx1"/>
                </a:solidFill>
              </a:rPr>
              <a:t>деятельностного</a:t>
            </a:r>
            <a:r>
              <a:rPr lang="ru-RU" dirty="0">
                <a:solidFill>
                  <a:schemeClr val="tx1"/>
                </a:solidFill>
              </a:rPr>
              <a:t> характера.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14290"/>
            <a:ext cx="8215370" cy="6429420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Деградирующий город</a:t>
            </a:r>
            <a:r>
              <a:rPr lang="ru-RU" dirty="0" smtClean="0">
                <a:solidFill>
                  <a:schemeClr val="tx1"/>
                </a:solidFill>
              </a:rPr>
              <a:t> =&gt;  развитие способности верить в себя =&gt; массовый тренинг социальной компетентности;  освоение современных практик =&gt; </a:t>
            </a:r>
            <a:r>
              <a:rPr lang="ru-RU" dirty="0" err="1" smtClean="0">
                <a:solidFill>
                  <a:schemeClr val="tx1"/>
                </a:solidFill>
              </a:rPr>
              <a:t>деятельностные</a:t>
            </a:r>
            <a:r>
              <a:rPr lang="ru-RU" dirty="0" smtClean="0">
                <a:solidFill>
                  <a:schemeClr val="tx1"/>
                </a:solidFill>
              </a:rPr>
              <a:t> лаборатории; развитие способности менять обстоятельства =&gt; система проектно-образовательных игр по социальному творчеству.</a:t>
            </a:r>
          </a:p>
          <a:p>
            <a:r>
              <a:rPr lang="ru-RU" i="1" dirty="0" smtClean="0">
                <a:solidFill>
                  <a:schemeClr val="tx1"/>
                </a:solidFill>
              </a:rPr>
              <a:t>Преуспевающее сельское поселение</a:t>
            </a:r>
            <a:r>
              <a:rPr lang="ru-RU" dirty="0" smtClean="0">
                <a:solidFill>
                  <a:schemeClr val="tx1"/>
                </a:solidFill>
              </a:rPr>
              <a:t> =&gt; освоение и капитализация мировой культуры =&gt; культурно-просветительские программы </a:t>
            </a:r>
            <a:r>
              <a:rPr lang="ru-RU" dirty="0" err="1" smtClean="0">
                <a:solidFill>
                  <a:schemeClr val="tx1"/>
                </a:solidFill>
              </a:rPr>
              <a:t>деятельностного</a:t>
            </a:r>
            <a:r>
              <a:rPr lang="ru-RU" dirty="0" smtClean="0">
                <a:solidFill>
                  <a:schemeClr val="tx1"/>
                </a:solidFill>
              </a:rPr>
              <a:t> характера; становление «новых сельских хозяев» =&gt; проектно-образовательные модули и </a:t>
            </a:r>
            <a:r>
              <a:rPr lang="ru-RU" dirty="0" err="1" smtClean="0">
                <a:solidFill>
                  <a:schemeClr val="tx1"/>
                </a:solidFill>
              </a:rPr>
              <a:t>квесты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Деградирующие сельские поселения =&gt; расширение горизонтов школьников =&gt; культурно-просветительские программы </a:t>
            </a:r>
            <a:r>
              <a:rPr lang="ru-RU" dirty="0" err="1" smtClean="0">
                <a:solidFill>
                  <a:schemeClr val="tx1"/>
                </a:solidFill>
              </a:rPr>
              <a:t>деятельностного</a:t>
            </a:r>
            <a:r>
              <a:rPr lang="ru-RU" dirty="0" smtClean="0">
                <a:solidFill>
                  <a:schemeClr val="tx1"/>
                </a:solidFill>
              </a:rPr>
              <a:t> характера;  развитие способности верить в себя =&gt; массовый тренинг социальной компетентности;  формирование современных трудовых навыков =&gt; </a:t>
            </a:r>
            <a:r>
              <a:rPr lang="ru-RU" dirty="0" err="1" smtClean="0">
                <a:solidFill>
                  <a:schemeClr val="tx1"/>
                </a:solidFill>
              </a:rPr>
              <a:t>деятельностные</a:t>
            </a:r>
            <a:r>
              <a:rPr lang="ru-RU" dirty="0" smtClean="0">
                <a:solidFill>
                  <a:schemeClr val="tx1"/>
                </a:solidFill>
              </a:rPr>
              <a:t> практикумы;  компенсация дефицитов основного образования =&gt; тренинги и интенсивные модули по школьным предметам.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643182"/>
            <a:ext cx="7772400" cy="3929089"/>
          </a:xfrm>
        </p:spPr>
        <p:txBody>
          <a:bodyPr>
            <a:normAutofit/>
          </a:bodyPr>
          <a:lstStyle/>
          <a:p>
            <a:r>
              <a:rPr lang="ru-RU" dirty="0" smtClean="0"/>
              <a:t>ЧАСТЬ ТРЕТЬЯ</a:t>
            </a:r>
            <a:br>
              <a:rPr lang="ru-RU" dirty="0" smtClean="0"/>
            </a:br>
            <a:r>
              <a:rPr lang="ru-RU" dirty="0" smtClean="0"/>
              <a:t>Этапы внедрения новой системы дополнительного образования и новая </a:t>
            </a:r>
            <a:r>
              <a:rPr lang="ru-RU" dirty="0" err="1" smtClean="0"/>
              <a:t>оргструктура</a:t>
            </a:r>
            <a:r>
              <a:rPr lang="ru-RU" dirty="0" smtClean="0"/>
              <a:t> открытого ДО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143932" cy="6286544"/>
          </a:xfrm>
        </p:spPr>
        <p:txBody>
          <a:bodyPr>
            <a:normAutofit fontScale="55000" lnSpcReduction="2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1 этап. Прецеденты (от 1 до 3 лет)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i="1" dirty="0">
                <a:solidFill>
                  <a:schemeClr val="tx1"/>
                </a:solidFill>
              </a:rPr>
              <a:t>направление =&gt; базовая деятельность</a:t>
            </a:r>
            <a:r>
              <a:rPr lang="ru-RU" dirty="0">
                <a:solidFill>
                  <a:schemeClr val="tx1"/>
                </a:solidFill>
              </a:rPr>
              <a:t>)</a:t>
            </a:r>
          </a:p>
          <a:p>
            <a:r>
              <a:rPr lang="ru-RU" dirty="0">
                <a:solidFill>
                  <a:schemeClr val="tx1"/>
                </a:solidFill>
              </a:rPr>
              <a:t>Система конференций и слётов =&gt; Содержательное управление — за счёт аналитики, переговоров, методического оформления опыта.</a:t>
            </a:r>
          </a:p>
          <a:p>
            <a:r>
              <a:rPr lang="ru-RU" dirty="0">
                <a:solidFill>
                  <a:schemeClr val="tx1"/>
                </a:solidFill>
              </a:rPr>
              <a:t>Конкурс образовательных программ и технологий =&gt; Выявление и внедрения новых единиц образования.</a:t>
            </a:r>
          </a:p>
          <a:p>
            <a:r>
              <a:rPr lang="ru-RU" dirty="0">
                <a:solidFill>
                  <a:schemeClr val="tx1"/>
                </a:solidFill>
              </a:rPr>
              <a:t>Кадровая школа =&gt; подготовка и переподготовка специалистов («квалифицированных исполнителей» и «лидеров»), выращивание проектных замыслов.</a:t>
            </a:r>
          </a:p>
          <a:p>
            <a:r>
              <a:rPr lang="ru-RU" dirty="0">
                <a:solidFill>
                  <a:schemeClr val="tx1"/>
                </a:solidFill>
              </a:rPr>
              <a:t>Проведение «образцовых» интенсивных школ (зимний и летний модули) =&gt; непосредственное внедрение технологий включения учеников в современные практики.</a:t>
            </a:r>
          </a:p>
          <a:p>
            <a:r>
              <a:rPr lang="ru-RU" dirty="0">
                <a:solidFill>
                  <a:schemeClr val="tx1"/>
                </a:solidFill>
              </a:rPr>
              <a:t>Форум одарённых детей в форме </a:t>
            </a:r>
            <a:r>
              <a:rPr lang="ru-RU" dirty="0" err="1">
                <a:solidFill>
                  <a:schemeClr val="tx1"/>
                </a:solidFill>
              </a:rPr>
              <a:t>компетентностной</a:t>
            </a:r>
            <a:r>
              <a:rPr lang="ru-RU" dirty="0">
                <a:solidFill>
                  <a:schemeClr val="tx1"/>
                </a:solidFill>
              </a:rPr>
              <a:t> олимпиады =&gt; выявление школьников с рекордными данными и работа с ними в особом подходе.</a:t>
            </a:r>
          </a:p>
          <a:p>
            <a:r>
              <a:rPr lang="ru-RU" dirty="0">
                <a:solidFill>
                  <a:schemeClr val="tx1"/>
                </a:solidFill>
              </a:rPr>
              <a:t>Организационно-управленческие семинары =&gt; планирование и программирование работ, инициирование субъектов.</a:t>
            </a:r>
          </a:p>
          <a:p>
            <a:r>
              <a:rPr lang="ru-RU" dirty="0">
                <a:solidFill>
                  <a:schemeClr val="tx1"/>
                </a:solidFill>
              </a:rPr>
              <a:t>Экспериментальные площадки =&gt; разработка и внедрение перспективных технологий.</a:t>
            </a:r>
          </a:p>
          <a:p>
            <a:r>
              <a:rPr lang="ru-RU" dirty="0">
                <a:solidFill>
                  <a:schemeClr val="tx1"/>
                </a:solidFill>
              </a:rPr>
              <a:t>Методические объединения =&gt; выявление, оформление и тиражирование </a:t>
            </a:r>
            <a:r>
              <a:rPr lang="ru-RU" i="1" dirty="0">
                <a:solidFill>
                  <a:schemeClr val="tx1"/>
                </a:solidFill>
              </a:rPr>
              <a:t>существующего</a:t>
            </a:r>
            <a:r>
              <a:rPr lang="ru-RU" dirty="0">
                <a:solidFill>
                  <a:schemeClr val="tx1"/>
                </a:solidFill>
              </a:rPr>
              <a:t> опыта.</a:t>
            </a:r>
          </a:p>
          <a:p>
            <a:r>
              <a:rPr lang="ru-RU" dirty="0">
                <a:solidFill>
                  <a:schemeClr val="tx1"/>
                </a:solidFill>
              </a:rPr>
              <a:t>Создание базы данных по дистанционным программам и олимпиадам =&gt; картирование возможностей, сообщение о них педагогам и детям.</a:t>
            </a:r>
          </a:p>
          <a:p>
            <a:r>
              <a:rPr lang="ru-RU" dirty="0">
                <a:solidFill>
                  <a:schemeClr val="tx1"/>
                </a:solidFill>
              </a:rPr>
              <a:t>Разработка и утверждение программ развития дополнительного образования и молодежной политики =&gt; установление основных ориентиров и норм.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286808" cy="6286544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2 этап. Оформление (от 2 до 5 лет)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Создание/оптимизация нормативно-правовой базы =&gt; нормирование, преобразование деятельности в соответствии с нормами.</a:t>
            </a:r>
          </a:p>
          <a:p>
            <a:r>
              <a:rPr lang="ru-RU" dirty="0">
                <a:solidFill>
                  <a:schemeClr val="tx1"/>
                </a:solidFill>
              </a:rPr>
              <a:t>Кадровые школы для авторов образовательных программ и педагогов дистанционного образования =&gt; подготовка квалифицированных разработчиков и управленцев.</a:t>
            </a:r>
          </a:p>
          <a:p>
            <a:r>
              <a:rPr lang="ru-RU" dirty="0">
                <a:solidFill>
                  <a:schemeClr val="tx1"/>
                </a:solidFill>
              </a:rPr>
              <a:t>Система летнего образовательного отдыха на конкурсной основе =&gt; превращение пространств «досуга» в пространства образования и развития; выявление и подготовка разработчиков и управленцев в этом сегменте.</a:t>
            </a:r>
          </a:p>
          <a:p>
            <a:r>
              <a:rPr lang="ru-RU" dirty="0">
                <a:solidFill>
                  <a:schemeClr val="tx1"/>
                </a:solidFill>
              </a:rPr>
              <a:t>Конкурс образовательных программ в муниципалитетах =&gt; тиражирование и </a:t>
            </a:r>
            <a:r>
              <a:rPr lang="ru-RU" dirty="0" err="1">
                <a:solidFill>
                  <a:schemeClr val="tx1"/>
                </a:solidFill>
              </a:rPr>
              <a:t>массовизация</a:t>
            </a:r>
            <a:r>
              <a:rPr lang="ru-RU" dirty="0">
                <a:solidFill>
                  <a:schemeClr val="tx1"/>
                </a:solidFill>
              </a:rPr>
              <a:t> устоявшихся единиц образования; выявление новых разработчиков и управленцев; </a:t>
            </a:r>
            <a:r>
              <a:rPr lang="ru-RU" dirty="0" err="1">
                <a:solidFill>
                  <a:schemeClr val="tx1"/>
                </a:solidFill>
              </a:rPr>
              <a:t>массовизация</a:t>
            </a:r>
            <a:r>
              <a:rPr lang="ru-RU" dirty="0">
                <a:solidFill>
                  <a:schemeClr val="tx1"/>
                </a:solidFill>
              </a:rPr>
              <a:t> разработок среди педагогов.</a:t>
            </a:r>
          </a:p>
          <a:p>
            <a:r>
              <a:rPr lang="ru-RU" dirty="0">
                <a:solidFill>
                  <a:schemeClr val="tx1"/>
                </a:solidFill>
              </a:rPr>
              <a:t>Слёт добровольческих движений =&gt; внедрение новой нормы социально-образовательного проекта, управление школьными общественными объединениями.</a:t>
            </a:r>
          </a:p>
          <a:p>
            <a:r>
              <a:rPr lang="ru-RU" dirty="0">
                <a:solidFill>
                  <a:schemeClr val="tx1"/>
                </a:solidFill>
              </a:rPr>
              <a:t>Создание центров дистанционного образования =&gt; </a:t>
            </a:r>
            <a:r>
              <a:rPr lang="ru-RU" dirty="0" err="1">
                <a:solidFill>
                  <a:schemeClr val="tx1"/>
                </a:solidFill>
              </a:rPr>
              <a:t>массовизация</a:t>
            </a:r>
            <a:r>
              <a:rPr lang="ru-RU" dirty="0">
                <a:solidFill>
                  <a:schemeClr val="tx1"/>
                </a:solidFill>
              </a:rPr>
              <a:t> дистанционного образования, управление им, методическое обеспечение его.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52"/>
            <a:ext cx="8572560" cy="6500858"/>
          </a:xfrm>
        </p:spPr>
        <p:txBody>
          <a:bodyPr>
            <a:normAutofit fontScale="47500" lnSpcReduction="20000"/>
          </a:bodyPr>
          <a:lstStyle/>
          <a:p>
            <a:r>
              <a:rPr lang="ru-RU" sz="3800" i="1" dirty="0">
                <a:solidFill>
                  <a:schemeClr val="tx1"/>
                </a:solidFill>
              </a:rPr>
              <a:t>3 этап. Институционализация (от 2 до 5 лет)</a:t>
            </a:r>
            <a:r>
              <a:rPr lang="ru-RU" sz="3800" dirty="0">
                <a:solidFill>
                  <a:schemeClr val="tx1"/>
                </a:solidFill>
              </a:rPr>
              <a:t>.</a:t>
            </a:r>
          </a:p>
          <a:p>
            <a:r>
              <a:rPr lang="ru-RU" sz="3800" dirty="0">
                <a:solidFill>
                  <a:schemeClr val="tx1"/>
                </a:solidFill>
              </a:rPr>
              <a:t>Уравнивание программ интенсивных школ, </a:t>
            </a:r>
            <a:r>
              <a:rPr lang="ru-RU" sz="3800" dirty="0" err="1">
                <a:solidFill>
                  <a:schemeClr val="tx1"/>
                </a:solidFill>
              </a:rPr>
              <a:t>практиумов</a:t>
            </a:r>
            <a:r>
              <a:rPr lang="ru-RU" sz="3800" dirty="0">
                <a:solidFill>
                  <a:schemeClr val="tx1"/>
                </a:solidFill>
              </a:rPr>
              <a:t>, путешествий с учреждениями ДО =&gt; институционализация, </a:t>
            </a:r>
            <a:r>
              <a:rPr lang="ru-RU" sz="3800" dirty="0" err="1">
                <a:solidFill>
                  <a:schemeClr val="tx1"/>
                </a:solidFill>
              </a:rPr>
              <a:t>легитимизация</a:t>
            </a:r>
            <a:r>
              <a:rPr lang="ru-RU" sz="3800" dirty="0">
                <a:solidFill>
                  <a:schemeClr val="tx1"/>
                </a:solidFill>
              </a:rPr>
              <a:t>, нормирование эффективных форм.</a:t>
            </a:r>
          </a:p>
          <a:p>
            <a:r>
              <a:rPr lang="ru-RU" sz="3800" dirty="0">
                <a:solidFill>
                  <a:schemeClr val="tx1"/>
                </a:solidFill>
              </a:rPr>
              <a:t>Переход на новую систему кадровой политики, штатных расписаний, оплаты труда =&gt; приведение системы обеспечения эффективных форм и институтов в соответствие с их реальными потребностями.</a:t>
            </a:r>
          </a:p>
          <a:p>
            <a:r>
              <a:rPr lang="ru-RU" sz="3800" dirty="0">
                <a:solidFill>
                  <a:schemeClr val="tx1"/>
                </a:solidFill>
              </a:rPr>
              <a:t>Внедрение новых систем оценивания образовательных результатов (для школьников и педагогов) =&gt; приведение мониторинга и контроля качества новых форм и институтов в соответствии с их </a:t>
            </a:r>
            <a:r>
              <a:rPr lang="ru-RU" sz="3800" i="1" dirty="0">
                <a:solidFill>
                  <a:schemeClr val="tx1"/>
                </a:solidFill>
              </a:rPr>
              <a:t>реальными задачами</a:t>
            </a:r>
            <a:r>
              <a:rPr lang="ru-RU" sz="3800" dirty="0">
                <a:solidFill>
                  <a:schemeClr val="tx1"/>
                </a:solidFill>
              </a:rPr>
              <a:t>.</a:t>
            </a:r>
          </a:p>
          <a:p>
            <a:r>
              <a:rPr lang="ru-RU" sz="3800" dirty="0">
                <a:solidFill>
                  <a:schemeClr val="tx1"/>
                </a:solidFill>
              </a:rPr>
              <a:t>Внедрение системы образовательного подряда =&gt; внедрение эффективных схем управления, привлечение новых ресурсов, расширение круга технологий и их субъектов.</a:t>
            </a:r>
          </a:p>
          <a:p>
            <a:r>
              <a:rPr lang="ru-RU" sz="3800" dirty="0">
                <a:solidFill>
                  <a:schemeClr val="tx1"/>
                </a:solidFill>
              </a:rPr>
              <a:t>Создание центров технологических разработок =&gt; упорядочение технологического обеспечения и содержательного наполнения сферы, увеличение её управляемости.</a:t>
            </a:r>
          </a:p>
          <a:p>
            <a:r>
              <a:rPr lang="ru-RU" sz="3800" dirty="0">
                <a:solidFill>
                  <a:schemeClr val="tx1"/>
                </a:solidFill>
              </a:rPr>
              <a:t>Внедрение сетевых образовательных программ и сообществ =&gt; концентрация ресурсов и расширения спектра образовательных возможностей.</a:t>
            </a:r>
          </a:p>
          <a:p>
            <a:r>
              <a:rPr lang="ru-RU" sz="3800" dirty="0">
                <a:solidFill>
                  <a:schemeClr val="tx1"/>
                </a:solidFill>
              </a:rPr>
              <a:t>Конкурс программ дистанционного образования =&gt; расширение круга дистанционных программ, оптимизация управления ими, адаптация их к потребностям школьников.</a:t>
            </a:r>
          </a:p>
          <a:p>
            <a:r>
              <a:rPr lang="ru-RU" sz="3800" dirty="0">
                <a:solidFill>
                  <a:schemeClr val="tx1"/>
                </a:solidFill>
              </a:rPr>
              <a:t>Слёт историко-культурных объединений школьников =&gt; внедрение новой нормы культурно-образовательного проекта, управление школьными исследовательскими и творческими объединениями.</a:t>
            </a:r>
          </a:p>
          <a:p>
            <a:r>
              <a:rPr lang="ru-RU" sz="3800" dirty="0">
                <a:solidFill>
                  <a:schemeClr val="tx1"/>
                </a:solidFill>
              </a:rPr>
              <a:t>Проведение межрегиональных и международных образовательных проектов =&gt; расширение образовательных возможностей, капитализация образовательных ресурсов.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714620"/>
            <a:ext cx="7572428" cy="4000528"/>
          </a:xfrm>
        </p:spPr>
        <p:txBody>
          <a:bodyPr>
            <a:normAutofit lnSpcReduction="10000"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4400" dirty="0" smtClean="0">
                <a:solidFill>
                  <a:schemeClr val="tx1"/>
                </a:solidFill>
              </a:rPr>
              <a:t>ЧАСТЬ ЧЕТВЕРТАЯ</a:t>
            </a:r>
          </a:p>
          <a:p>
            <a:r>
              <a:rPr lang="ru-RU" sz="4400" dirty="0" smtClean="0">
                <a:solidFill>
                  <a:schemeClr val="tx1"/>
                </a:solidFill>
              </a:rPr>
              <a:t>Содержание открытого дополнительного образования и новые программные направления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358246" cy="628654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Программные направления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Существующие системы дополнительного образования — созданы в индустриальную эпоху, готовили детей к включению в </a:t>
            </a:r>
            <a:r>
              <a:rPr lang="ru-RU" i="1" dirty="0">
                <a:solidFill>
                  <a:schemeClr val="tx1"/>
                </a:solidFill>
              </a:rPr>
              <a:t>существующие стабильные</a:t>
            </a:r>
            <a:r>
              <a:rPr lang="ru-RU" dirty="0">
                <a:solidFill>
                  <a:schemeClr val="tx1"/>
                </a:solidFill>
              </a:rPr>
              <a:t> системы в качестве </a:t>
            </a:r>
            <a:r>
              <a:rPr lang="ru-RU" i="1" dirty="0">
                <a:solidFill>
                  <a:schemeClr val="tx1"/>
                </a:solidFill>
              </a:rPr>
              <a:t>функционера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В наше время — индустриальное производство и управление деградирует/начинает выполнять обслуживающие функции. Экономический рост и </a:t>
            </a:r>
            <a:r>
              <a:rPr lang="ru-RU" dirty="0" err="1">
                <a:solidFill>
                  <a:schemeClr val="tx1"/>
                </a:solidFill>
              </a:rPr>
              <a:t>социокультурное</a:t>
            </a:r>
            <a:r>
              <a:rPr lang="ru-RU" dirty="0">
                <a:solidFill>
                  <a:schemeClr val="tx1"/>
                </a:solidFill>
              </a:rPr>
              <a:t> развитие — за счёт сетевых проектов и программ, реализуемый гибко меняющимися сообществами.</a:t>
            </a:r>
          </a:p>
          <a:p>
            <a:r>
              <a:rPr lang="ru-RU" dirty="0">
                <a:solidFill>
                  <a:schemeClr val="tx1"/>
                </a:solidFill>
              </a:rPr>
              <a:t>Система открытого дополнительного образования готовит детей к </a:t>
            </a:r>
            <a:r>
              <a:rPr lang="ru-RU" i="1" dirty="0">
                <a:solidFill>
                  <a:schemeClr val="tx1"/>
                </a:solidFill>
              </a:rPr>
              <a:t>освоению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практик и систем деятельности</a:t>
            </a:r>
            <a:r>
              <a:rPr lang="ru-RU" dirty="0">
                <a:solidFill>
                  <a:schemeClr val="tx1"/>
                </a:solidFill>
              </a:rPr>
              <a:t>, к включению в </a:t>
            </a:r>
            <a:r>
              <a:rPr lang="ru-RU" i="1" dirty="0">
                <a:solidFill>
                  <a:schemeClr val="tx1"/>
                </a:solidFill>
              </a:rPr>
              <a:t>изменяющиеся системы производства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i="1" dirty="0">
                <a:solidFill>
                  <a:schemeClr val="tx1"/>
                </a:solidFill>
              </a:rPr>
              <a:t>динамичные сообщества</a:t>
            </a:r>
            <a:r>
              <a:rPr lang="ru-RU" dirty="0">
                <a:solidFill>
                  <a:schemeClr val="tx1"/>
                </a:solidFill>
              </a:rPr>
              <a:t> в качестве </a:t>
            </a:r>
            <a:r>
              <a:rPr lang="ru-RU" i="1" dirty="0">
                <a:solidFill>
                  <a:schemeClr val="tx1"/>
                </a:solidFill>
              </a:rPr>
              <a:t>субъектов</a:t>
            </a:r>
            <a:r>
              <a:rPr lang="ru-RU" dirty="0">
                <a:solidFill>
                  <a:schemeClr val="tx1"/>
                </a:solidFill>
              </a:rPr>
              <a:t>, к </a:t>
            </a:r>
            <a:r>
              <a:rPr lang="ru-RU" i="1" dirty="0">
                <a:solidFill>
                  <a:schemeClr val="tx1"/>
                </a:solidFill>
              </a:rPr>
              <a:t>конструированию новых экономических цепочек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857496"/>
            <a:ext cx="8215370" cy="38576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ЧАСТЬ ПЕРВАЯ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Введение.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«Открытое образование» ≡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«Школа самоопределения» ≡ «Конструирование возможностей»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358246" cy="6286544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>
                <a:solidFill>
                  <a:schemeClr val="tx1"/>
                </a:solidFill>
              </a:rPr>
              <a:t>Традиционное дополнительное образование</a:t>
            </a:r>
            <a:r>
              <a:rPr lang="ru-RU" dirty="0">
                <a:solidFill>
                  <a:schemeClr val="tx1"/>
                </a:solidFill>
              </a:rPr>
              <a:t>: техническое творчество — моделирование сложных технических объектов; исполнительское мастерство в разных видах искусств; основы профессионального (ремесленного) мастерства; дополнительные знания по учебным предметам.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Новое, открытое дополнительное образование</a:t>
            </a:r>
            <a:r>
              <a:rPr lang="ru-RU" dirty="0">
                <a:solidFill>
                  <a:schemeClr val="tx1"/>
                </a:solidFill>
              </a:rPr>
              <a:t>: введение в основные современные практики в качестве (со)автора целостных проектных замыслов; овладение принципами исследования, управления (в том числе, капитализации и </a:t>
            </a:r>
            <a:r>
              <a:rPr lang="ru-RU" dirty="0" err="1">
                <a:solidFill>
                  <a:schemeClr val="tx1"/>
                </a:solidFill>
              </a:rPr>
              <a:t>стратегирования</a:t>
            </a:r>
            <a:r>
              <a:rPr lang="ru-RU" dirty="0">
                <a:solidFill>
                  <a:schemeClr val="tx1"/>
                </a:solidFill>
              </a:rPr>
              <a:t>), создания нового (</a:t>
            </a:r>
            <a:r>
              <a:rPr lang="ru-RU" i="1" dirty="0">
                <a:solidFill>
                  <a:schemeClr val="tx1"/>
                </a:solidFill>
              </a:rPr>
              <a:t>творчества</a:t>
            </a:r>
            <a:r>
              <a:rPr lang="ru-RU" dirty="0">
                <a:solidFill>
                  <a:schemeClr val="tx1"/>
                </a:solidFill>
              </a:rPr>
              <a:t>); овладение способностью управлять собой; формирование системных представлений о мире, которые можно использовать при самоопределении и в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429684" cy="607223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НАПРИМЕР: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технологии </a:t>
            </a:r>
            <a:r>
              <a:rPr lang="ru-RU" dirty="0">
                <a:solidFill>
                  <a:schemeClr val="tx1"/>
                </a:solidFill>
              </a:rPr>
              <a:t>культурной политики: включение школьников в создание новых культурных форм и сред;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технологии регионального развития: формирование основ пространственного мышления и навыков работы с территориальными комплексами;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антропологические технологии: освоение форм эмоционального, физического, волевого, духовного, интеллектуального саморазвития;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технологии научного познания: включение в современные формы исследовательской работы;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инженерные технологии: включение детей и подростков в проектирование и создание технических объектов, решающих конкретные производственные или бытовые задачи;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визуальные технологии: включение школьников в современные визуально-эстетические практики (видео, кино, телевидение, современное сценическое искусство, дизайн, </a:t>
            </a:r>
            <a:r>
              <a:rPr lang="ru-RU" dirty="0" err="1">
                <a:solidFill>
                  <a:schemeClr val="tx1"/>
                </a:solidFill>
              </a:rPr>
              <a:t>веб-дизайн</a:t>
            </a:r>
            <a:r>
              <a:rPr lang="ru-RU" dirty="0">
                <a:solidFill>
                  <a:schemeClr val="tx1"/>
                </a:solidFill>
              </a:rPr>
              <a:t> и др.);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сетевые технологии: участие в проектах, предусматривающих коммуникацию и  кооперацию с детьми и взрослыми с использованием ресурсов и  сервисов Интернет.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00438"/>
            <a:ext cx="7858180" cy="3071834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ЧАСТЬ ПЯТАЯ</a:t>
            </a:r>
          </a:p>
          <a:p>
            <a:r>
              <a:rPr lang="ru-RU" sz="4400" dirty="0" smtClean="0">
                <a:solidFill>
                  <a:schemeClr val="tx1"/>
                </a:solidFill>
              </a:rPr>
              <a:t>Принцип организационного обеспечения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429684" cy="607223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В </a:t>
            </a:r>
            <a:r>
              <a:rPr lang="ru-RU" i="1" dirty="0">
                <a:solidFill>
                  <a:schemeClr val="tx1"/>
                </a:solidFill>
              </a:rPr>
              <a:t>традиционном дополнительном образовании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 err="1">
                <a:solidFill>
                  <a:schemeClr val="tx1"/>
                </a:solidFill>
              </a:rPr>
              <a:t>соорганизация</a:t>
            </a:r>
            <a:r>
              <a:rPr lang="ru-RU" dirty="0">
                <a:solidFill>
                  <a:schemeClr val="tx1"/>
                </a:solidFill>
              </a:rPr>
              <a:t> — «приказная», исполнители не субъекты, руководители — функционеры и иногда субъекты, в результате — никто не обеспечивает целостный результат;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организация образовательного процесса</a:t>
            </a:r>
            <a:r>
              <a:rPr lang="ru-RU" dirty="0">
                <a:solidFill>
                  <a:schemeClr val="tx1"/>
                </a:solidFill>
              </a:rPr>
              <a:t> — «конвейерная»: каждый педагог выполняет свою функцию и не может даже сам для себя разрабатывать методики;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принципы оплаты труда</a:t>
            </a:r>
            <a:r>
              <a:rPr lang="ru-RU" dirty="0">
                <a:solidFill>
                  <a:schemeClr val="tx1"/>
                </a:solidFill>
              </a:rPr>
              <a:t>: зависит от количества выработанных часов, наполняемости групп, побед школьников на формальных конкурсах;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принципы финансирования расходов</a:t>
            </a:r>
            <a:r>
              <a:rPr lang="ru-RU" dirty="0">
                <a:solidFill>
                  <a:schemeClr val="tx1"/>
                </a:solidFill>
              </a:rPr>
              <a:t>: финансируются основные фонды, заработная плата согласно штатному расписанию и, в меньшей степени, расходные материалы из стандартного набора.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072230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В открытом дополнительном образовании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 err="1">
                <a:solidFill>
                  <a:schemeClr val="tx1"/>
                </a:solidFill>
              </a:rPr>
              <a:t>соорганизация</a:t>
            </a:r>
            <a:r>
              <a:rPr lang="ru-RU" dirty="0">
                <a:solidFill>
                  <a:schemeClr val="tx1"/>
                </a:solidFill>
              </a:rPr>
              <a:t>: кооперативная, исполнители — либо субъекты своего блока задач, либо соучастники общего замысла, руководители — заведомо субъекты общего замысла, команда за счёт специальных процедур согласования решений и самоопределения её членов обеспечивает общий результат;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организация образовательного процесса</a:t>
            </a:r>
            <a:r>
              <a:rPr lang="ru-RU" dirty="0">
                <a:solidFill>
                  <a:schemeClr val="tx1"/>
                </a:solidFill>
              </a:rPr>
              <a:t>: целостная — через удержание образовательных задач и обеспечение их решения, через формирование и поддержание процессов, через конструирование образовательного пространства;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принципы оплаты труда</a:t>
            </a:r>
            <a:r>
              <a:rPr lang="ru-RU" dirty="0">
                <a:solidFill>
                  <a:schemeClr val="tx1"/>
                </a:solidFill>
              </a:rPr>
              <a:t>: сдельная — по сложности решаемых задач (требуемые затраты умственных и физических сил, требуемая квалификация), по характеру образовательных результатов (системность, прочность, значимость для становления и самоопределения ученика), по роли в достижении общей цели образовательного проекта/программы;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принципы финансирования расходов</a:t>
            </a:r>
            <a:r>
              <a:rPr lang="ru-RU" dirty="0">
                <a:solidFill>
                  <a:schemeClr val="tx1"/>
                </a:solidFill>
              </a:rPr>
              <a:t>: в соответствии с задачами образовательных проектов и спецификой технологий, для обеспечения необходимого конкретного результата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643314"/>
            <a:ext cx="7715304" cy="2571768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ЧАСТЬ ШЕСТАЯ</a:t>
            </a:r>
          </a:p>
          <a:p>
            <a:r>
              <a:rPr lang="ru-RU" sz="4400" dirty="0" smtClean="0">
                <a:solidFill>
                  <a:schemeClr val="tx1"/>
                </a:solidFill>
              </a:rPr>
              <a:t>Смена дидактических форм и образовательных технологий</a:t>
            </a:r>
            <a:endParaRPr lang="ru-RU" sz="44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501122" cy="6429420"/>
          </a:xfrm>
        </p:spPr>
        <p:txBody>
          <a:bodyPr>
            <a:normAutofit fontScale="55000" lnSpcReduction="2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Традиционное </a:t>
            </a:r>
            <a:r>
              <a:rPr lang="ru-RU" i="1" dirty="0">
                <a:solidFill>
                  <a:schemeClr val="tx1"/>
                </a:solidFill>
              </a:rPr>
              <a:t>дополнительное образование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i="1" dirty="0">
                <a:solidFill>
                  <a:schemeClr val="tx1"/>
                </a:solidFill>
              </a:rPr>
              <a:t>Задача</a:t>
            </a:r>
            <a:r>
              <a:rPr lang="ru-RU" dirty="0">
                <a:solidFill>
                  <a:schemeClr val="tx1"/>
                </a:solidFill>
              </a:rPr>
              <a:t>: дать </a:t>
            </a:r>
            <a:r>
              <a:rPr lang="ru-RU" dirty="0" err="1">
                <a:solidFill>
                  <a:schemeClr val="tx1"/>
                </a:solidFill>
              </a:rPr>
              <a:t>ЗУНы</a:t>
            </a:r>
            <a:r>
              <a:rPr lang="ru-RU" dirty="0">
                <a:solidFill>
                  <a:schemeClr val="tx1"/>
                </a:solidFill>
              </a:rPr>
              <a:t>, общие представления о чём-либо, опыт «отдельных случаев», </a:t>
            </a:r>
            <a:r>
              <a:rPr lang="ru-RU" i="1" dirty="0">
                <a:solidFill>
                  <a:schemeClr val="tx1"/>
                </a:solidFill>
              </a:rPr>
              <a:t>дополнительные</a:t>
            </a:r>
            <a:r>
              <a:rPr lang="ru-RU" dirty="0">
                <a:solidFill>
                  <a:schemeClr val="tx1"/>
                </a:solidFill>
              </a:rPr>
              <a:t> к основному образованию, но соотносящиеся с ним.</a:t>
            </a:r>
          </a:p>
          <a:p>
            <a:r>
              <a:rPr lang="ru-RU" dirty="0">
                <a:solidFill>
                  <a:schemeClr val="tx1"/>
                </a:solidFill>
              </a:rPr>
              <a:t>Отсюда — </a:t>
            </a:r>
            <a:r>
              <a:rPr lang="ru-RU" i="1" dirty="0">
                <a:solidFill>
                  <a:schemeClr val="tx1"/>
                </a:solidFill>
              </a:rPr>
              <a:t>методы</a:t>
            </a:r>
            <a:r>
              <a:rPr lang="ru-RU" dirty="0">
                <a:solidFill>
                  <a:schemeClr val="tx1"/>
                </a:solidFill>
              </a:rPr>
              <a:t>, близкие к школьным, но с большей долей самостоятельной практической работы над </a:t>
            </a:r>
            <a:r>
              <a:rPr lang="ru-RU" i="1" dirty="0">
                <a:solidFill>
                  <a:schemeClr val="tx1"/>
                </a:solidFill>
              </a:rPr>
              <a:t>конкретным</a:t>
            </a:r>
            <a:r>
              <a:rPr lang="ru-RU" dirty="0">
                <a:solidFill>
                  <a:schemeClr val="tx1"/>
                </a:solidFill>
              </a:rPr>
              <a:t> продуктом, культурная значимость которого — не принципиальна, а новизна — часто вредна.</a:t>
            </a:r>
          </a:p>
          <a:p>
            <a:r>
              <a:rPr lang="ru-RU" i="1" dirty="0">
                <a:solidFill>
                  <a:schemeClr val="tx1"/>
                </a:solidFill>
              </a:rPr>
              <a:t>Открытое дополнительное образование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i="1" dirty="0">
                <a:solidFill>
                  <a:schemeClr val="tx1"/>
                </a:solidFill>
              </a:rPr>
              <a:t>Задача</a:t>
            </a:r>
            <a:r>
              <a:rPr lang="ru-RU" dirty="0">
                <a:solidFill>
                  <a:schemeClr val="tx1"/>
                </a:solidFill>
              </a:rPr>
              <a:t>: формирование компетентностей, введение в современные практики, появление картины мира, самоопределение, </a:t>
            </a:r>
            <a:r>
              <a:rPr lang="ru-RU" dirty="0" err="1">
                <a:solidFill>
                  <a:schemeClr val="tx1"/>
                </a:solidFill>
              </a:rPr>
              <a:t>субъективация</a:t>
            </a:r>
            <a:r>
              <a:rPr lang="ru-RU" dirty="0">
                <a:solidFill>
                  <a:schemeClr val="tx1"/>
                </a:solidFill>
              </a:rPr>
              <a:t> (вместе с овладением «инструментами </a:t>
            </a:r>
            <a:r>
              <a:rPr lang="ru-RU" dirty="0" err="1">
                <a:solidFill>
                  <a:schemeClr val="tx1"/>
                </a:solidFill>
              </a:rPr>
              <a:t>субъектности</a:t>
            </a:r>
            <a:r>
              <a:rPr lang="ru-RU" dirty="0">
                <a:solidFill>
                  <a:schemeClr val="tx1"/>
                </a:solidFill>
              </a:rPr>
              <a:t>», в том числе, проектной деятельностью).</a:t>
            </a:r>
          </a:p>
          <a:p>
            <a:r>
              <a:rPr lang="ru-RU" dirty="0">
                <a:solidFill>
                  <a:schemeClr val="tx1"/>
                </a:solidFill>
              </a:rPr>
              <a:t>Отсюда — </a:t>
            </a:r>
            <a:r>
              <a:rPr lang="ru-RU" i="1" dirty="0">
                <a:solidFill>
                  <a:schemeClr val="tx1"/>
                </a:solidFill>
              </a:rPr>
              <a:t>методы</a:t>
            </a:r>
            <a:r>
              <a:rPr lang="ru-RU" dirty="0">
                <a:solidFill>
                  <a:schemeClr val="tx1"/>
                </a:solidFill>
              </a:rPr>
              <a:t>, обеспечивающие </a:t>
            </a:r>
            <a:r>
              <a:rPr lang="ru-RU" i="1" dirty="0">
                <a:solidFill>
                  <a:schemeClr val="tx1"/>
                </a:solidFill>
              </a:rPr>
              <a:t>сопровождение</a:t>
            </a:r>
            <a:r>
              <a:rPr lang="ru-RU" dirty="0">
                <a:solidFill>
                  <a:schemeClr val="tx1"/>
                </a:solidFill>
              </a:rPr>
              <a:t> собственных действий школьника, оптимизирующие пространство его действия с точки зрения получения нужного опыта, воссоздающие для него максимально полную и объективную ситуацию современного мира и его собственных возможных будущих действий:</a:t>
            </a:r>
          </a:p>
          <a:p>
            <a:r>
              <a:rPr lang="ru-RU" dirty="0">
                <a:solidFill>
                  <a:schemeClr val="tx1"/>
                </a:solidFill>
              </a:rPr>
              <a:t>— игровое моделирование действительности и деятельности;</a:t>
            </a:r>
          </a:p>
          <a:p>
            <a:r>
              <a:rPr lang="ru-RU" dirty="0">
                <a:solidFill>
                  <a:schemeClr val="tx1"/>
                </a:solidFill>
              </a:rPr>
              <a:t>— решение проблемно организованных задач, связанных с практикой;</a:t>
            </a:r>
          </a:p>
          <a:p>
            <a:r>
              <a:rPr lang="ru-RU" dirty="0">
                <a:solidFill>
                  <a:schemeClr val="tx1"/>
                </a:solidFill>
              </a:rPr>
              <a:t>— учебные проекты, в том числе, производственного характера;</a:t>
            </a:r>
          </a:p>
          <a:p>
            <a:r>
              <a:rPr lang="ru-RU" dirty="0">
                <a:solidFill>
                  <a:schemeClr val="tx1"/>
                </a:solidFill>
              </a:rPr>
              <a:t>— практико-ориентированные исследования;</a:t>
            </a:r>
          </a:p>
          <a:p>
            <a:r>
              <a:rPr lang="ru-RU" dirty="0">
                <a:solidFill>
                  <a:schemeClr val="tx1"/>
                </a:solidFill>
              </a:rPr>
              <a:t>— образовательные путешествия разных масштабов;</a:t>
            </a:r>
          </a:p>
          <a:p>
            <a:r>
              <a:rPr lang="ru-RU" dirty="0">
                <a:solidFill>
                  <a:schemeClr val="tx1"/>
                </a:solidFill>
              </a:rPr>
              <a:t>— индивидуальное сопровождение (</a:t>
            </a:r>
            <a:r>
              <a:rPr lang="ru-RU" dirty="0" err="1">
                <a:solidFill>
                  <a:schemeClr val="tx1"/>
                </a:solidFill>
              </a:rPr>
              <a:t>тьюторство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коучинг</a:t>
            </a:r>
            <a:r>
              <a:rPr lang="ru-RU" dirty="0">
                <a:solidFill>
                  <a:schemeClr val="tx1"/>
                </a:solidFill>
              </a:rPr>
              <a:t>, и т.п.);</a:t>
            </a:r>
          </a:p>
          <a:p>
            <a:r>
              <a:rPr lang="ru-RU" dirty="0">
                <a:solidFill>
                  <a:schemeClr val="tx1"/>
                </a:solidFill>
              </a:rPr>
              <a:t>— открытые образовательные среды, в том числе, виртуальные;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dirty="0" err="1">
                <a:solidFill>
                  <a:schemeClr val="tx1"/>
                </a:solidFill>
              </a:rPr>
              <a:t>квесты</a:t>
            </a:r>
            <a:r>
              <a:rPr lang="ru-RU" dirty="0">
                <a:solidFill>
                  <a:schemeClr val="tx1"/>
                </a:solidFill>
              </a:rPr>
              <a:t>, связанные с посещением различных пространств, в том числе, специально выстроенных как образовательные;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dirty="0" err="1">
                <a:solidFill>
                  <a:schemeClr val="tx1"/>
                </a:solidFill>
              </a:rPr>
              <a:t>компетентностные</a:t>
            </a:r>
            <a:r>
              <a:rPr lang="ru-RU" dirty="0">
                <a:solidFill>
                  <a:schemeClr val="tx1"/>
                </a:solidFill>
              </a:rPr>
              <a:t> олимпиады.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147870"/>
            <a:ext cx="7572428" cy="471013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ЧАСТЬ СЕДЬМАЯ</a:t>
            </a:r>
          </a:p>
          <a:p>
            <a:r>
              <a:rPr lang="ru-RU" sz="4400" dirty="0">
                <a:solidFill>
                  <a:schemeClr val="tx1"/>
                </a:solidFill>
              </a:rPr>
              <a:t>Результативность </a:t>
            </a:r>
            <a:endParaRPr lang="ru-RU" sz="4400" dirty="0" smtClean="0">
              <a:solidFill>
                <a:schemeClr val="tx1"/>
              </a:solidFill>
            </a:endParaRPr>
          </a:p>
          <a:p>
            <a:r>
              <a:rPr lang="ru-RU" sz="4400" dirty="0" smtClean="0">
                <a:solidFill>
                  <a:schemeClr val="tx1"/>
                </a:solidFill>
              </a:rPr>
              <a:t>«</a:t>
            </a:r>
            <a:r>
              <a:rPr lang="ru-RU" sz="4400" dirty="0">
                <a:solidFill>
                  <a:schemeClr val="tx1"/>
                </a:solidFill>
              </a:rPr>
              <a:t>Школы самоопределения</a:t>
            </a:r>
            <a:r>
              <a:rPr lang="ru-RU" sz="4400" dirty="0" smtClean="0">
                <a:solidFill>
                  <a:schemeClr val="tx1"/>
                </a:solidFill>
              </a:rPr>
              <a:t>» </a:t>
            </a:r>
          </a:p>
          <a:p>
            <a:r>
              <a:rPr lang="ru-RU" sz="4400" dirty="0" smtClean="0">
                <a:solidFill>
                  <a:schemeClr val="tx1"/>
                </a:solidFill>
              </a:rPr>
              <a:t>Русского мира</a:t>
            </a:r>
          </a:p>
          <a:p>
            <a:r>
              <a:rPr lang="ru-RU" sz="4400" dirty="0" smtClean="0">
                <a:solidFill>
                  <a:schemeClr val="tx1"/>
                </a:solidFill>
              </a:rPr>
              <a:t>(Открытого образования)</a:t>
            </a:r>
            <a:endParaRPr lang="ru-RU" sz="44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358246" cy="5929354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Для школьника: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dirty="0" err="1">
                <a:solidFill>
                  <a:schemeClr val="tx1"/>
                </a:solidFill>
              </a:rPr>
              <a:t>субъектность</a:t>
            </a:r>
            <a:r>
              <a:rPr lang="ru-RU" dirty="0">
                <a:solidFill>
                  <a:schemeClr val="tx1"/>
                </a:solidFill>
              </a:rPr>
              <a:t> =&gt; возможность управлять своей жизнью;</a:t>
            </a:r>
          </a:p>
          <a:p>
            <a:r>
              <a:rPr lang="ru-RU" dirty="0">
                <a:solidFill>
                  <a:schemeClr val="tx1"/>
                </a:solidFill>
              </a:rPr>
              <a:t>— установка на успешность;</a:t>
            </a:r>
          </a:p>
          <a:p>
            <a:r>
              <a:rPr lang="ru-RU" dirty="0">
                <a:solidFill>
                  <a:schemeClr val="tx1"/>
                </a:solidFill>
              </a:rPr>
              <a:t>— способность осваивать новые знания;</a:t>
            </a:r>
          </a:p>
          <a:p>
            <a:r>
              <a:rPr lang="ru-RU" dirty="0">
                <a:solidFill>
                  <a:schemeClr val="tx1"/>
                </a:solidFill>
              </a:rPr>
              <a:t>— способность продуктивно действовать;</a:t>
            </a:r>
          </a:p>
          <a:p>
            <a:r>
              <a:rPr lang="ru-RU" dirty="0">
                <a:solidFill>
                  <a:schemeClr val="tx1"/>
                </a:solidFill>
              </a:rPr>
              <a:t>— способность кооперироваться;</a:t>
            </a:r>
          </a:p>
          <a:p>
            <a:r>
              <a:rPr lang="ru-RU" dirty="0">
                <a:solidFill>
                  <a:schemeClr val="tx1"/>
                </a:solidFill>
              </a:rPr>
              <a:t>— способность выстраивать комфортную социальную среду;</a:t>
            </a:r>
          </a:p>
          <a:p>
            <a:r>
              <a:rPr lang="ru-RU" dirty="0">
                <a:solidFill>
                  <a:schemeClr val="tx1"/>
                </a:solidFill>
              </a:rPr>
              <a:t>— способность побеждать.</a:t>
            </a:r>
          </a:p>
          <a:p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Для экономической ситуации: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— квалифицированные специалисты;</a:t>
            </a:r>
          </a:p>
          <a:p>
            <a:r>
              <a:rPr lang="ru-RU" dirty="0">
                <a:solidFill>
                  <a:schemeClr val="tx1"/>
                </a:solidFill>
              </a:rPr>
              <a:t>— новые бизнесы;</a:t>
            </a:r>
          </a:p>
          <a:p>
            <a:r>
              <a:rPr lang="ru-RU" dirty="0">
                <a:solidFill>
                  <a:schemeClr val="tx1"/>
                </a:solidFill>
              </a:rPr>
              <a:t>— новые разработки.</a:t>
            </a:r>
          </a:p>
          <a:p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Для социальная </a:t>
            </a:r>
            <a:r>
              <a:rPr lang="ru-RU" b="1" dirty="0">
                <a:solidFill>
                  <a:schemeClr val="tx1"/>
                </a:solidFill>
              </a:rPr>
              <a:t>ситуация:</a:t>
            </a:r>
          </a:p>
          <a:p>
            <a:r>
              <a:rPr lang="ru-RU" dirty="0">
                <a:solidFill>
                  <a:schemeClr val="tx1"/>
                </a:solidFill>
              </a:rPr>
              <a:t>— стабильность (людям незачем бунтовать, они сами строят свою жизнь);</a:t>
            </a:r>
          </a:p>
          <a:p>
            <a:r>
              <a:rPr lang="ru-RU" dirty="0">
                <a:solidFill>
                  <a:schemeClr val="tx1"/>
                </a:solidFill>
              </a:rPr>
              <a:t>— удовлетворённость;</a:t>
            </a:r>
          </a:p>
          <a:p>
            <a:r>
              <a:rPr lang="ru-RU" dirty="0">
                <a:solidFill>
                  <a:schemeClr val="tx1"/>
                </a:solidFill>
              </a:rPr>
              <a:t>— инструменты постоянного развития (за счёт общественных инициатив);</a:t>
            </a:r>
          </a:p>
          <a:p>
            <a:r>
              <a:rPr lang="ru-RU" dirty="0">
                <a:solidFill>
                  <a:schemeClr val="tx1"/>
                </a:solidFill>
              </a:rPr>
              <a:t>— корпоративность (за счёт способности и необходимости кооперироваться).</a:t>
            </a:r>
          </a:p>
          <a:p>
            <a:r>
              <a:rPr lang="ru-RU" dirty="0">
                <a:solidFill>
                  <a:schemeClr val="tx1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358246" cy="621510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Для культуры: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— повышение её </a:t>
            </a:r>
            <a:r>
              <a:rPr lang="ru-RU" dirty="0" err="1" smtClean="0">
                <a:solidFill>
                  <a:schemeClr val="tx1"/>
                </a:solidFill>
              </a:rPr>
              <a:t>востребованности</a:t>
            </a:r>
            <a:r>
              <a:rPr lang="ru-RU" dirty="0" smtClean="0">
                <a:solidFill>
                  <a:schemeClr val="tx1"/>
                </a:solidFill>
              </a:rPr>
              <a:t> (великая русская культура нужна людям: а) рефлексивным; б) деятельным; в) уверенным в себе);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— возможность развития её традиций и новых достижений.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Для международного позиционирования: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— русские компетенции;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— русские инновации;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— комфортная среда деятельности, легко интегрирующая иностранцев;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— сочетание «инициативного/субъектного» и «устойчивого/корпоративного» характера нового российского пространства.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643998" cy="62865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позиционирующая себя на мировой карте не как объект, а как субъект мировых отношений, может делать это в трёх рамках.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 Геополитика: обозначение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территорий и недопущение действий иных стран как субъектов на этих территориях.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Геоэкономика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обозначение уникальных ресурсов и производственных технологий в мировых экономических цепочках.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Геокультура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обозначение уникальной идентичности и уникальных технологий работы с идентичностью, развития человеческого потенциала и его капитализации.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714752"/>
            <a:ext cx="8358246" cy="1857388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tx1"/>
                </a:solidFill>
              </a:rPr>
              <a:t>OPENCU.RU</a:t>
            </a:r>
            <a:endParaRPr lang="ru-RU" sz="9600" dirty="0" smtClean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501122" cy="6357982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/>
                </a:solidFill>
              </a:rPr>
              <a:t>Россия</a:t>
            </a:r>
          </a:p>
          <a:p>
            <a:r>
              <a:rPr lang="ru-RU" dirty="0">
                <a:solidFill>
                  <a:schemeClr val="tx1"/>
                </a:solidFill>
              </a:rPr>
              <a:t>Геополитика: отказ играть по правилам «демократического блока» с его двойными стандартами, создание политических </a:t>
            </a:r>
            <a:r>
              <a:rPr lang="ru-RU" dirty="0" smtClean="0">
                <a:solidFill>
                  <a:schemeClr val="tx1"/>
                </a:solidFill>
              </a:rPr>
              <a:t>технологий защиты от «</a:t>
            </a:r>
            <a:r>
              <a:rPr lang="ru-RU" dirty="0">
                <a:solidFill>
                  <a:schemeClr val="tx1"/>
                </a:solidFill>
              </a:rPr>
              <a:t>оранжевых революций».</a:t>
            </a:r>
          </a:p>
          <a:p>
            <a:r>
              <a:rPr lang="ru-RU" dirty="0" err="1">
                <a:solidFill>
                  <a:schemeClr val="tx1"/>
                </a:solidFill>
              </a:rPr>
              <a:t>Геоэкономика</a:t>
            </a:r>
            <a:r>
              <a:rPr lang="ru-RU" dirty="0">
                <a:solidFill>
                  <a:schemeClr val="tx1"/>
                </a:solidFill>
              </a:rPr>
              <a:t>: включение в экономические схемы новой индустриальной кооперации (</a:t>
            </a:r>
            <a:r>
              <a:rPr lang="en-US" dirty="0">
                <a:solidFill>
                  <a:schemeClr val="tx1"/>
                </a:solidFill>
              </a:rPr>
              <a:t>BRICS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r>
              <a:rPr lang="ru-RU" dirty="0" err="1">
                <a:solidFill>
                  <a:schemeClr val="tx1"/>
                </a:solidFill>
              </a:rPr>
              <a:t>Геокультура</a:t>
            </a:r>
            <a:r>
              <a:rPr lang="ru-RU" dirty="0">
                <a:solidFill>
                  <a:schemeClr val="tx1"/>
                </a:solidFill>
              </a:rPr>
              <a:t>: внятно современная Россия в этом поле не позиционирована. В самом деле, что мы можем противопоставить </a:t>
            </a:r>
            <a:r>
              <a:rPr lang="ru-RU" dirty="0" err="1">
                <a:solidFill>
                  <a:schemeClr val="tx1"/>
                </a:solidFill>
              </a:rPr>
              <a:t>макдональдсам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микки-маусам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трансформерам</a:t>
            </a:r>
            <a:r>
              <a:rPr lang="ru-RU" dirty="0">
                <a:solidFill>
                  <a:schemeClr val="tx1"/>
                </a:solidFill>
              </a:rPr>
              <a:t>, кроме берёзок, матрёшек и балалаек?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86874" cy="542451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Геокультурные</a:t>
            </a:r>
            <a:r>
              <a:rPr lang="ru-RU" dirty="0">
                <a:solidFill>
                  <a:schemeClr val="tx1"/>
                </a:solidFill>
              </a:rPr>
              <a:t> ресурсы:</a:t>
            </a:r>
          </a:p>
          <a:p>
            <a:r>
              <a:rPr lang="ru-RU" dirty="0">
                <a:solidFill>
                  <a:schemeClr val="tx1"/>
                </a:solidFill>
              </a:rPr>
              <a:t>— Литература, сумевшая обозначить тематику нравственного выбора и рефлексии ещё в 19 веке и по-прежнему удерживающая эту тематику, в том числе в форме, доступной для современных подростков.</a:t>
            </a:r>
          </a:p>
          <a:p>
            <a:r>
              <a:rPr lang="ru-RU" dirty="0">
                <a:solidFill>
                  <a:schemeClr val="tx1"/>
                </a:solidFill>
              </a:rPr>
              <a:t>— Технологии организации коллективного мышления в проблемных ситуациях, позволяющие преодолеть ограничения конкретных областей знания.</a:t>
            </a:r>
          </a:p>
          <a:p>
            <a:r>
              <a:rPr lang="ru-RU" dirty="0">
                <a:solidFill>
                  <a:schemeClr val="tx1"/>
                </a:solidFill>
              </a:rPr>
              <a:t>— Образование, выстроенное на основе культурно-исторической теории и </a:t>
            </a:r>
            <a:r>
              <a:rPr lang="ru-RU" dirty="0" err="1">
                <a:solidFill>
                  <a:schemeClr val="tx1"/>
                </a:solidFill>
              </a:rPr>
              <a:t>деятельностного</a:t>
            </a:r>
            <a:r>
              <a:rPr lang="ru-RU" dirty="0">
                <a:solidFill>
                  <a:schemeClr val="tx1"/>
                </a:solidFill>
              </a:rPr>
              <a:t> подхода.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5572164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Образование:</a:t>
            </a:r>
          </a:p>
          <a:p>
            <a:r>
              <a:rPr lang="ru-RU" dirty="0">
                <a:solidFill>
                  <a:schemeClr val="tx1"/>
                </a:solidFill>
              </a:rPr>
              <a:t>— Развивающее обучение, позволяющее одновременно эффективно учить детей писать, читать, считать и учить спорить, сомневаться, договариваться и соглашаться. В начальном школьном возрасте.</a:t>
            </a:r>
          </a:p>
          <a:p>
            <a:r>
              <a:rPr lang="ru-RU" dirty="0">
                <a:solidFill>
                  <a:schemeClr val="tx1"/>
                </a:solidFill>
              </a:rPr>
              <a:t>— Возрастная школа, позволяющая устроить образование так, чтобы взрослеющий человек логично проходил этапы взросления, от учебного действия через познавательный интерес к жизненному интересу</a:t>
            </a:r>
          </a:p>
          <a:p>
            <a:r>
              <a:rPr lang="ru-RU" dirty="0">
                <a:solidFill>
                  <a:schemeClr val="tx1"/>
                </a:solidFill>
              </a:rPr>
              <a:t>— Школа самоопределения, помогающая выстроить: образ себя; способ определения себе подобных, взаимодействий и взаимоотношений с ними; собственный образ объективной действительности. Всё это в совокупности даёт </a:t>
            </a:r>
            <a:r>
              <a:rPr lang="ru-RU" i="1" dirty="0">
                <a:solidFill>
                  <a:schemeClr val="tx1"/>
                </a:solidFill>
              </a:rPr>
              <a:t>картину мира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42852"/>
            <a:ext cx="8429684" cy="650085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«Школа самоопределения» </a:t>
            </a:r>
            <a:r>
              <a:rPr lang="ru-RU" dirty="0">
                <a:solidFill>
                  <a:schemeClr val="tx1"/>
                </a:solidFill>
              </a:rPr>
              <a:t>строится на принципах: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— открытость ситуации, возможность каждого ученика поставить свои цели, опираясь на свой стартовый уровень и свои интересы;</a:t>
            </a:r>
          </a:p>
          <a:p>
            <a:r>
              <a:rPr lang="ru-RU" dirty="0">
                <a:solidFill>
                  <a:schemeClr val="tx1"/>
                </a:solidFill>
              </a:rPr>
              <a:t>— множественность типов знаний и подходов, научное знание сопоставимо с практическим умением, интуицией, всё это вместе собирается в общее действие;</a:t>
            </a:r>
          </a:p>
          <a:p>
            <a:r>
              <a:rPr lang="ru-RU" dirty="0">
                <a:solidFill>
                  <a:schemeClr val="tx1"/>
                </a:solidFill>
              </a:rPr>
              <a:t>— наличие сложной задачи, именно такой, которая требует совмещать разные знания и подходы, допускает разные стартовые уровни и интересы.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52"/>
            <a:ext cx="8572560" cy="5643602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>
                <a:solidFill>
                  <a:schemeClr val="tx1"/>
                </a:solidFill>
              </a:rPr>
              <a:t>Примеры таких задач: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снять кино или поставить спектакль в соответствии с собственным замыслом, которые через двадцать лет показывали бы, кого мы считаем героями своего времени; 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издать газету или создать </a:t>
            </a:r>
            <a:r>
              <a:rPr lang="ru-RU" sz="3800" dirty="0" err="1">
                <a:solidFill>
                  <a:schemeClr val="tx1"/>
                </a:solidFill>
              </a:rPr>
              <a:t>блог</a:t>
            </a:r>
            <a:r>
              <a:rPr lang="ru-RU" sz="3800" dirty="0">
                <a:solidFill>
                  <a:schemeClr val="tx1"/>
                </a:solidFill>
              </a:rPr>
              <a:t>, который было бы интересно читать не только друзьям и одноклассникам, но и… всем школьникам страны, всем взрослым, кого интересуют школьники, всем школьникам мира;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найти модель экономических отношений, которая будет одновременно эффективной, как капиталистическая, и справедливой, как социалистическая, и проиграть эту модель в придуманной стране;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придумать колесо (для детской или инвалидной коляски), которое само могло бы подниматься или спускаться по лестнице, сделать это колесо и движущееся благодаря ему устройство;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восстановить логику решений Екатерины Великой и императорского двора, приведших к созданию основной военно-морской базы на Чёрном море в Севастополе, заодно проиграть возможные исторические альтернативы;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на примере таких авторов, как Лев </a:t>
            </a:r>
            <a:r>
              <a:rPr lang="ru-RU" sz="3800" dirty="0" err="1">
                <a:solidFill>
                  <a:schemeClr val="tx1"/>
                </a:solidFill>
              </a:rPr>
              <a:t>Выготский</a:t>
            </a:r>
            <a:r>
              <a:rPr lang="ru-RU" sz="3800" dirty="0">
                <a:solidFill>
                  <a:schemeClr val="tx1"/>
                </a:solidFill>
              </a:rPr>
              <a:t> или Аркадий и Борис Стругацкие выяснить, при каких условиях люди могут сказать </a:t>
            </a:r>
            <a:r>
              <a:rPr lang="ru-RU" sz="3800" i="1" dirty="0">
                <a:solidFill>
                  <a:schemeClr val="tx1"/>
                </a:solidFill>
              </a:rPr>
              <a:t>Я — психолог. А кто тут ещё психологи.</a:t>
            </a:r>
            <a:r>
              <a:rPr lang="ru-RU" sz="3800" dirty="0">
                <a:solidFill>
                  <a:schemeClr val="tx1"/>
                </a:solidFill>
              </a:rPr>
              <a:t> Или </a:t>
            </a:r>
            <a:r>
              <a:rPr lang="ru-RU" sz="3800" i="1" dirty="0">
                <a:solidFill>
                  <a:schemeClr val="tx1"/>
                </a:solidFill>
              </a:rPr>
              <a:t>Мы пишем фантастику. А что, кто-то ещё умеет писать фантастику?</a:t>
            </a:r>
            <a:endParaRPr lang="ru-RU" sz="3800" dirty="0">
              <a:solidFill>
                <a:schemeClr val="tx1"/>
              </a:solidFill>
            </a:endParaRPr>
          </a:p>
          <a:p>
            <a:r>
              <a:rPr lang="ru-RU" sz="3800" dirty="0">
                <a:solidFill>
                  <a:schemeClr val="tx1"/>
                </a:solidFill>
              </a:rPr>
              <a:t>— построить алгебраическую теорию точек зрения;</a:t>
            </a:r>
          </a:p>
          <a:p>
            <a:r>
              <a:rPr lang="ru-RU" sz="3800" dirty="0">
                <a:solidFill>
                  <a:schemeClr val="tx1"/>
                </a:solidFill>
              </a:rPr>
              <a:t>— придумать и создать такую социальную рекламу, благодаря которой никому не будет приходить в голову ломать зелёные насаждения или топтать траву во дворах.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34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38225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00042"/>
            <a:ext cx="8215370" cy="5572164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Организация </a:t>
            </a:r>
            <a:r>
              <a:rPr lang="ru-RU" dirty="0" smtClean="0">
                <a:solidFill>
                  <a:schemeClr val="tx1"/>
                </a:solidFill>
              </a:rPr>
              <a:t>«школы самоопределения»</a:t>
            </a:r>
            <a:r>
              <a:rPr lang="ru-RU" dirty="0">
                <a:solidFill>
                  <a:schemeClr val="tx1"/>
                </a:solidFill>
              </a:rPr>
              <a:t> — открытое дополнительное образование.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Массовое</a:t>
            </a:r>
            <a:r>
              <a:rPr lang="ru-RU" dirty="0">
                <a:solidFill>
                  <a:schemeClr val="tx1"/>
                </a:solidFill>
              </a:rPr>
              <a:t> образование строится по схеме «один вход–один выход», единые условия готовности к образованию и единые требования к образовательным результатам.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Сложившееся </a:t>
            </a:r>
            <a:r>
              <a:rPr lang="ru-RU" dirty="0">
                <a:solidFill>
                  <a:schemeClr val="tx1"/>
                </a:solidFill>
              </a:rPr>
              <a:t>дополнительное образование позволяет индивидуальные образовательные запросы и заказы, но не умеет ставить задачи, выходящие за пределы массовых ожиданий; например, умеет хорошо учить английскому языку, но не умеет учить английской этике.</a:t>
            </a:r>
          </a:p>
          <a:p>
            <a:r>
              <a:rPr lang="ru-RU" dirty="0">
                <a:solidFill>
                  <a:schemeClr val="tx1"/>
                </a:solidFill>
              </a:rPr>
              <a:t>— </a:t>
            </a:r>
            <a:r>
              <a:rPr lang="ru-RU" i="1" dirty="0">
                <a:solidFill>
                  <a:schemeClr val="tx1"/>
                </a:solidFill>
              </a:rPr>
              <a:t>Открытое дополнительное образование </a:t>
            </a:r>
            <a:r>
              <a:rPr lang="ru-RU" dirty="0">
                <a:solidFill>
                  <a:schemeClr val="tx1"/>
                </a:solidFill>
              </a:rPr>
              <a:t>заранее предполагает индивидуальные образовательные запросы и заказы и умеет адаптироваться под индивидуальную ситуацию ученика, его стартовые условия и ожидаемый образовательный результат.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954</Words>
  <Application>Microsoft Office PowerPoint</Application>
  <PresentationFormat>Экран (4:3)</PresentationFormat>
  <Paragraphs>162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ОТКРЫТОЕ ОБРАЗОВАНИЕ – МЕГАПРОЕКТ РУССКОГО МИРА  Руководитель проектной группы А.А. Попов </vt:lpstr>
      <vt:lpstr>ЧАСТЬ ПЕРВАЯ Введение.  «Открытое образование» ≡  «Школа самоопределения» ≡ «Конструирование возможностей»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ЧАСТЬ ВТОРАЯ Открытое дополнительное образование  как ресурс регионального развития</vt:lpstr>
      <vt:lpstr>Слайд 11</vt:lpstr>
      <vt:lpstr>Слайд 12</vt:lpstr>
      <vt:lpstr>Слайд 13</vt:lpstr>
      <vt:lpstr>ЧАСТЬ ТРЕТЬЯ Этапы внедрения новой системы дополнительного образования и новая оргструктура открытого ДО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Николай</dc:creator>
  <cp:lastModifiedBy>Хозяин</cp:lastModifiedBy>
  <cp:revision>21</cp:revision>
  <dcterms:created xsi:type="dcterms:W3CDTF">2014-04-21T02:58:47Z</dcterms:created>
  <dcterms:modified xsi:type="dcterms:W3CDTF">2014-04-27T13:15:50Z</dcterms:modified>
</cp:coreProperties>
</file>