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5" r:id="rId7"/>
    <p:sldId id="264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u-rpk.ru/" TargetMode="External"/><Relationship Id="rId2" Type="http://schemas.openxmlformats.org/officeDocument/2006/relationships/hyperlink" Target="mailto:rcoll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808312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Переход на эффективный контракт: проблемы, ожидания и действия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501008"/>
            <a:ext cx="7704856" cy="2952328"/>
          </a:xfrm>
        </p:spPr>
        <p:txBody>
          <a:bodyPr>
            <a:normAutofit fontScale="92500" lnSpcReduction="10000"/>
          </a:bodyPr>
          <a:lstStyle/>
          <a:p>
            <a:pPr indent="2509838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Копотюк Ирина Геннадьевна,</a:t>
            </a:r>
          </a:p>
          <a:p>
            <a:pPr indent="2509838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 ГОАУ СПО ЯО</a:t>
            </a:r>
          </a:p>
          <a:p>
            <a:pPr indent="2509838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Рыбинского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педколледжа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5653088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к.п.н.</a:t>
            </a:r>
          </a:p>
          <a:p>
            <a:pPr indent="2776538" algn="l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144713"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апреля 2014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Нормативные документ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400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Распоряжение Правительства РФ от 26 ноября 2012 г. № 2190-р О программе поэтапного совершенствования системы оплаты труда в государственных (муниципальных) учреждениях на 2012 - 2018 гг.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мероприятий ("дорожная карта") "Изменения в отраслях социальной сферы, направленные на повышение эффективности образования и науки», утверждён распоряжением Правительства РФ от 30 декабря 2012 г. N 2620-р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Министерство труда и социальной защиты РФ от 26 апреля 2013 г. N 167н "Об утверждении рекомендаций по оформлению трудовых отношений с работником государственного (муниципального) учреждения при введении эффективного контракта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такое эффективный контракт?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Эффективный контракт – это трудовой договор с работником, в котором конкретизированы его должностные обязанности, условия оплаты труда, показатели и критерии оценки эффективности деятельности для назначения стимулирующих выплат в зависимости от результатов труда и качества оказываемых государственных (муниципальных) услуг, а также меры социальной поддержки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Проблемное поле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единства в методике перехода на эффективный контракт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Ещё не разработан профессиональный стандарт для педагогических работников образовательных организаций СПО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Неоднозначно трактуется понятие эффективность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Трудно найти критерии и показатели измеряющие эффективность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Ожидания со стороны государства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85000" lnSpcReduction="10000"/>
          </a:bodyPr>
          <a:lstStyle/>
          <a:p>
            <a:pPr lvl="0" fontAlgn="base">
              <a:buFont typeface="Symbol" pitchFamily="18" charset="2"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дифференциация оплаты труда работников, выполняющих работы различной сложности;</a:t>
            </a:r>
          </a:p>
          <a:p>
            <a:pPr lvl="0" fontAlgn="base">
              <a:buFont typeface="Symbol" pitchFamily="18" charset="2"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заработной платы лучшим для обеспечения роста дифференциации зарплат;</a:t>
            </a:r>
          </a:p>
          <a:p>
            <a:pPr lvl="0" fontAlgn="base">
              <a:buFont typeface="Symbol" pitchFamily="18" charset="2"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установление оплаты труда в зависимости от качества оказываемых государственных (муниципальных) услуг (выполняемых работ) и эффективности деятельности работников по заданным критериям и показателям;</a:t>
            </a:r>
          </a:p>
          <a:p>
            <a:pPr lvl="0" fontAlgn="base">
              <a:buFont typeface="Symbol" pitchFamily="18" charset="2"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увеличение количества выпускников трудоустроившихся в течение одного года после окончания обучения по полученной специальности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Ожидания со стороны образовательной организации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Повышение качества образования, то есть: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изменение технологии преподавания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положительная динамика индивидуальных образовательных результатов обучающихся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среднего балла успеваемости студентов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увеличение доли обучающихся, удовлетворённых качеством преподавания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учебной мотивации обучающихся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количества пропусков учебных занятий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снижение доли выбывших студентов до окончания срока обучения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Действия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Ознакомление коллектива  с приказом департамента образования «Об утверждении показателей эффективности» от 26.09.2013 № 537/01-03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критериев и показателей эффективности деятельности педагогических работников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Обсуждение в коллективе проекта критериев и показателей эффективности, внесение дополнений и изменений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Апробация обновлённых критериев и показателей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Доработка критериев и показателей по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результатам апробации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Введение эффективного контракта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865188"/>
          </a:xfrm>
        </p:spPr>
        <p:txBody>
          <a:bodyPr/>
          <a:lstStyle/>
          <a:p>
            <a:pPr eaLnBrk="1" hangingPunct="1"/>
            <a:r>
              <a:rPr lang="ru-RU" b="1" smtClean="0"/>
              <a:t>Спасибо за внимание!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684213" y="1700213"/>
            <a:ext cx="7772400" cy="4972050"/>
          </a:xfrm>
        </p:spPr>
        <p:txBody>
          <a:bodyPr/>
          <a:lstStyle/>
          <a:p>
            <a:pPr algn="r" eaLnBrk="1" hangingPunct="1">
              <a:lnSpc>
                <a:spcPct val="55000"/>
              </a:lnSpc>
              <a:buFontTx/>
              <a:buNone/>
            </a:pPr>
            <a:r>
              <a:rPr lang="ru-RU" b="1" i="1" dirty="0" smtClean="0"/>
              <a:t>Копотюк Ирина Геннадьевна</a:t>
            </a:r>
            <a:r>
              <a:rPr lang="ru-RU" dirty="0" smtClean="0"/>
              <a:t>,</a:t>
            </a:r>
          </a:p>
          <a:p>
            <a:pPr algn="r" eaLnBrk="1" hangingPunct="1">
              <a:lnSpc>
                <a:spcPct val="55000"/>
              </a:lnSpc>
              <a:buFontTx/>
              <a:buNone/>
            </a:pPr>
            <a:r>
              <a:rPr lang="ru-RU" dirty="0" smtClean="0"/>
              <a:t>директор ГОАУ СПО ЯО </a:t>
            </a:r>
          </a:p>
          <a:p>
            <a:pPr algn="r" eaLnBrk="1" hangingPunct="1">
              <a:lnSpc>
                <a:spcPct val="55000"/>
              </a:lnSpc>
              <a:buFontTx/>
              <a:buNone/>
            </a:pPr>
            <a:r>
              <a:rPr lang="ru-RU" dirty="0" smtClean="0"/>
              <a:t>Рыбинского </a:t>
            </a:r>
            <a:r>
              <a:rPr lang="ru-RU" dirty="0" err="1" smtClean="0"/>
              <a:t>педколледжа</a:t>
            </a:r>
            <a:endParaRPr lang="ru-RU" dirty="0" smtClean="0"/>
          </a:p>
          <a:p>
            <a:pPr algn="r" eaLnBrk="1" hangingPunct="1">
              <a:lnSpc>
                <a:spcPct val="55000"/>
              </a:lnSpc>
              <a:buFontTx/>
              <a:buNone/>
              <a:tabLst>
                <a:tab pos="5737225" algn="l"/>
                <a:tab pos="5918200" algn="l"/>
              </a:tabLst>
            </a:pPr>
            <a:r>
              <a:rPr lang="ru-RU" dirty="0" smtClean="0"/>
              <a:t>к.п.н.</a:t>
            </a:r>
            <a:endParaRPr lang="en-GB" dirty="0" smtClean="0"/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ru-RU" dirty="0" smtClean="0"/>
              <a:t>Адрес: 152931 Ярославская обл.</a:t>
            </a:r>
            <a:endParaRPr lang="en-GB" dirty="0" smtClean="0"/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ru-RU" dirty="0" smtClean="0"/>
              <a:t>г.Рыбинск, ул.Свободы, д.21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ru-RU" dirty="0" smtClean="0"/>
              <a:t>Телефон: (4855) 22-21-86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ru-RU" dirty="0" smtClean="0"/>
              <a:t>Факс: (4855) 28-02-40</a:t>
            </a:r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en-US" dirty="0" smtClean="0"/>
              <a:t>E-mail: </a:t>
            </a:r>
            <a:r>
              <a:rPr lang="en-US" dirty="0" smtClean="0">
                <a:hlinkClick r:id="rId2"/>
              </a:rPr>
              <a:t>rcoll@mail.ru</a:t>
            </a:r>
            <a:endParaRPr lang="ru-RU" dirty="0" smtClean="0"/>
          </a:p>
          <a:p>
            <a:pPr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ru-RU" dirty="0" smtClean="0"/>
              <a:t>Сайт: </a:t>
            </a:r>
            <a:r>
              <a:rPr lang="en-GB" dirty="0" smtClean="0">
                <a:hlinkClick r:id="rId3"/>
              </a:rPr>
              <a:t>www.gou</a:t>
            </a:r>
            <a:r>
              <a:rPr lang="ru-RU" dirty="0" smtClean="0">
                <a:hlinkClick r:id="rId3"/>
              </a:rPr>
              <a:t>-</a:t>
            </a:r>
            <a:r>
              <a:rPr lang="en-GB" dirty="0" smtClean="0">
                <a:hlinkClick r:id="rId3"/>
              </a:rPr>
              <a:t>rpk.ru</a:t>
            </a:r>
            <a:endParaRPr lang="en-GB" dirty="0" smtClean="0"/>
          </a:p>
          <a:p>
            <a:pPr algn="r" eaLnBrk="1" hangingPunct="1">
              <a:buFontTx/>
              <a:buNone/>
            </a:pPr>
            <a:endParaRPr lang="ru-RU" dirty="0" smtClean="0"/>
          </a:p>
          <a:p>
            <a:pPr algn="r" eaLnBrk="1" hangingPunct="1">
              <a:buFontTx/>
              <a:buNone/>
            </a:pPr>
            <a:endParaRPr lang="ru-RU" dirty="0" smtClean="0"/>
          </a:p>
          <a:p>
            <a:pPr algn="r" eaLnBrk="1" hangingPunct="1">
              <a:buFontTx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242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Переход на эффективный контракт: проблемы, ожидания и действия</vt:lpstr>
      <vt:lpstr>Нормативные документы</vt:lpstr>
      <vt:lpstr>Что такое эффективный контракт?</vt:lpstr>
      <vt:lpstr>Проблемное поле</vt:lpstr>
      <vt:lpstr>Ожидания со стороны государства</vt:lpstr>
      <vt:lpstr>Ожидания со стороны образовательной организации</vt:lpstr>
      <vt:lpstr>Действия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на эффективный контракт: проблемы, ожидания и перспективы</dc:title>
  <dc:creator>Ириша</dc:creator>
  <cp:lastModifiedBy>Хозяин</cp:lastModifiedBy>
  <cp:revision>30</cp:revision>
  <dcterms:created xsi:type="dcterms:W3CDTF">2014-04-16T16:17:32Z</dcterms:created>
  <dcterms:modified xsi:type="dcterms:W3CDTF">2014-04-27T13:03:18Z</dcterms:modified>
</cp:coreProperties>
</file>