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94" r:id="rId2"/>
    <p:sldId id="287" r:id="rId3"/>
    <p:sldId id="288" r:id="rId4"/>
    <p:sldId id="292" r:id="rId5"/>
    <p:sldId id="290" r:id="rId6"/>
    <p:sldId id="277" r:id="rId7"/>
    <p:sldId id="284" r:id="rId8"/>
    <p:sldId id="283" r:id="rId9"/>
    <p:sldId id="282" r:id="rId10"/>
    <p:sldId id="286" r:id="rId11"/>
    <p:sldId id="296" r:id="rId12"/>
    <p:sldId id="295" r:id="rId13"/>
    <p:sldId id="29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5EA5E-FD0B-4BF1-A352-DCD2996C890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3F7AE-3640-4ED7-A77F-E56F7E2B50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61392" y="4350019"/>
            <a:ext cx="4740978" cy="351368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35EA-7E3D-4E91-9932-EC645D525F8C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CD84-1D25-494C-AFAD-3EF6A9D5C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Развитие компетенций </a:t>
            </a:r>
          </a:p>
          <a:p>
            <a:pPr algn="ctr">
              <a:buNone/>
            </a:pPr>
            <a:r>
              <a:rPr lang="ru-RU" sz="4800" b="1" dirty="0" smtClean="0"/>
              <a:t>педагогов и администраторов </a:t>
            </a:r>
            <a:endParaRPr lang="ru-RU" sz="4800" dirty="0" smtClean="0"/>
          </a:p>
          <a:p>
            <a:pPr algn="ctr">
              <a:buNone/>
            </a:pPr>
            <a:r>
              <a:rPr lang="ru-RU" sz="4800" b="1" dirty="0" smtClean="0"/>
              <a:t>в сфере </a:t>
            </a:r>
          </a:p>
          <a:p>
            <a:pPr algn="ctr">
              <a:buNone/>
            </a:pPr>
            <a:r>
              <a:rPr lang="ru-RU" sz="4800" b="1" dirty="0" smtClean="0"/>
              <a:t>мониторинга социальных отношений учащихся </a:t>
            </a:r>
            <a:endParaRPr lang="ru-RU" sz="4800" dirty="0" smtClean="0"/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90588"/>
            <a:ext cx="649605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23975" y="428923"/>
            <a:ext cx="69127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Школа «</a:t>
            </a:r>
            <a:r>
              <a:rPr lang="en-US" sz="2400" b="1" i="1" dirty="0" smtClean="0"/>
              <a:t>N</a:t>
            </a:r>
            <a:r>
              <a:rPr lang="ru-RU" sz="2400" b="1" i="1" dirty="0" smtClean="0"/>
              <a:t>» г. Москва</a:t>
            </a:r>
            <a:endParaRPr lang="ru-RU" sz="2400" b="1" i="1" dirty="0"/>
          </a:p>
        </p:txBody>
      </p:sp>
    </p:spTree>
    <p:extLst>
      <p:ext uri="{BB962C8B-B14F-4D97-AF65-F5344CB8AC3E}">
        <p14:creationId xmlns="" xmlns:p14="http://schemas.microsoft.com/office/powerpoint/2010/main" val="26882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980728"/>
            <a:ext cx="77048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Образовательная программа обучения пользователей ПМК «</a:t>
            </a:r>
            <a:r>
              <a:rPr lang="ru-RU" sz="3600" b="1" dirty="0" err="1" smtClean="0"/>
              <a:t>Социомониторинг</a:t>
            </a:r>
            <a:r>
              <a:rPr lang="ru-RU" sz="3600" b="1" dirty="0" smtClean="0"/>
              <a:t>» (36 часов)</a:t>
            </a:r>
          </a:p>
          <a:p>
            <a:endParaRPr lang="ru-RU" sz="3600" b="1" dirty="0" smtClean="0"/>
          </a:p>
          <a:p>
            <a:r>
              <a:rPr lang="ru-RU" sz="3600" b="1" i="1" dirty="0" smtClean="0"/>
              <a:t>Общее число обученных </a:t>
            </a:r>
            <a:r>
              <a:rPr lang="ru-RU" sz="3600" b="1" dirty="0" smtClean="0"/>
              <a:t>пользователей составляет 235 человек.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ЦПМСС, Институт инклюзивного образования  МГППУ.</a:t>
            </a:r>
          </a:p>
          <a:p>
            <a:endParaRPr lang="ru-RU" sz="3600" b="1" dirty="0" smtClean="0"/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4076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WWW. Sociomonitoring.ru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400" b="1" dirty="0" smtClean="0"/>
              <a:t>Ученические коллективы - </a:t>
            </a:r>
            <a:r>
              <a:rPr lang="ru-RU" sz="4400" b="1" i="1" u="sng" dirty="0" smtClean="0"/>
              <a:t>сложные поликультурные  образования</a:t>
            </a:r>
            <a:r>
              <a:rPr lang="ru-RU" sz="4400" b="1" dirty="0" smtClean="0"/>
              <a:t>, стратифицированные по большому числу разнородных признаков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900" b="1" dirty="0" smtClean="0"/>
              <a:t>К специальным предметным знаниям в стандарте добавляются «…готовность учить всех без исключения детей, вне зависимости от их склонностей, способностей, особенностей развития, ограниченных возможностей». </a:t>
            </a:r>
            <a:r>
              <a:rPr lang="ru-RU" sz="3900" dirty="0" smtClean="0"/>
              <a:t>Профессиональный стандарт. Утвержден приказом Министерства труда и социальной защиты от 18 октября 2013 года №544н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Сбой на уровне одного из элементов системы только </a:t>
            </a:r>
          </a:p>
          <a:p>
            <a:r>
              <a:rPr lang="ru-RU" sz="3200" b="1" dirty="0" smtClean="0"/>
              <a:t>на 15 % зависит от частных, т.е. местных условий и</a:t>
            </a:r>
          </a:p>
          <a:p>
            <a:r>
              <a:rPr lang="ru-RU" sz="3200" b="1" dirty="0" smtClean="0"/>
              <a:t>на 85% от работы всей системы в целом, т.е. от качества работы управляющих системой структур. 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Поэтому обсуждать стандарт педагога без обсуждения деятельности служб сопровождения – не продуктивно</a:t>
            </a:r>
            <a:endParaRPr lang="ru-RU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b="1" dirty="0" smtClean="0"/>
              <a:t>встает вопрос о системе сопровождения учителей со стороны управляющей системы школы. 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Именно поэтому становятся актуальными службы сопровождения созданные на принципах мониторинга. 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081" y="1339341"/>
            <a:ext cx="2158560" cy="300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53760" y="158343"/>
            <a:ext cx="780768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828013" hangingPunct="0">
              <a:lnSpc>
                <a:spcPct val="95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3617" algn="l"/>
                <a:tab pos="7215947" algn="l"/>
              </a:tabLst>
            </a:pPr>
            <a:r>
              <a:rPr lang="en-GB" sz="4000" b="1" dirty="0" err="1">
                <a:latin typeface="Times New Roman" pitchFamily="18" charset="0"/>
              </a:rPr>
              <a:t>Программно-методический</a:t>
            </a:r>
            <a:r>
              <a:rPr lang="en-GB" sz="4000" b="1" dirty="0">
                <a:latin typeface="Times New Roman" pitchFamily="18" charset="0"/>
              </a:rPr>
              <a:t> </a:t>
            </a:r>
            <a:r>
              <a:rPr lang="en-GB" sz="4000" b="1" dirty="0" err="1">
                <a:latin typeface="Times New Roman" pitchFamily="18" charset="0"/>
              </a:rPr>
              <a:t>комплекс</a:t>
            </a:r>
            <a:r>
              <a:rPr lang="en-GB" sz="4000" b="1" dirty="0">
                <a:latin typeface="Times New Roman" pitchFamily="18" charset="0"/>
              </a:rPr>
              <a:t> “</a:t>
            </a:r>
            <a:r>
              <a:rPr lang="en-GB" sz="4000" b="1" dirty="0" err="1">
                <a:latin typeface="Times New Roman" pitchFamily="18" charset="0"/>
              </a:rPr>
              <a:t>Социомониторинг</a:t>
            </a:r>
            <a:r>
              <a:rPr lang="en-GB" sz="4000" b="1" dirty="0">
                <a:latin typeface="Times New Roman" pitchFamily="18" charset="0"/>
              </a:rPr>
              <a:t>”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26880" y="4490392"/>
            <a:ext cx="8490240" cy="1827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8013" hangingPunct="0">
              <a:lnSpc>
                <a:spcPct val="95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3617" algn="l"/>
                <a:tab pos="7215947" algn="l"/>
                <a:tab pos="7879796" algn="l"/>
              </a:tabLst>
            </a:pPr>
            <a:r>
              <a:rPr lang="en-GB" sz="2500" b="1" dirty="0">
                <a:latin typeface="Times New Roman" pitchFamily="18" charset="0"/>
              </a:rPr>
              <a:t>ПМК “</a:t>
            </a:r>
            <a:r>
              <a:rPr lang="en-GB" sz="2500" b="1" dirty="0" err="1">
                <a:latin typeface="Times New Roman" pitchFamily="18" charset="0"/>
              </a:rPr>
              <a:t>Социомониторинг</a:t>
            </a:r>
            <a:r>
              <a:rPr lang="en-GB" sz="2500" b="1" dirty="0">
                <a:latin typeface="Times New Roman" pitchFamily="18" charset="0"/>
              </a:rPr>
              <a:t>” - </a:t>
            </a:r>
            <a:r>
              <a:rPr lang="en-GB" sz="2500" b="1" dirty="0" err="1">
                <a:latin typeface="Times New Roman" pitchFamily="18" charset="0"/>
              </a:rPr>
              <a:t>это</a:t>
            </a:r>
            <a:r>
              <a:rPr lang="en-GB" sz="2500" b="1" dirty="0">
                <a:latin typeface="Times New Roman" pitchFamily="18" charset="0"/>
              </a:rPr>
              <a:t> </a:t>
            </a:r>
            <a:r>
              <a:rPr lang="en-GB" sz="2500" b="1" dirty="0" err="1">
                <a:latin typeface="Times New Roman" pitchFamily="18" charset="0"/>
              </a:rPr>
              <a:t>средство</a:t>
            </a:r>
            <a:r>
              <a:rPr lang="en-GB" sz="2500" b="1" dirty="0">
                <a:latin typeface="Times New Roman" pitchFamily="18" charset="0"/>
              </a:rPr>
              <a:t> </a:t>
            </a:r>
            <a:r>
              <a:rPr lang="en-GB" sz="2500" b="1" dirty="0" err="1">
                <a:latin typeface="Times New Roman" pitchFamily="18" charset="0"/>
              </a:rPr>
              <a:t>систематического</a:t>
            </a:r>
            <a:r>
              <a:rPr lang="en-GB" sz="2500" b="1" dirty="0">
                <a:latin typeface="Times New Roman" pitchFamily="18" charset="0"/>
              </a:rPr>
              <a:t> </a:t>
            </a:r>
            <a:r>
              <a:rPr lang="en-GB" sz="2500" b="1" dirty="0" err="1">
                <a:latin typeface="Times New Roman" pitchFamily="18" charset="0"/>
              </a:rPr>
              <a:t>контроля</a:t>
            </a:r>
            <a:r>
              <a:rPr lang="en-GB" sz="2500" b="1" dirty="0">
                <a:latin typeface="Times New Roman" pitchFamily="18" charset="0"/>
              </a:rPr>
              <a:t> и </a:t>
            </a:r>
            <a:r>
              <a:rPr lang="en-GB" sz="2500" b="1" dirty="0" err="1">
                <a:latin typeface="Times New Roman" pitchFamily="18" charset="0"/>
              </a:rPr>
              <a:t>наблюдения</a:t>
            </a:r>
            <a:r>
              <a:rPr lang="en-GB" sz="2500" b="1" dirty="0">
                <a:latin typeface="Times New Roman" pitchFamily="18" charset="0"/>
              </a:rPr>
              <a:t>  </a:t>
            </a:r>
            <a:r>
              <a:rPr lang="en-GB" sz="2500" b="1" dirty="0" err="1">
                <a:latin typeface="Times New Roman" pitchFamily="18" charset="0"/>
              </a:rPr>
              <a:t>состояни</a:t>
            </a:r>
            <a:r>
              <a:rPr lang="ru-RU" sz="2500" b="1" dirty="0">
                <a:latin typeface="Times New Roman" pitchFamily="18" charset="0"/>
              </a:rPr>
              <a:t>я</a:t>
            </a:r>
            <a:r>
              <a:rPr lang="en-GB" sz="2500" b="1" dirty="0">
                <a:latin typeface="Times New Roman" pitchFamily="18" charset="0"/>
              </a:rPr>
              <a:t> </a:t>
            </a:r>
            <a:r>
              <a:rPr lang="ru-RU" sz="2500" b="1" dirty="0">
                <a:latin typeface="Times New Roman" pitchFamily="18" charset="0"/>
              </a:rPr>
              <a:t>персональных и групповых </a:t>
            </a:r>
            <a:r>
              <a:rPr lang="ru-RU" sz="2500" b="1" dirty="0" smtClean="0">
                <a:latin typeface="Times New Roman" pitchFamily="18" charset="0"/>
              </a:rPr>
              <a:t>отношений участников образовательной практики</a:t>
            </a:r>
            <a:endParaRPr lang="en-GB" sz="2500" b="1" dirty="0">
              <a:latin typeface="Times New Roman" pitchFamily="18" charset="0"/>
            </a:endParaRPr>
          </a:p>
          <a:p>
            <a:pPr defTabSz="828013" hangingPunct="0">
              <a:lnSpc>
                <a:spcPct val="95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5108" algn="l"/>
                <a:tab pos="5253198" algn="l"/>
                <a:tab pos="5909847" algn="l"/>
                <a:tab pos="6563617" algn="l"/>
                <a:tab pos="7215947" algn="l"/>
                <a:tab pos="7879796" algn="l"/>
              </a:tabLst>
            </a:pPr>
            <a:endParaRPr lang="en-GB" sz="25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50" y="1214437"/>
            <a:ext cx="92583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908720"/>
            <a:ext cx="9380538" cy="4067175"/>
            <a:chOff x="1140" y="4317"/>
            <a:chExt cx="14773" cy="6405"/>
          </a:xfrm>
        </p:grpSpPr>
        <p:pic>
          <p:nvPicPr>
            <p:cNvPr id="1027" name="Рисунок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0" y="4317"/>
              <a:ext cx="14773" cy="6405"/>
            </a:xfrm>
            <a:prstGeom prst="rect">
              <a:avLst/>
            </a:prstGeom>
            <a:noFill/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5580" y="7020"/>
              <a:ext cx="525" cy="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" y="1414462"/>
            <a:ext cx="91154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B0F0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208</Words>
  <Application>Microsoft Office PowerPoint</Application>
  <PresentationFormat>Экран (4:3)</PresentationFormat>
  <Paragraphs>24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Хозяин</cp:lastModifiedBy>
  <cp:revision>18</cp:revision>
  <dcterms:created xsi:type="dcterms:W3CDTF">2013-04-23T03:50:22Z</dcterms:created>
  <dcterms:modified xsi:type="dcterms:W3CDTF">2014-04-27T13:18:58Z</dcterms:modified>
</cp:coreProperties>
</file>