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9" r:id="rId3"/>
    <p:sldId id="345" r:id="rId4"/>
    <p:sldId id="349" r:id="rId5"/>
    <p:sldId id="350" r:id="rId6"/>
    <p:sldId id="335" r:id="rId7"/>
    <p:sldId id="346" r:id="rId8"/>
    <p:sldId id="347" r:id="rId9"/>
    <p:sldId id="351" r:id="rId10"/>
    <p:sldId id="352" r:id="rId11"/>
    <p:sldId id="358" r:id="rId12"/>
    <p:sldId id="355" r:id="rId13"/>
    <p:sldId id="356" r:id="rId14"/>
    <p:sldId id="35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CC00"/>
    <a:srgbClr val="FF9900"/>
    <a:srgbClr val="006600"/>
    <a:srgbClr val="003E9A"/>
    <a:srgbClr val="927600"/>
    <a:srgbClr val="009A33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20" autoAdjust="0"/>
  </p:normalViewPr>
  <p:slideViewPr>
    <p:cSldViewPr>
      <p:cViewPr>
        <p:scale>
          <a:sx n="66" d="100"/>
          <a:sy n="66" d="100"/>
        </p:scale>
        <p:origin x="-141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1B99D2A-0C5F-43AA-B51F-43F360517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21ED3AD-FC0E-4BCC-8CC7-35CA60E6C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C8D2C-31A5-477E-A49D-93ABB1064416}" type="slidenum">
              <a:rPr lang="ru-RU" smtClean="0">
                <a:latin typeface="Times New Roman" pitchFamily="18" charset="0"/>
              </a:rPr>
              <a:pPr/>
              <a:t>1</a:t>
            </a:fld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E245-23EC-4996-9F26-B0A69EFF9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633C2-B7B9-43E4-BD27-F5B75E59E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D1FAD-DB1B-48B7-9F85-98FFB3A79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A6427-C0B9-4BF2-8FCF-D68B3E41C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FA64C-DF04-47B0-B720-6D00977E1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9CC5B-0808-4992-98E9-27C478A9A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5822B-144E-4BAA-A6B4-9B7D412B4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48A37-D94F-4692-A0A8-1A5F91EF5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595AA-0181-48FF-B9B5-681B96E33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34E83-3E5F-4903-AAAD-EA5BC149D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4A0F5-BC85-498D-820F-E870F6BE1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54CB-A0DF-43C9-8D8C-0DEB4D255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40D2635C-61BA-4575-B76C-F2ADB750C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7" descr="Подложка-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395288" y="6346825"/>
            <a:ext cx="4968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600" i="1">
                <a:latin typeface="Tahoma" pitchFamily="34" charset="0"/>
              </a:rPr>
              <a:t>Департамент образования Ярославской области</a:t>
            </a: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6237288"/>
            <a:ext cx="6443663" cy="0"/>
          </a:xfrm>
          <a:prstGeom prst="line">
            <a:avLst/>
          </a:prstGeom>
          <a:noFill/>
          <a:ln w="28575" cap="rnd">
            <a:solidFill>
              <a:srgbClr val="6699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1" descr="Заставка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AutoShape 12"/>
          <p:cNvSpPr>
            <a:spLocks noChangeArrowheads="1"/>
          </p:cNvSpPr>
          <p:nvPr/>
        </p:nvSpPr>
        <p:spPr bwMode="auto">
          <a:xfrm>
            <a:off x="1115616" y="1988840"/>
            <a:ext cx="7127875" cy="2665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>
                  <a:alpha val="73000"/>
                </a:schemeClr>
              </a:gs>
              <a:gs pos="100000">
                <a:schemeClr val="bg1">
                  <a:alpha val="71999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336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71600" y="2564904"/>
            <a:ext cx="73152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Развитие неформального образования – условие развития человеческого капитала региона</a:t>
            </a:r>
            <a:endParaRPr lang="ru-RU" b="1" dirty="0">
              <a:solidFill>
                <a:srgbClr val="800000"/>
              </a:solidFill>
            </a:endParaRPr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r>
              <a:rPr lang="ru-RU" sz="3200" b="1" i="1" dirty="0" smtClean="0"/>
              <a:t>Груздев Михаил Вадимович</a:t>
            </a:r>
            <a:r>
              <a:rPr lang="ru-RU" b="1" i="1" dirty="0" smtClean="0"/>
              <a:t>,</a:t>
            </a:r>
          </a:p>
          <a:p>
            <a:pPr algn="ctr"/>
            <a:r>
              <a:rPr lang="ru-RU" b="1" i="1" dirty="0"/>
              <a:t> </a:t>
            </a:r>
            <a:r>
              <a:rPr lang="ru-RU" b="1" i="1" dirty="0" smtClean="0"/>
              <a:t>директор департамента образования </a:t>
            </a:r>
            <a:br>
              <a:rPr lang="ru-RU" b="1" i="1" dirty="0" smtClean="0"/>
            </a:br>
            <a:r>
              <a:rPr lang="ru-RU" b="1" i="1" dirty="0" smtClean="0"/>
              <a:t>Ярославской области</a:t>
            </a:r>
          </a:p>
          <a:p>
            <a:pPr algn="ctr"/>
            <a:endParaRPr lang="ru-RU" b="1" i="1" dirty="0" smtClean="0"/>
          </a:p>
          <a:p>
            <a:pPr algn="r"/>
            <a:r>
              <a:rPr lang="ru-RU" b="1" i="1" dirty="0" smtClean="0"/>
              <a:t>22 апреля 2014 года</a:t>
            </a:r>
            <a:endParaRPr lang="ru-RU" b="1" i="1" dirty="0"/>
          </a:p>
          <a:p>
            <a:pPr algn="ctr"/>
            <a:endParaRPr lang="ru-RU" sz="2800" b="1" i="1" dirty="0"/>
          </a:p>
          <a:p>
            <a:pPr algn="ctr"/>
            <a:endParaRPr lang="ru-RU" sz="2800" b="1" i="1" dirty="0"/>
          </a:p>
          <a:p>
            <a:pPr algn="ctr"/>
            <a:endParaRPr lang="ru-RU" sz="2800" b="1" i="1" dirty="0"/>
          </a:p>
          <a:p>
            <a:pPr algn="ctr"/>
            <a:endParaRPr lang="ru-RU" sz="2800" b="1" i="1" dirty="0"/>
          </a:p>
          <a:p>
            <a:pPr algn="ctr"/>
            <a:endParaRPr lang="ru-RU" sz="2800" b="1" i="1" dirty="0"/>
          </a:p>
          <a:p>
            <a:pPr algn="ctr"/>
            <a:endParaRPr lang="ru-RU" sz="28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Образовательные проекты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256584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/>
              <a:t>Региональный проект </a:t>
            </a:r>
            <a:br>
              <a:rPr lang="ru-RU" sz="2800" b="1" dirty="0" smtClean="0"/>
            </a:br>
            <a:r>
              <a:rPr lang="ru-RU" sz="2800" b="1" dirty="0" smtClean="0"/>
              <a:t>«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Ярославская математическая школа»</a:t>
            </a:r>
          </a:p>
          <a:p>
            <a:pPr algn="ctr">
              <a:buNone/>
            </a:pPr>
            <a:r>
              <a:rPr lang="ru-RU" sz="2800" dirty="0" smtClean="0"/>
              <a:t>	Среди ярославских школьников – </a:t>
            </a:r>
            <a:r>
              <a:rPr lang="ru-RU" sz="2800" b="1" dirty="0" smtClean="0"/>
              <a:t>9</a:t>
            </a:r>
            <a:r>
              <a:rPr lang="ru-RU" sz="2800" dirty="0" smtClean="0"/>
              <a:t> чемпионов мира по математике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dirty="0" smtClean="0"/>
              <a:t>Развитая система выявления талантливых детей  в области математики</a:t>
            </a:r>
          </a:p>
          <a:p>
            <a:r>
              <a:rPr lang="ru-RU" sz="2400" dirty="0" smtClean="0"/>
              <a:t>Работает 50 ресурсных центров во всех районах области, охватывающих более 1000 школьников</a:t>
            </a:r>
          </a:p>
          <a:p>
            <a:r>
              <a:rPr lang="ru-RU" sz="2400" dirty="0" smtClean="0"/>
              <a:t>Сочетание традиционных и дистанционных образовательных технологий</a:t>
            </a:r>
          </a:p>
          <a:p>
            <a:r>
              <a:rPr lang="ru-RU" sz="2400" dirty="0" smtClean="0"/>
              <a:t>Эффективное сочетание массового математического образования с различными формами элитной подготовки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Механизмы межведомственного взаимодействия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752528"/>
          </a:xfrm>
        </p:spPr>
        <p:txBody>
          <a:bodyPr/>
          <a:lstStyle/>
          <a:p>
            <a:r>
              <a:rPr lang="ru-RU" dirty="0" smtClean="0"/>
              <a:t>Региональный координационный совет по дополнительному образованию детей</a:t>
            </a:r>
          </a:p>
          <a:p>
            <a:r>
              <a:rPr lang="ru-RU" dirty="0" smtClean="0"/>
              <a:t>Единый региональный межведомственный календарь мероприятий для школьников</a:t>
            </a:r>
          </a:p>
          <a:p>
            <a:r>
              <a:rPr lang="ru-RU" dirty="0" smtClean="0"/>
              <a:t>Координация областных целевых программ по вопросам воспитания школьников</a:t>
            </a:r>
          </a:p>
          <a:p>
            <a:pPr algn="ctr"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800000"/>
                </a:solidFill>
              </a:rPr>
              <a:t>Региональная межведомственная модель сопровождения талантливых детей</a:t>
            </a:r>
            <a:endParaRPr lang="ru-RU" sz="4200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84576"/>
          </a:xfrm>
        </p:spPr>
        <p:txBody>
          <a:bodyPr/>
          <a:lstStyle/>
          <a:p>
            <a:pPr lvl="0"/>
            <a:r>
              <a:rPr lang="ru-RU" sz="2800" dirty="0" smtClean="0"/>
              <a:t>Технологии выявления одаренных детей </a:t>
            </a:r>
          </a:p>
          <a:p>
            <a:pPr lvl="0"/>
            <a:r>
              <a:rPr lang="ru-RU" sz="2800" dirty="0" smtClean="0"/>
              <a:t>Интеграция различных субъектов образовательной деятельности</a:t>
            </a:r>
          </a:p>
          <a:p>
            <a:pPr lvl="0"/>
            <a:r>
              <a:rPr lang="ru-RU" sz="2800" dirty="0" smtClean="0"/>
              <a:t>Сопровождение одаренных детей </a:t>
            </a:r>
          </a:p>
          <a:p>
            <a:pPr lvl="0"/>
            <a:r>
              <a:rPr lang="ru-RU" sz="2800" dirty="0" smtClean="0"/>
              <a:t>Подготовка педагогических кадров к работе с одаренными детьми</a:t>
            </a:r>
          </a:p>
          <a:p>
            <a:pPr lvl="0"/>
            <a:r>
              <a:rPr lang="ru-RU" sz="2800" dirty="0" smtClean="0"/>
              <a:t>Мотивационная поддержка одаренных детей</a:t>
            </a:r>
          </a:p>
          <a:p>
            <a:pPr lvl="0"/>
            <a:r>
              <a:rPr lang="ru-RU" sz="2800" dirty="0" smtClean="0"/>
              <a:t>Информационное обеспечение выявления и сопровождения одаренных детей 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800000"/>
                </a:solidFill>
              </a:rPr>
              <a:t>Региональная межведомственная база данных о достижениях одаренных детей и их наставников</a:t>
            </a:r>
            <a:endParaRPr lang="ru-RU" sz="4200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300" dirty="0" smtClean="0"/>
              <a:t>	</a:t>
            </a:r>
            <a:r>
              <a:rPr lang="ru-RU" sz="2350" u="sng" dirty="0" smtClean="0"/>
              <a:t>Позволяет:</a:t>
            </a:r>
          </a:p>
          <a:p>
            <a:pPr lvl="0">
              <a:spcBef>
                <a:spcPts val="0"/>
              </a:spcBef>
            </a:pPr>
            <a:r>
              <a:rPr lang="ru-RU" sz="2350" dirty="0" smtClean="0"/>
              <a:t>координировать деятельность по работе с одаренными;</a:t>
            </a:r>
          </a:p>
          <a:p>
            <a:pPr lvl="0">
              <a:spcBef>
                <a:spcPts val="0"/>
              </a:spcBef>
            </a:pPr>
            <a:r>
              <a:rPr lang="ru-RU" sz="2350" dirty="0" smtClean="0"/>
              <a:t>объединить информационные и административные ресурсы различных ведомств;</a:t>
            </a:r>
          </a:p>
          <a:p>
            <a:pPr lvl="0">
              <a:spcBef>
                <a:spcPts val="0"/>
              </a:spcBef>
            </a:pPr>
            <a:r>
              <a:rPr lang="ru-RU" sz="2350" spc="-100" dirty="0" smtClean="0"/>
              <a:t>разработать</a:t>
            </a:r>
            <a:r>
              <a:rPr lang="ru-RU" sz="2350" dirty="0" smtClean="0"/>
              <a:t> единые </a:t>
            </a:r>
            <a:r>
              <a:rPr lang="ru-RU" sz="2350" spc="-100" dirty="0" smtClean="0"/>
              <a:t>механизмы</a:t>
            </a:r>
            <a:r>
              <a:rPr lang="ru-RU" sz="2350" dirty="0" smtClean="0"/>
              <a:t> </a:t>
            </a:r>
            <a:r>
              <a:rPr lang="ru-RU" sz="2350" spc="-100" dirty="0" smtClean="0"/>
              <a:t>сопровождения</a:t>
            </a:r>
            <a:r>
              <a:rPr lang="ru-RU" sz="2350" dirty="0" smtClean="0"/>
              <a:t> одаренных детей.</a:t>
            </a:r>
          </a:p>
          <a:p>
            <a:pPr>
              <a:spcBef>
                <a:spcPts val="0"/>
              </a:spcBef>
              <a:buNone/>
            </a:pPr>
            <a:r>
              <a:rPr lang="ru-RU" sz="2350" dirty="0" smtClean="0"/>
              <a:t>	</a:t>
            </a:r>
            <a:r>
              <a:rPr lang="ru-RU" sz="2350" u="sng" dirty="0" smtClean="0"/>
              <a:t>Помогает решать следующие задачи:</a:t>
            </a:r>
          </a:p>
          <a:p>
            <a:pPr lvl="0">
              <a:spcBef>
                <a:spcPts val="0"/>
              </a:spcBef>
            </a:pPr>
            <a:r>
              <a:rPr lang="ru-RU" sz="2350" dirty="0" smtClean="0"/>
              <a:t>сбор актуальной информации по работе с одаренными детьми; </a:t>
            </a:r>
          </a:p>
          <a:p>
            <a:pPr lvl="0">
              <a:spcBef>
                <a:spcPts val="0"/>
              </a:spcBef>
            </a:pPr>
            <a:r>
              <a:rPr lang="ru-RU" sz="2350" dirty="0" smtClean="0"/>
              <a:t>мониторинг деятельности региональной системы выявления, поддержки и развития одаренных детей;</a:t>
            </a:r>
          </a:p>
          <a:p>
            <a:pPr lvl="0">
              <a:spcBef>
                <a:spcPts val="0"/>
              </a:spcBef>
            </a:pPr>
            <a:r>
              <a:rPr lang="ru-RU" sz="2350" dirty="0" smtClean="0"/>
              <a:t>принятие эффективных управленческих решений по сопровождению юных талантов Ярославской области.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В базу занесена информация о 30 тысячах достижений детей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Образовательные проекты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040560"/>
          </a:xfrm>
        </p:spPr>
        <p:txBody>
          <a:bodyPr/>
          <a:lstStyle/>
          <a:p>
            <a:pPr marL="360000" algn="ctr">
              <a:spcBef>
                <a:spcPts val="0"/>
              </a:spcBef>
              <a:buNone/>
            </a:pPr>
            <a:r>
              <a:rPr lang="ru-RU" sz="2800" b="1" dirty="0" smtClean="0"/>
              <a:t>Всероссийский форум </a:t>
            </a:r>
          </a:p>
          <a:p>
            <a:pPr marL="360000" algn="ctr">
              <a:spcBef>
                <a:spcPts val="0"/>
              </a:spcBef>
              <a:buNone/>
            </a:pPr>
            <a:r>
              <a:rPr lang="ru-RU" sz="2800" b="1" dirty="0" smtClean="0"/>
              <a:t>«Будущие </a:t>
            </a:r>
            <a:r>
              <a:rPr lang="ru-RU" sz="2800" b="1" spc="-100" dirty="0" smtClean="0"/>
              <a:t>интеллектуальные</a:t>
            </a:r>
            <a:r>
              <a:rPr lang="ru-RU" sz="2800" b="1" dirty="0" smtClean="0"/>
              <a:t> лидеры России»</a:t>
            </a:r>
          </a:p>
          <a:p>
            <a:pPr algn="ctr">
              <a:buNone/>
            </a:pPr>
            <a:r>
              <a:rPr lang="ru-RU" sz="2400" dirty="0" smtClean="0"/>
              <a:t>Прошел в Ярославле 1-6 ноября 2013 года в соответствии с распоряжением Президента РФ В.В.Путина </a:t>
            </a:r>
          </a:p>
          <a:p>
            <a:pPr algn="ctr">
              <a:buNone/>
            </a:pPr>
            <a:r>
              <a:rPr lang="ru-RU" sz="2400" dirty="0" smtClean="0"/>
              <a:t>Представители 83 субъектов Российской Федерации</a:t>
            </a:r>
          </a:p>
          <a:p>
            <a:pPr>
              <a:buNone/>
            </a:pPr>
            <a:r>
              <a:rPr lang="ru-RU" sz="2400" dirty="0" smtClean="0"/>
              <a:t>	Основные направления работы форума: </a:t>
            </a:r>
          </a:p>
          <a:p>
            <a:r>
              <a:rPr lang="ru-RU" sz="2400" b="1" dirty="0" smtClean="0"/>
              <a:t>ТРАНСПОРТ   БУДУЩЕГО</a:t>
            </a:r>
          </a:p>
          <a:p>
            <a:r>
              <a:rPr lang="ru-RU" sz="2400" b="1" dirty="0" smtClean="0"/>
              <a:t>ЭНЕРГИЯ   БУДУЩЕГО</a:t>
            </a:r>
          </a:p>
          <a:p>
            <a:r>
              <a:rPr lang="ru-RU" sz="2400" b="1" dirty="0" smtClean="0"/>
              <a:t>ПРОСТРАНСТВО   БУДУЩЕГО</a:t>
            </a:r>
          </a:p>
          <a:p>
            <a:r>
              <a:rPr lang="ru-RU" sz="2400" b="1" dirty="0" smtClean="0"/>
              <a:t>МЕДИЦИНА   БУДУЩЕГО</a:t>
            </a:r>
          </a:p>
          <a:p>
            <a:r>
              <a:rPr lang="ru-RU" sz="2400" b="1" dirty="0" smtClean="0"/>
              <a:t>КОММУНИКАЦИИ   БУДУЩЕГО</a:t>
            </a:r>
          </a:p>
          <a:p>
            <a:r>
              <a:rPr lang="ru-RU" sz="2400" b="1" dirty="0" smtClean="0"/>
              <a:t>ОБЩЕСТВО   БУДУЩЕГО</a:t>
            </a:r>
          </a:p>
          <a:p>
            <a:endParaRPr lang="ru-RU" sz="2800" dirty="0" smtClean="0"/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800000"/>
                </a:solidFill>
              </a:rPr>
              <a:t>Марк Твен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ru-RU" sz="4000" dirty="0" smtClean="0"/>
              <a:t>Хождение в школу не должно                       мешать моему образованию</a:t>
            </a:r>
          </a:p>
          <a:p>
            <a:pPr>
              <a:buNone/>
            </a:pPr>
            <a:endParaRPr lang="ru-RU" sz="4000" dirty="0" smtClean="0"/>
          </a:p>
          <a:p>
            <a:pPr algn="r">
              <a:buNone/>
            </a:pPr>
            <a:r>
              <a:rPr lang="ru-RU" sz="4000" dirty="0" smtClean="0"/>
              <a:t>Г.Финн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Общественные вызовы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923928" y="1268760"/>
            <a:ext cx="5220072" cy="475252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Система образования должна своевременно увидеть новые общественные вызовы, чтобы не утратить своей актуальности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Усиление роли «неформального сектора»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образовании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0722" name="Picture 2" descr="C:\Users\gruzdev\Desktop\05_11_10-4-Little-Known-Tools-for-Managing-Your-Online-Br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3960440" cy="5112568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Образовательное пространство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8245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Современное образовательное пространство – совокупность образовательных программ и проектов </a:t>
            </a:r>
            <a:br>
              <a:rPr lang="ru-RU" sz="3600" dirty="0" smtClean="0"/>
            </a:br>
            <a:r>
              <a:rPr lang="ru-RU" sz="3600" dirty="0" smtClean="0"/>
              <a:t>(а не просто сеть ОУ!), доступных для детей, независимо от места их проживания, особенностей здоровья, индивидуальных интересов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800000"/>
                </a:solidFill>
              </a:rPr>
              <a:t>Образовательное пространство</a:t>
            </a:r>
            <a:endParaRPr lang="ru-RU" sz="4200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b="1" dirty="0" smtClean="0"/>
              <a:t>Современная образовательная среда ребенка: «можно и нужно ли ей управлять?» :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200" dirty="0" smtClean="0"/>
              <a:t>Организация мониторинга индивидуальных образовательных потребностей</a:t>
            </a:r>
          </a:p>
          <a:p>
            <a:r>
              <a:rPr lang="ru-RU" sz="2200" dirty="0" smtClean="0"/>
              <a:t>Усиление </a:t>
            </a:r>
            <a:r>
              <a:rPr lang="ru-RU" sz="2200" dirty="0" err="1" smtClean="0"/>
              <a:t>востребованности</a:t>
            </a:r>
            <a:r>
              <a:rPr lang="ru-RU" sz="2200" dirty="0" smtClean="0"/>
              <a:t> </a:t>
            </a:r>
            <a:r>
              <a:rPr lang="ru-RU" sz="2200" dirty="0" err="1" smtClean="0"/>
              <a:t>педагога-тьютора</a:t>
            </a:r>
            <a:endParaRPr lang="ru-RU" sz="2200" dirty="0" smtClean="0"/>
          </a:p>
          <a:p>
            <a:r>
              <a:rPr lang="ru-RU" sz="2200" dirty="0" smtClean="0"/>
              <a:t>Повышение актуальности сетевых форм взаимодействия ОУ разных типов</a:t>
            </a:r>
          </a:p>
          <a:p>
            <a:r>
              <a:rPr lang="ru-RU" sz="2200" dirty="0" smtClean="0"/>
              <a:t>Повышение </a:t>
            </a:r>
            <a:r>
              <a:rPr lang="ru-RU" sz="2200" dirty="0" err="1" smtClean="0"/>
              <a:t>востребованности</a:t>
            </a:r>
            <a:r>
              <a:rPr lang="ru-RU" sz="2200" dirty="0" smtClean="0"/>
              <a:t> краткосрочных образовательных программ (проектов и иных «образовательных событий»)</a:t>
            </a:r>
          </a:p>
          <a:p>
            <a:r>
              <a:rPr lang="ru-RU" sz="2200" dirty="0" smtClean="0"/>
              <a:t>Формирование новых моделей финансирования в системе дополнительного образования (финансирование краткосрочных программ и проектов)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sz="4200" b="1" dirty="0" smtClean="0">
                <a:solidFill>
                  <a:srgbClr val="800000"/>
                </a:solidFill>
                <a:latin typeface="+mn-lt"/>
                <a:ea typeface="+mn-ea"/>
                <a:cs typeface="+mn-cs"/>
              </a:rPr>
              <a:t>Новые образовательные результаты</a:t>
            </a:r>
            <a:endParaRPr lang="ru-RU" sz="4200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752528"/>
          </a:xfrm>
        </p:spPr>
        <p:txBody>
          <a:bodyPr/>
          <a:lstStyle/>
          <a:p>
            <a:r>
              <a:rPr lang="ru-RU" dirty="0" smtClean="0"/>
              <a:t>Интеграция общего и дополнительного образования детей – условие достижения новых образовательных результатов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Федеральный государственный образовательный стандарт общего образования (ФГОС) должен стать настольной книгой для системы дополнительного образования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o-press\Рабочий стол\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077072"/>
            <a:ext cx="3384376" cy="2252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sz="4200" b="1" dirty="0" smtClean="0">
                <a:solidFill>
                  <a:srgbClr val="800000"/>
                </a:solidFill>
              </a:rPr>
              <a:t>Новые образовательные результаты</a:t>
            </a:r>
            <a:endParaRPr lang="ru-RU" sz="4200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7525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Инициирование образовательных программ, предполагающих виды деятельности, направленные на достижение новых образовательных результатов (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личностных результатов ФГОС) – через систему ГЗ  и МЗ.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Дистанционные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образовательные проекты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75252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Региональный образовательный портал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en-US" sz="4400" b="1" dirty="0" smtClean="0"/>
              <a:t>http://www.edu.yar.ru</a:t>
            </a:r>
            <a:endParaRPr lang="ru-RU" sz="4400" b="1" dirty="0" smtClean="0"/>
          </a:p>
          <a:p>
            <a:pPr algn="ctr">
              <a:buNone/>
            </a:pP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b="1" dirty="0" smtClean="0"/>
              <a:t>	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дистанционных образовательных проектах ежегодно принимают участие около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1,5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млн. </a:t>
            </a:r>
            <a:r>
              <a:rPr lang="ru-RU" dirty="0" smtClean="0"/>
              <a:t>школьников из </a:t>
            </a:r>
            <a:r>
              <a:rPr lang="ru-RU" b="1" dirty="0" smtClean="0"/>
              <a:t>83</a:t>
            </a:r>
            <a:r>
              <a:rPr lang="ru-RU" dirty="0" smtClean="0"/>
              <a:t> регионов Российской Федерации и </a:t>
            </a:r>
            <a:r>
              <a:rPr lang="ru-RU" b="1" dirty="0" smtClean="0"/>
              <a:t>104</a:t>
            </a:r>
            <a:r>
              <a:rPr lang="ru-RU" dirty="0" smtClean="0"/>
              <a:t> стран </a:t>
            </a:r>
            <a:r>
              <a:rPr lang="ru-RU" smtClean="0"/>
              <a:t>мира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120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</a:rPr>
              <a:t>Образовательные проекты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52528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Российская научная конференция школьников «Открытие»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u="sng" dirty="0" smtClean="0"/>
              <a:t>Проводится в течение </a:t>
            </a:r>
            <a:r>
              <a:rPr lang="ru-RU" sz="2800" b="1" u="sng" dirty="0" smtClean="0"/>
              <a:t>17</a:t>
            </a:r>
            <a:r>
              <a:rPr lang="ru-RU" sz="2800" u="sng" dirty="0" smtClean="0"/>
              <a:t> </a:t>
            </a:r>
            <a:r>
              <a:rPr lang="ru-RU" sz="2800" b="1" u="sng" dirty="0" smtClean="0"/>
              <a:t>лет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Представители более чем </a:t>
            </a:r>
            <a:r>
              <a:rPr lang="ru-RU" sz="2400" b="1" dirty="0" smtClean="0"/>
              <a:t>75</a:t>
            </a:r>
            <a:r>
              <a:rPr lang="ru-RU" sz="2400" dirty="0" smtClean="0"/>
              <a:t> субъектов Российской Федерации, многих зарубежных государств </a:t>
            </a:r>
          </a:p>
          <a:p>
            <a:r>
              <a:rPr lang="ru-RU" sz="2400" dirty="0" smtClean="0"/>
              <a:t>Более </a:t>
            </a:r>
            <a:r>
              <a:rPr lang="ru-RU" sz="2400" b="1" dirty="0" smtClean="0"/>
              <a:t>20 </a:t>
            </a:r>
            <a:r>
              <a:rPr lang="ru-RU" sz="2400" dirty="0" smtClean="0"/>
              <a:t>предметных секций</a:t>
            </a:r>
          </a:p>
          <a:p>
            <a:pPr algn="ctr">
              <a:buNone/>
            </a:pPr>
            <a:r>
              <a:rPr lang="ru-RU" sz="2400" dirty="0" smtClean="0"/>
              <a:t>				</a:t>
            </a:r>
          </a:p>
          <a:p>
            <a:pPr algn="ctr">
              <a:buNone/>
            </a:pPr>
            <a:r>
              <a:rPr lang="ru-RU" sz="2400" b="1" i="1" dirty="0" smtClean="0"/>
              <a:t>				</a:t>
            </a:r>
            <a:r>
              <a:rPr lang="en-US" sz="2400" b="1" i="1" dirty="0" smtClean="0"/>
              <a:t>XVII</a:t>
            </a:r>
            <a:r>
              <a:rPr lang="ru-RU" sz="2400" b="1" i="1" dirty="0" smtClean="0"/>
              <a:t> Российская научная конференция 				школьников «Открытие» </a:t>
            </a:r>
            <a:r>
              <a:rPr lang="ru-RU" sz="2400" dirty="0" smtClean="0"/>
              <a:t>– 					с </a:t>
            </a:r>
            <a:r>
              <a:rPr lang="ru-RU" sz="2400" b="1" i="1" dirty="0" smtClean="0"/>
              <a:t>25 по 27 апреля 2014 года в г. Ярославле 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 descr="C:\Documents and Settings\do-press\Рабочий стол\Dep_buklet_new_2013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3098738" cy="18002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175</Words>
  <Application>Microsoft Office PowerPoint</Application>
  <PresentationFormat>Экран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Марк Твен</vt:lpstr>
      <vt:lpstr>Общественные вызовы</vt:lpstr>
      <vt:lpstr>Образовательное пространство</vt:lpstr>
      <vt:lpstr>Образовательное пространство</vt:lpstr>
      <vt:lpstr>Новые образовательные результаты</vt:lpstr>
      <vt:lpstr>Новые образовательные результаты</vt:lpstr>
      <vt:lpstr>Дистанционные  образовательные проекты</vt:lpstr>
      <vt:lpstr>Образовательные проекты</vt:lpstr>
      <vt:lpstr>Образовательные проекты</vt:lpstr>
      <vt:lpstr>Механизмы межведомственного взаимодействия</vt:lpstr>
      <vt:lpstr>Региональная межведомственная модель сопровождения талантливых детей</vt:lpstr>
      <vt:lpstr>Региональная межведомственная база данных о достижениях одаренных детей и их наставников</vt:lpstr>
      <vt:lpstr>Образовательные проекты</vt:lpstr>
    </vt:vector>
  </TitlesOfParts>
  <Company>CTITE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Хозяин</cp:lastModifiedBy>
  <cp:revision>353</cp:revision>
  <dcterms:created xsi:type="dcterms:W3CDTF">2010-08-19T08:49:57Z</dcterms:created>
  <dcterms:modified xsi:type="dcterms:W3CDTF">2014-04-27T13:11:54Z</dcterms:modified>
</cp:coreProperties>
</file>