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59" r:id="rId6"/>
    <p:sldId id="263" r:id="rId7"/>
    <p:sldId id="264" r:id="rId8"/>
    <p:sldId id="265" r:id="rId9"/>
    <p:sldId id="268" r:id="rId10"/>
    <p:sldId id="269" r:id="rId11"/>
    <p:sldId id="271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6450" autoAdjust="0"/>
  </p:normalViewPr>
  <p:slideViewPr>
    <p:cSldViewPr>
      <p:cViewPr varScale="1">
        <p:scale>
          <a:sx n="74" d="100"/>
          <a:sy n="74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89;&#1086;&#1080;&#1089;&#1082;&#1072;&#1085;&#1080;&#1077;\&#1076;&#1080;&#1089;&#1089;&#1077;&#1088;&#1090;&#1072;&#1094;&#1080;&#1103;_&#1082;&#1086;&#1084;&#1087;&#1077;&#1090;&#1077;&#1085;&#1090;&#1085;&#1086;&#1089;&#1090;&#1100;\&#1101;&#1082;&#1089;&#1087;&#1077;&#1088;&#1080;&#1084;&#1077;&#1085;&#1090;\&#1086;&#1073;&#1088;&#1072;&#1073;&#1086;&#1090;&#1082;&#1072;%20&#1076;&#1072;&#1085;&#1085;&#1099;&#1093;\&#1101;&#1082;&#1089;&#1087;&#1077;&#1088;&#1080;&#1084;&#1077;&#1085;&#1090;&#1072;&#1083;&#1100;&#1085;&#1072;&#1103;%20&#1075;&#1088;&#1091;&#1087;&#1087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86;&#1082;&#1091;&#1084;&#1077;&#1085;&#1090;&#1099;%20&#1054;&#1083;&#1080;\&#1088;&#1072;&#1079;&#1086;&#1073;&#1088;&#1072;&#1090;&#1100;\&#1089;&#1086;&#1080;&#1089;&#1082;&#1072;&#1085;&#1080;&#1077;\&#1076;&#1080;&#1089;&#1089;&#1077;&#1088;&#1090;&#1072;&#1094;&#1080;&#1103;_&#1082;&#1086;&#1084;&#1087;&#1077;&#1090;&#1077;&#1085;&#1090;&#1085;&#1086;&#1089;&#1090;&#1100;\&#1101;&#1082;&#1089;&#1087;&#1077;&#1088;&#1080;&#1084;&#1077;&#1085;&#1090;\&#1086;&#1073;&#1088;&#1072;&#1073;&#1086;&#1090;&#1082;&#1072;%20&#1076;&#1072;&#1085;&#1085;&#1099;&#1093;\&#1101;&#1082;&#1089;&#1087;&#1077;&#1088;&#1080;&#1084;&#1077;&#1085;&#1090;&#1072;&#1083;&#1100;&#1085;&#1072;&#1103;%20&#1075;&#1088;&#1091;&#1087;&#1087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Гармонизация индивидуального профессионального профиля педагога</a:t>
            </a:r>
          </a:p>
        </c:rich>
      </c:tx>
      <c:layout/>
    </c:title>
    <c:view3D>
      <c:depthPercent val="100"/>
      <c:perspective val="30"/>
    </c:view3D>
    <c:plotArea>
      <c:layout/>
      <c:area3DChart>
        <c:grouping val="standard"/>
        <c:ser>
          <c:idx val="0"/>
          <c:order val="0"/>
          <c:tx>
            <c:v>первый день обучения</c:v>
          </c:tx>
          <c:cat>
            <c:strRef>
              <c:f>ЭГ_диагностика_индпрофили!$B$5:$B$49</c:f>
              <c:strCache>
                <c:ptCount val="43"/>
                <c:pt idx="0">
                  <c:v>Знания в области стратегии образования </c:v>
                </c:pt>
                <c:pt idx="3">
                  <c:v>Знания в области психологии</c:v>
                </c:pt>
                <c:pt idx="9">
                  <c:v>Знания в области педагогики</c:v>
                </c:pt>
                <c:pt idx="13">
                  <c:v>Технологические умения</c:v>
                </c:pt>
                <c:pt idx="17">
                  <c:v>Методические умения</c:v>
                </c:pt>
                <c:pt idx="23">
                  <c:v>Владение способами обмена информации</c:v>
                </c:pt>
                <c:pt idx="26">
                  <c:v>Владение средствами общения</c:v>
                </c:pt>
                <c:pt idx="30">
                  <c:v>Психологические позиции</c:v>
                </c:pt>
                <c:pt idx="36">
                  <c:v>Особенности личности</c:v>
                </c:pt>
                <c:pt idx="42">
                  <c:v>Рефлексивные умения</c:v>
                </c:pt>
              </c:strCache>
            </c:strRef>
          </c:cat>
          <c:val>
            <c:numRef>
              <c:f>ЭГ_диагностика_индпрофили!$R$5:$R$49</c:f>
              <c:numCache>
                <c:formatCode>General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2</c:v>
                </c:pt>
                <c:pt idx="32">
                  <c:v>0</c:v>
                </c:pt>
                <c:pt idx="33">
                  <c:v>3</c:v>
                </c:pt>
                <c:pt idx="34">
                  <c:v>0</c:v>
                </c:pt>
                <c:pt idx="35">
                  <c:v>3</c:v>
                </c:pt>
                <c:pt idx="36">
                  <c:v>1</c:v>
                </c:pt>
                <c:pt idx="37">
                  <c:v>0</c:v>
                </c:pt>
                <c:pt idx="38">
                  <c:v>2</c:v>
                </c:pt>
                <c:pt idx="39">
                  <c:v>0</c:v>
                </c:pt>
                <c:pt idx="40">
                  <c:v>3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</c:numCache>
            </c:numRef>
          </c:val>
        </c:ser>
        <c:ser>
          <c:idx val="3"/>
          <c:order val="1"/>
          <c:tx>
            <c:v>на 5-й день обучения</c:v>
          </c:tx>
          <c:cat>
            <c:strRef>
              <c:f>ЭГ_диагностика_индпрофили!$B$5:$B$49</c:f>
              <c:strCache>
                <c:ptCount val="43"/>
                <c:pt idx="0">
                  <c:v>Знания в области стратегии образования </c:v>
                </c:pt>
                <c:pt idx="3">
                  <c:v>Знания в области психологии</c:v>
                </c:pt>
                <c:pt idx="9">
                  <c:v>Знания в области педагогики</c:v>
                </c:pt>
                <c:pt idx="13">
                  <c:v>Технологические умения</c:v>
                </c:pt>
                <c:pt idx="17">
                  <c:v>Методические умения</c:v>
                </c:pt>
                <c:pt idx="23">
                  <c:v>Владение способами обмена информации</c:v>
                </c:pt>
                <c:pt idx="26">
                  <c:v>Владение средствами общения</c:v>
                </c:pt>
                <c:pt idx="30">
                  <c:v>Психологические позиции</c:v>
                </c:pt>
                <c:pt idx="36">
                  <c:v>Особенности личности</c:v>
                </c:pt>
                <c:pt idx="42">
                  <c:v>Рефлексивные умения</c:v>
                </c:pt>
              </c:strCache>
            </c:strRef>
          </c:cat>
          <c:val>
            <c:numRef>
              <c:f>ЭГ_диагностика_индпрофили!$S$5:$S$49</c:f>
              <c:numCache>
                <c:formatCode>General</c:formatCode>
                <c:ptCount val="4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2</c:v>
                </c:pt>
                <c:pt idx="21">
                  <c:v>3</c:v>
                </c:pt>
                <c:pt idx="22">
                  <c:v>0</c:v>
                </c:pt>
                <c:pt idx="23">
                  <c:v>2</c:v>
                </c:pt>
                <c:pt idx="24">
                  <c:v>2</c:v>
                </c:pt>
                <c:pt idx="25">
                  <c:v>3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  <c:pt idx="29">
                  <c:v>3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3</c:v>
                </c:pt>
                <c:pt idx="34">
                  <c:v>0</c:v>
                </c:pt>
                <c:pt idx="36">
                  <c:v>1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3</c:v>
                </c:pt>
                <c:pt idx="41">
                  <c:v>3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</c:numCache>
            </c:numRef>
          </c:val>
        </c:ser>
        <c:ser>
          <c:idx val="1"/>
          <c:order val="2"/>
          <c:tx>
            <c:v>последний день обучения</c:v>
          </c:tx>
          <c:cat>
            <c:strRef>
              <c:f>ЭГ_диагностика_индпрофили!$B$5:$B$49</c:f>
              <c:strCache>
                <c:ptCount val="43"/>
                <c:pt idx="0">
                  <c:v>Знания в области стратегии образования </c:v>
                </c:pt>
                <c:pt idx="3">
                  <c:v>Знания в области психологии</c:v>
                </c:pt>
                <c:pt idx="9">
                  <c:v>Знания в области педагогики</c:v>
                </c:pt>
                <c:pt idx="13">
                  <c:v>Технологические умения</c:v>
                </c:pt>
                <c:pt idx="17">
                  <c:v>Методические умения</c:v>
                </c:pt>
                <c:pt idx="23">
                  <c:v>Владение способами обмена информации</c:v>
                </c:pt>
                <c:pt idx="26">
                  <c:v>Владение средствами общения</c:v>
                </c:pt>
                <c:pt idx="30">
                  <c:v>Психологические позиции</c:v>
                </c:pt>
                <c:pt idx="36">
                  <c:v>Особенности личности</c:v>
                </c:pt>
                <c:pt idx="42">
                  <c:v>Рефлексивные умения</c:v>
                </c:pt>
              </c:strCache>
            </c:strRef>
          </c:cat>
          <c:val>
            <c:numRef>
              <c:f>ЭГ_диагностика_индпрофили!$T$5:$T$49</c:f>
              <c:numCache>
                <c:formatCode>General</c:formatCode>
                <c:ptCount val="4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0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2</c:v>
                </c:pt>
                <c:pt idx="21">
                  <c:v>3</c:v>
                </c:pt>
                <c:pt idx="22">
                  <c:v>0</c:v>
                </c:pt>
                <c:pt idx="23">
                  <c:v>2</c:v>
                </c:pt>
                <c:pt idx="24">
                  <c:v>2</c:v>
                </c:pt>
                <c:pt idx="25">
                  <c:v>3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  <c:pt idx="29">
                  <c:v>3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1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3</c:v>
                </c:pt>
                <c:pt idx="41">
                  <c:v>3</c:v>
                </c:pt>
                <c:pt idx="42">
                  <c:v>1</c:v>
                </c:pt>
                <c:pt idx="43">
                  <c:v>2</c:v>
                </c:pt>
                <c:pt idx="44">
                  <c:v>3</c:v>
                </c:pt>
              </c:numCache>
            </c:numRef>
          </c:val>
        </c:ser>
        <c:ser>
          <c:idx val="2"/>
          <c:order val="3"/>
          <c:tx>
            <c:v>достаточный уровень</c:v>
          </c:tx>
          <c:cat>
            <c:strRef>
              <c:f>ЭГ_диагностика_индпрофили!$B$5:$B$49</c:f>
              <c:strCache>
                <c:ptCount val="43"/>
                <c:pt idx="0">
                  <c:v>Знания в области стратегии образования </c:v>
                </c:pt>
                <c:pt idx="3">
                  <c:v>Знания в области психологии</c:v>
                </c:pt>
                <c:pt idx="9">
                  <c:v>Знания в области педагогики</c:v>
                </c:pt>
                <c:pt idx="13">
                  <c:v>Технологические умения</c:v>
                </c:pt>
                <c:pt idx="17">
                  <c:v>Методические умения</c:v>
                </c:pt>
                <c:pt idx="23">
                  <c:v>Владение способами обмена информации</c:v>
                </c:pt>
                <c:pt idx="26">
                  <c:v>Владение средствами общения</c:v>
                </c:pt>
                <c:pt idx="30">
                  <c:v>Психологические позиции</c:v>
                </c:pt>
                <c:pt idx="36">
                  <c:v>Особенности личности</c:v>
                </c:pt>
                <c:pt idx="42">
                  <c:v>Рефлексивные умения</c:v>
                </c:pt>
              </c:strCache>
            </c:strRef>
          </c:cat>
          <c:val>
            <c:numRef>
              <c:f>ЭГ_диагностика_индпрофили!$E$5:$E$49</c:f>
              <c:numCache>
                <c:formatCode>General</c:formatCode>
                <c:ptCount val="4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2</c:v>
                </c:pt>
                <c:pt idx="25">
                  <c:v>3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  <c:pt idx="29">
                  <c:v>3</c:v>
                </c:pt>
                <c:pt idx="30">
                  <c:v>1</c:v>
                </c:pt>
                <c:pt idx="31">
                  <c:v>2</c:v>
                </c:pt>
                <c:pt idx="32">
                  <c:v>2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1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3</c:v>
                </c:pt>
                <c:pt idx="41">
                  <c:v>3</c:v>
                </c:pt>
                <c:pt idx="42">
                  <c:v>1</c:v>
                </c:pt>
                <c:pt idx="43">
                  <c:v>2</c:v>
                </c:pt>
                <c:pt idx="44">
                  <c:v>3</c:v>
                </c:pt>
              </c:numCache>
            </c:numRef>
          </c:val>
        </c:ser>
        <c:axId val="53041792"/>
        <c:axId val="53047680"/>
        <c:axId val="36579520"/>
      </c:area3DChart>
      <c:catAx>
        <c:axId val="53041792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/>
            </a:pPr>
            <a:endParaRPr lang="ru-RU"/>
          </a:p>
        </c:txPr>
        <c:crossAx val="53047680"/>
        <c:crosses val="autoZero"/>
        <c:auto val="1"/>
        <c:lblAlgn val="ctr"/>
        <c:lblOffset val="100"/>
      </c:catAx>
      <c:valAx>
        <c:axId val="53047680"/>
        <c:scaling>
          <c:orientation val="minMax"/>
          <c:max val="3"/>
        </c:scaling>
        <c:axPos val="l"/>
        <c:numFmt formatCode="General" sourceLinked="1"/>
        <c:majorTickMark val="cross"/>
        <c:tickLblPos val="nextTo"/>
        <c:crossAx val="53041792"/>
        <c:crosses val="autoZero"/>
        <c:crossBetween val="midCat"/>
        <c:majorUnit val="1"/>
      </c:valAx>
      <c:serAx>
        <c:axId val="36579520"/>
        <c:scaling>
          <c:orientation val="minMax"/>
        </c:scaling>
        <c:delete val="1"/>
        <c:axPos val="b"/>
        <c:tickLblPos val="nextTo"/>
        <c:crossAx val="53047680"/>
        <c:crosses val="autoZero"/>
      </c:serAx>
      <c:spPr>
        <a:noFill/>
        <a:ln w="25400">
          <a:noFill/>
        </a:ln>
      </c:spPr>
    </c:plotArea>
    <c:legend>
      <c:legendPos val="b"/>
      <c:layout/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Динамика</a:t>
            </a:r>
            <a:r>
              <a:rPr lang="ru-RU" baseline="0"/>
              <a:t> развития коммуникативной компетености педагогов (КПК 2011-2013)</a:t>
            </a:r>
            <a:endParaRPr lang="ru-RU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начало обучения</c:v>
          </c:tx>
          <c:cat>
            <c:strRef>
              <c:f>ЭГ_контроль!$BO$54:$BQ$54</c:f>
              <c:strCache>
                <c:ptCount val="3"/>
                <c:pt idx="0">
                  <c:v>1 уровень</c:v>
                </c:pt>
                <c:pt idx="1">
                  <c:v>2 уровень</c:v>
                </c:pt>
                <c:pt idx="2">
                  <c:v>3 уровень</c:v>
                </c:pt>
              </c:strCache>
            </c:strRef>
          </c:cat>
          <c:val>
            <c:numRef>
              <c:f>ЭГ_диагностика!$BO$56:$BQ$56</c:f>
              <c:numCache>
                <c:formatCode>0.00</c:formatCode>
                <c:ptCount val="3"/>
                <c:pt idx="0">
                  <c:v>23.333333333333311</c:v>
                </c:pt>
                <c:pt idx="1">
                  <c:v>65</c:v>
                </c:pt>
                <c:pt idx="2">
                  <c:v>11.666666666666673</c:v>
                </c:pt>
              </c:numCache>
            </c:numRef>
          </c:val>
        </c:ser>
        <c:ser>
          <c:idx val="1"/>
          <c:order val="1"/>
          <c:tx>
            <c:v>конец обучения</c:v>
          </c:tx>
          <c:cat>
            <c:strRef>
              <c:f>ЭГ_контроль!$BO$54:$BQ$54</c:f>
              <c:strCache>
                <c:ptCount val="3"/>
                <c:pt idx="0">
                  <c:v>1 уровень</c:v>
                </c:pt>
                <c:pt idx="1">
                  <c:v>2 уровень</c:v>
                </c:pt>
                <c:pt idx="2">
                  <c:v>3 уровень</c:v>
                </c:pt>
              </c:strCache>
            </c:strRef>
          </c:cat>
          <c:val>
            <c:numRef>
              <c:f>ЭГ_контроль!$BO$56:$BQ$56</c:f>
              <c:numCache>
                <c:formatCode>0.00</c:formatCode>
                <c:ptCount val="3"/>
                <c:pt idx="0">
                  <c:v>1.6666666666666667</c:v>
                </c:pt>
                <c:pt idx="1">
                  <c:v>40</c:v>
                </c:pt>
                <c:pt idx="2">
                  <c:v>58.333333333333336</c:v>
                </c:pt>
              </c:numCache>
            </c:numRef>
          </c:val>
        </c:ser>
        <c:shape val="box"/>
        <c:axId val="53068544"/>
        <c:axId val="53070080"/>
        <c:axId val="0"/>
      </c:bar3DChart>
      <c:catAx>
        <c:axId val="53068544"/>
        <c:scaling>
          <c:orientation val="minMax"/>
        </c:scaling>
        <c:axPos val="b"/>
        <c:majorTickMark val="none"/>
        <c:tickLblPos val="nextTo"/>
        <c:crossAx val="53070080"/>
        <c:crosses val="autoZero"/>
        <c:auto val="1"/>
        <c:lblAlgn val="ctr"/>
        <c:lblOffset val="100"/>
      </c:catAx>
      <c:valAx>
        <c:axId val="53070080"/>
        <c:scaling>
          <c:orientation val="minMax"/>
          <c:max val="1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 % от</a:t>
                </a:r>
                <a:r>
                  <a:rPr lang="ru-RU" baseline="0"/>
                  <a:t> общего количества 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5.5380455915232836E-2"/>
              <c:y val="0.34980269640675882"/>
            </c:manualLayout>
          </c:layout>
        </c:title>
        <c:numFmt formatCode="0.00" sourceLinked="1"/>
        <c:majorTickMark val="none"/>
        <c:tickLblPos val="nextTo"/>
        <c:crossAx val="530685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57ABE-5B96-4136-A9C5-D8F230708E8A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1684A-FB04-4074-882E-371F47D0F6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103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фасилитацией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учения мы вслед за К.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Роджерсом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понимаем облегчать, помогать, способствовать (от англ.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 считал, что содействующий тип обучения предоставляет возможность находиться в изменяющемся процессе (коим собственно и является деятельность), конструировать и находить ответы на серьезнейшие вопросы.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1684A-FB04-4074-882E-371F47D0F67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766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Данные приводятся на основе наблюдений преподавателей деятельности педагогов на занятиях.  Преподавателями было отмечено, что в ходе обучения педагоги постепенно перешли к диалогическому типу взаимодействия: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стали более грамотно и конкретно формулировать вопросы, ориентируясь на высказывание собеседника, высказывать свои суждения, проявили умение конструировать обратную связь; критичные высказывания педагогов приобрели конструктивный характер, а позитивные стали более обоснованными и менее эмоциональными.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Приобретаемые коммуникативные умения основывались не только на прошлом опыте субъектов обучения, но и на полученных в ходе курсовой подготовки знаниях, что обуславливает включения коммуникативного компонента в структуру занятий для овладения педагогами умениями более высокого порядка, которые в свою очередь создали базис для развития личностных качеств профессионала.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Специально организуемая на занятиях рефлексивная деятельность </a:t>
            </a:r>
            <a:r>
              <a:rPr lang="ru-RU" sz="12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(рефлексивные упражнения, заполнение дневников)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позволила педагогам     определять проблемы, мешающие эффективности деятельности, достигать взаимопонимания и  находить оптимальные решения.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1684A-FB04-4074-882E-371F47D0F67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561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hyperlink" Target="&#1087;&#1088;&#1077;&#1079;&#1077;&#1085;&#1090;&#1072;&#1094;&#1080;&#1103;%20&#1089;&#1086;&#1073;&#1099;&#1090;&#1080;&#1103;-%20&#1093;&#1083;&#1077;&#1073;/&#1054;&#1073;&#1088;&#1072;&#1079;&#1086;&#1074;&#1072;&#1090;&#1077;&#1083;&#1100;&#1085;&#1086;&#1077;%20&#1089;&#1086;&#1073;&#1099;&#1090;&#1080;&#1077;%20(2)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6480720" cy="2952329"/>
          </a:xfrm>
        </p:spPr>
        <p:txBody>
          <a:bodyPr>
            <a:noAutofit/>
          </a:bodyPr>
          <a:lstStyle/>
          <a:p>
            <a:r>
              <a:rPr lang="ru-RU" sz="4000" dirty="0"/>
              <a:t>Коммуникативная компетентность педагога как условие реализации деятельностного подхода в </a:t>
            </a:r>
            <a:r>
              <a:rPr lang="ru-RU" sz="4000" dirty="0" smtClean="0"/>
              <a:t>образовании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219200"/>
          </a:xfrm>
        </p:spPr>
        <p:txBody>
          <a:bodyPr/>
          <a:lstStyle/>
          <a:p>
            <a:r>
              <a:rPr lang="ru-RU" dirty="0" smtClean="0"/>
              <a:t>©Бородкина Н.В., Тихомирова О.В.</a:t>
            </a:r>
          </a:p>
          <a:p>
            <a:r>
              <a:rPr lang="ru-RU" dirty="0" smtClean="0"/>
              <a:t>ГОАУ ЯО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92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488239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8604448" y="609329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04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-500090"/>
            <a:ext cx="8229600" cy="6825434"/>
          </a:xfrm>
        </p:spPr>
        <p:txBody>
          <a:bodyPr/>
          <a:lstStyle/>
          <a:p>
            <a:pPr marL="0" indent="0"/>
            <a:r>
              <a:rPr lang="ru-RU" sz="3600" i="1" dirty="0"/>
              <a:t>«Учителю надо, прежде всего, спокойно прислушаться голосам своих учеников, чтобы научиться ценить то, что они говорят, - неважно громко или тихо, мягко или сердито, по делу или нет».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i="1" dirty="0"/>
              <a:t>Учитель начальной школы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i="1" dirty="0"/>
              <a:t>(</a:t>
            </a:r>
            <a:r>
              <a:rPr lang="en-US" sz="3600" i="1" dirty="0"/>
              <a:t>Voices</a:t>
            </a:r>
            <a:r>
              <a:rPr lang="ru-RU" sz="3600" i="1" dirty="0"/>
              <a:t>…1993.</a:t>
            </a:r>
            <a:r>
              <a:rPr lang="en-US" sz="3600" i="1" dirty="0"/>
              <a:t>P.30)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3134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696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528638" y="404664"/>
            <a:ext cx="8229600" cy="691480"/>
          </a:xfrm>
        </p:spPr>
        <p:txBody>
          <a:bodyPr/>
          <a:lstStyle/>
          <a:p>
            <a:pPr eaLnBrk="1" hangingPunct="1"/>
            <a:r>
              <a:rPr lang="ru-RU" altLang="ru-RU" sz="4000" dirty="0" smtClean="0"/>
              <a:t>Компоненты деятельности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4388" y="1725613"/>
            <a:ext cx="143986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цель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35488" y="1727200"/>
            <a:ext cx="169227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мотив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6136" y="5019051"/>
            <a:ext cx="283351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действия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4128" y="2997200"/>
            <a:ext cx="2905522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осознание (обдумывание)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2975" y="1473200"/>
            <a:ext cx="291465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желаемый результат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886200" y="1874839"/>
            <a:ext cx="649288" cy="3755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227763" y="1844676"/>
            <a:ext cx="936625" cy="404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772398" y="2250420"/>
            <a:ext cx="400051" cy="8531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 rot="16200000">
            <a:off x="7234703" y="4258935"/>
            <a:ext cx="1075393" cy="4175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228550" y="2427307"/>
            <a:ext cx="504825" cy="9794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25488" y="3406775"/>
            <a:ext cx="298291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потребность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560" y="5014913"/>
            <a:ext cx="352839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анализ результата</a:t>
            </a:r>
          </a:p>
        </p:txBody>
      </p:sp>
      <p:sp>
        <p:nvSpPr>
          <p:cNvPr id="16" name="Стрелка влево 15"/>
          <p:cNvSpPr/>
          <p:nvPr/>
        </p:nvSpPr>
        <p:spPr>
          <a:xfrm rot="5400000">
            <a:off x="1953921" y="4269591"/>
            <a:ext cx="1054081" cy="4175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4139952" y="5175250"/>
            <a:ext cx="1656184" cy="4175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193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4000" dirty="0" smtClean="0"/>
              <a:t>Сущность деятельностного подхода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1916832"/>
            <a:ext cx="7200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sz="2800" dirty="0" smtClean="0">
                <a:latin typeface="+mj-lt"/>
              </a:rPr>
              <a:t>Сущность деятельности заключается в </a:t>
            </a:r>
            <a:r>
              <a:rPr lang="ru-RU" altLang="ru-RU" sz="2800" dirty="0" smtClean="0">
                <a:solidFill>
                  <a:srgbClr val="FF0000"/>
                </a:solidFill>
                <a:latin typeface="+mj-lt"/>
              </a:rPr>
              <a:t>самостоятельности</a:t>
            </a:r>
            <a:r>
              <a:rPr lang="ru-RU" altLang="ru-RU" sz="2800" dirty="0" smtClean="0">
                <a:latin typeface="+mj-lt"/>
              </a:rPr>
              <a:t> исполнения </a:t>
            </a:r>
            <a:r>
              <a:rPr lang="ru-RU" altLang="ru-RU" sz="2800" dirty="0">
                <a:latin typeface="+mj-lt"/>
              </a:rPr>
              <a:t>каждого компонента деятельности, возникшей на основе </a:t>
            </a:r>
            <a:r>
              <a:rPr lang="ru-RU" altLang="ru-RU" sz="2800" dirty="0">
                <a:solidFill>
                  <a:srgbClr val="FF0000"/>
                </a:solidFill>
                <a:latin typeface="+mj-lt"/>
              </a:rPr>
              <a:t>необходимости </a:t>
            </a:r>
            <a:r>
              <a:rPr lang="ru-RU" altLang="ru-RU" sz="2800" dirty="0">
                <a:latin typeface="+mj-lt"/>
              </a:rPr>
              <a:t>решения </a:t>
            </a:r>
            <a:r>
              <a:rPr lang="ru-RU" altLang="ru-RU" sz="2800" dirty="0" smtClean="0">
                <a:latin typeface="+mj-lt"/>
              </a:rPr>
              <a:t>проблемы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800" dirty="0">
                <a:latin typeface="+mj-lt"/>
              </a:rPr>
              <a:t>Сущность деятельностного подхода заключается в формировании </a:t>
            </a:r>
            <a:r>
              <a:rPr lang="ru-RU" altLang="ru-RU" sz="2800" dirty="0">
                <a:solidFill>
                  <a:srgbClr val="FF0000"/>
                </a:solidFill>
                <a:latin typeface="+mj-lt"/>
              </a:rPr>
              <a:t>каждого компонента </a:t>
            </a:r>
            <a:r>
              <a:rPr lang="ru-RU" altLang="ru-RU" sz="2800" dirty="0">
                <a:latin typeface="+mj-lt"/>
              </a:rPr>
              <a:t>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xmlns="" val="420860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Фасилитация</a:t>
            </a:r>
            <a:r>
              <a:rPr lang="ru-RU" sz="4000" dirty="0" smtClean="0"/>
              <a:t> деятельности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272808" cy="3888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sz="2800" dirty="0">
                <a:solidFill>
                  <a:schemeClr val="tx1"/>
                </a:solidFill>
              </a:rPr>
              <a:t>от англ. </a:t>
            </a:r>
            <a:r>
              <a:rPr lang="ru-RU" sz="2800" dirty="0" err="1" smtClean="0">
                <a:solidFill>
                  <a:schemeClr val="tx1"/>
                </a:solidFill>
              </a:rPr>
              <a:t>Facilitat</a:t>
            </a:r>
            <a:r>
              <a:rPr lang="ru-RU" sz="2800" dirty="0" smtClean="0">
                <a:solidFill>
                  <a:schemeClr val="tx1"/>
                </a:solidFill>
              </a:rPr>
              <a:t>)  - облегчать</a:t>
            </a:r>
            <a:r>
              <a:rPr lang="ru-RU" sz="2800" dirty="0">
                <a:solidFill>
                  <a:schemeClr val="tx1"/>
                </a:solidFill>
              </a:rPr>
              <a:t>, помогать, способствовать </a:t>
            </a:r>
            <a:r>
              <a:rPr lang="ru-RU" sz="2800" dirty="0" smtClean="0">
                <a:solidFill>
                  <a:schemeClr val="tx1"/>
                </a:solidFill>
              </a:rPr>
              <a:t>возникновению и развитию деятельности (ц</a:t>
            </a:r>
            <a:r>
              <a:rPr lang="ru-RU" altLang="ru-RU" sz="2800" dirty="0" smtClean="0">
                <a:solidFill>
                  <a:schemeClr val="tx1"/>
                </a:solidFill>
              </a:rPr>
              <a:t>еленаправленных </a:t>
            </a:r>
            <a:r>
              <a:rPr lang="ru-RU" altLang="ru-RU" sz="2800" dirty="0">
                <a:solidFill>
                  <a:schemeClr val="tx1"/>
                </a:solidFill>
              </a:rPr>
              <a:t>и </a:t>
            </a:r>
            <a:r>
              <a:rPr lang="ru-RU" altLang="ru-RU" sz="2800" dirty="0" smtClean="0">
                <a:solidFill>
                  <a:schemeClr val="tx1"/>
                </a:solidFill>
              </a:rPr>
              <a:t>осознанных действий, возникших </a:t>
            </a:r>
            <a:r>
              <a:rPr lang="ru-RU" altLang="ru-RU" sz="2800" dirty="0">
                <a:solidFill>
                  <a:schemeClr val="tx1"/>
                </a:solidFill>
              </a:rPr>
              <a:t>вследствие какого-либо мотива, основанного на потребности, и </a:t>
            </a:r>
            <a:r>
              <a:rPr lang="ru-RU" altLang="ru-RU" sz="2800" dirty="0" smtClean="0">
                <a:solidFill>
                  <a:schemeClr val="tx1"/>
                </a:solidFill>
              </a:rPr>
              <a:t>направленных </a:t>
            </a:r>
            <a:r>
              <a:rPr lang="ru-RU" altLang="ru-RU" sz="2800" dirty="0">
                <a:solidFill>
                  <a:schemeClr val="tx1"/>
                </a:solidFill>
              </a:rPr>
              <a:t>на достижение желаемого результата 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81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088232"/>
          </a:xfrm>
        </p:spPr>
        <p:txBody>
          <a:bodyPr>
            <a:noAutofit/>
          </a:bodyPr>
          <a:lstStyle/>
          <a:p>
            <a:r>
              <a:rPr lang="ru-RU" sz="4000" dirty="0" smtClean="0"/>
              <a:t>Коммуникативные качества, необходимые для </a:t>
            </a:r>
            <a:r>
              <a:rPr lang="ru-RU" sz="4000" dirty="0" err="1" smtClean="0"/>
              <a:t>фасилитации</a:t>
            </a:r>
            <a:r>
              <a:rPr lang="ru-RU" sz="4000" dirty="0" smtClean="0"/>
              <a:t> деятельности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276872"/>
            <a:ext cx="6840760" cy="384929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Способность обмениваться информацией (а не транслировать знания)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Способность говорить с учеником о самых сложных вещах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Способность </a:t>
            </a:r>
            <a:r>
              <a:rPr lang="ru-RU" sz="2800" b="1" dirty="0" smtClean="0">
                <a:solidFill>
                  <a:schemeClr val="tx1"/>
                </a:solidFill>
              </a:rPr>
              <a:t>слышать </a:t>
            </a:r>
            <a:r>
              <a:rPr lang="ru-RU" sz="2800" dirty="0" smtClean="0">
                <a:solidFill>
                  <a:schemeClr val="tx1"/>
                </a:solidFill>
              </a:rPr>
              <a:t>ученика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Способность выстраивать обратную связь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6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232248"/>
          </a:xfrm>
        </p:spPr>
        <p:txBody>
          <a:bodyPr>
            <a:noAutofit/>
          </a:bodyPr>
          <a:lstStyle/>
          <a:p>
            <a:r>
              <a:rPr lang="ru-RU" sz="4000" dirty="0"/>
              <a:t>Коммуникативные качества, необходимые для </a:t>
            </a:r>
            <a:r>
              <a:rPr lang="ru-RU" sz="4000" dirty="0" err="1"/>
              <a:t>фасилитации</a:t>
            </a:r>
            <a:r>
              <a:rPr lang="ru-RU" sz="4000" dirty="0"/>
              <a:t>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492896"/>
            <a:ext cx="7056784" cy="363326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Способность использовать стимулирующие средства общения , создающие ситуацию поиска, ситуацию успеха…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Способность использовать косвенные средства общения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Способность варьировать стили общения (демократический, авторитарный, либеральный)</a:t>
            </a:r>
          </a:p>
        </p:txBody>
      </p:sp>
    </p:spTree>
    <p:extLst>
      <p:ext uri="{BB962C8B-B14F-4D97-AF65-F5344CB8AC3E}">
        <p14:creationId xmlns:p14="http://schemas.microsoft.com/office/powerpoint/2010/main" xmlns="" val="25168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Особенности подготовки педагога 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3052231"/>
              </p:ext>
            </p:extLst>
          </p:nvPr>
        </p:nvGraphicFramePr>
        <p:xfrm>
          <a:off x="611560" y="1071983"/>
          <a:ext cx="7992888" cy="5554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2739"/>
                <a:gridCol w="5800149"/>
              </a:tblGrid>
              <a:tr h="279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Этап деятельности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Способы </a:t>
                      </a:r>
                      <a:r>
                        <a:rPr lang="ru-RU" sz="1600" dirty="0" smtClean="0">
                          <a:effectLst/>
                        </a:rPr>
                        <a:t>организации учебной деятельности на КПК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7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Формирование</a:t>
                      </a:r>
                      <a:r>
                        <a:rPr lang="ru-RU" sz="1600" baseline="0" dirty="0" smtClean="0">
                          <a:effectLst/>
                        </a:rPr>
                        <a:t> п</a:t>
                      </a:r>
                      <a:r>
                        <a:rPr lang="ru-RU" sz="1600" dirty="0" smtClean="0">
                          <a:effectLst/>
                        </a:rPr>
                        <a:t>отребности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Обращение к личному (профессиональному) опыту, ситуативный разговор, постановка проблемных вопросов, создание проблемных ситуаций, решение открытой педагогической задачи…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Формирование образа </a:t>
                      </a:r>
                      <a:r>
                        <a:rPr lang="ru-RU" sz="1600" dirty="0">
                          <a:effectLst/>
                        </a:rPr>
                        <a:t>желаемого результата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Рисуночные методики (портрет учителя, ученика, идеальный класс…), работа с видео </a:t>
                      </a:r>
                      <a:r>
                        <a:rPr lang="ru-RU" sz="1600" dirty="0" smtClean="0">
                          <a:effectLst/>
                        </a:rPr>
                        <a:t>кейсами…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4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Формирование</a:t>
                      </a:r>
                      <a:r>
                        <a:rPr lang="ru-RU" sz="1600" baseline="0" dirty="0" smtClean="0">
                          <a:effectLst/>
                        </a:rPr>
                        <a:t> м</a:t>
                      </a:r>
                      <a:r>
                        <a:rPr lang="ru-RU" sz="1600" dirty="0" smtClean="0">
                          <a:effectLst/>
                        </a:rPr>
                        <a:t>отива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Работа с индивидуальным профилем специалиста..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Целеобразование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Эвристическая беседа с формулированием цели как интеграции результата и средств его достижения…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7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Планирование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Работа с технологическими картами, информационными источниками, предъявление образцов образовательных практик педагогов…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Выполнение действий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Консультирование, собеседование, составление банка данных, имитационные игры, реальная </a:t>
                      </a:r>
                      <a:r>
                        <a:rPr lang="ru-RU" sz="1600" dirty="0" err="1">
                          <a:effectLst/>
                        </a:rPr>
                        <a:t>пед</a:t>
                      </a:r>
                      <a:r>
                        <a:rPr lang="ru-RU" sz="1600" dirty="0">
                          <a:effectLst/>
                        </a:rPr>
                        <a:t>. деятельность….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Анализа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полученного </a:t>
                      </a:r>
                      <a:r>
                        <a:rPr lang="ru-RU" sz="1600" dirty="0">
                          <a:effectLst/>
                        </a:rPr>
                        <a:t>результата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Рефлексивные методы…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Первичная </a:t>
                      </a:r>
                      <a:r>
                        <a:rPr lang="ru-RU" sz="1600" dirty="0" smtClean="0">
                          <a:effectLst/>
                        </a:rPr>
                        <a:t>статистика…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38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208912" cy="97951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Результаты курсовой подготовки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2008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hlinkClick r:id="rId2" action="ppaction://hlinkpres?slideindex=1&amp;slidetitle="/>
              </a:rPr>
              <a:t>Реализованные образовательные со-бытия </a:t>
            </a:r>
            <a:r>
              <a:rPr lang="ru-RU" sz="2800" dirty="0" smtClean="0">
                <a:solidFill>
                  <a:schemeClr val="tx1"/>
                </a:solidFill>
              </a:rPr>
              <a:t>(28 проектов)</a:t>
            </a:r>
          </a:p>
          <a:p>
            <a:r>
              <a:rPr lang="ru-RU" sz="2800" dirty="0" smtClean="0">
                <a:solidFill>
                  <a:schemeClr val="tx1"/>
                </a:solidFill>
                <a:hlinkClick r:id="rId3" action="ppaction://hlinksldjump"/>
              </a:rPr>
              <a:t>Разработанные индивидуальные планы профессионального развития </a:t>
            </a:r>
            <a:r>
              <a:rPr lang="ru-RU" sz="2800" dirty="0" smtClean="0">
                <a:solidFill>
                  <a:schemeClr val="tx1"/>
                </a:solidFill>
              </a:rPr>
              <a:t>(около 200 обученных)</a:t>
            </a:r>
          </a:p>
          <a:p>
            <a:r>
              <a:rPr lang="ru-RU" sz="2800" dirty="0" smtClean="0">
                <a:solidFill>
                  <a:schemeClr val="tx1"/>
                </a:solidFill>
                <a:hlinkClick r:id="rId4" action="ppaction://hlinksldjump"/>
              </a:rPr>
              <a:t>Повышение коммуникативной компетентности 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1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3417256"/>
              </p:ext>
            </p:extLst>
          </p:nvPr>
        </p:nvGraphicFramePr>
        <p:xfrm>
          <a:off x="611560" y="3645025"/>
          <a:ext cx="7776864" cy="2664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3"/>
                <a:gridCol w="2304256"/>
                <a:gridCol w="1901012"/>
                <a:gridCol w="1555373"/>
              </a:tblGrid>
              <a:tr h="1065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Основные направления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я могу сделать самостоятельно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Что я сделаю с помощью 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Результат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8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«Точки» роста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5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Устранение «пробелов»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8676456" y="6237312"/>
            <a:ext cx="288032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857224" y="500042"/>
          <a:ext cx="7291415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67516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281</TotalTime>
  <Words>590</Words>
  <Application>Microsoft Office PowerPoint</Application>
  <PresentationFormat>Экран (4:3)</PresentationFormat>
  <Paragraphs>69</Paragraphs>
  <Slides>12</Slides>
  <Notes>2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Коммуникативная компетентность педагога как условие реализации деятельностного подхода в образовании</vt:lpstr>
      <vt:lpstr>Компоненты деятельности</vt:lpstr>
      <vt:lpstr>Сущность деятельностного подхода</vt:lpstr>
      <vt:lpstr>Фасилитация деятельности</vt:lpstr>
      <vt:lpstr>Коммуникативные качества, необходимые для фасилитации деятельности</vt:lpstr>
      <vt:lpstr>Коммуникативные качества, необходимые для фасилитации деятельности</vt:lpstr>
      <vt:lpstr>Особенности подготовки педагога </vt:lpstr>
      <vt:lpstr>Результаты курсовой подготовки</vt:lpstr>
      <vt:lpstr>Слайд 9</vt:lpstr>
      <vt:lpstr>Слайд 10</vt:lpstr>
      <vt:lpstr>«Учителю надо, прежде всего, спокойно прислушаться голосам своих учеников, чтобы научиться ценить то, что они говорят, - неважно громко или тихо, мягко или сердито, по делу или нет». Учитель начальной школы  (Voices…1993.P.30)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Вячеславовна Тихомирова</dc:creator>
  <cp:lastModifiedBy>Хозяин</cp:lastModifiedBy>
  <cp:revision>16</cp:revision>
  <dcterms:created xsi:type="dcterms:W3CDTF">2014-04-21T12:14:21Z</dcterms:created>
  <dcterms:modified xsi:type="dcterms:W3CDTF">2014-04-27T13:10:33Z</dcterms:modified>
</cp:coreProperties>
</file>